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50" r:id="rId2"/>
  </p:sldMasterIdLst>
  <p:notesMasterIdLst>
    <p:notesMasterId r:id="rId259"/>
  </p:notesMasterIdLst>
  <p:sldIdLst>
    <p:sldId id="494" r:id="rId3"/>
    <p:sldId id="650" r:id="rId4"/>
    <p:sldId id="648" r:id="rId5"/>
    <p:sldId id="649" r:id="rId6"/>
    <p:sldId id="361" r:id="rId7"/>
    <p:sldId id="714" r:id="rId8"/>
    <p:sldId id="638" r:id="rId9"/>
    <p:sldId id="639" r:id="rId10"/>
    <p:sldId id="446" r:id="rId11"/>
    <p:sldId id="447" r:id="rId12"/>
    <p:sldId id="610" r:id="rId13"/>
    <p:sldId id="611" r:id="rId14"/>
    <p:sldId id="612" r:id="rId15"/>
    <p:sldId id="715" r:id="rId16"/>
    <p:sldId id="716" r:id="rId17"/>
    <p:sldId id="717" r:id="rId18"/>
    <p:sldId id="718" r:id="rId19"/>
    <p:sldId id="725" r:id="rId20"/>
    <p:sldId id="640" r:id="rId21"/>
    <p:sldId id="641" r:id="rId22"/>
    <p:sldId id="719" r:id="rId23"/>
    <p:sldId id="669" r:id="rId24"/>
    <p:sldId id="720" r:id="rId25"/>
    <p:sldId id="721" r:id="rId26"/>
    <p:sldId id="753" r:id="rId27"/>
    <p:sldId id="668" r:id="rId28"/>
    <p:sldId id="675" r:id="rId29"/>
    <p:sldId id="723" r:id="rId30"/>
    <p:sldId id="758" r:id="rId31"/>
    <p:sldId id="722" r:id="rId32"/>
    <p:sldId id="724" r:id="rId33"/>
    <p:sldId id="757" r:id="rId34"/>
    <p:sldId id="553" r:id="rId35"/>
    <p:sldId id="554" r:id="rId36"/>
    <p:sldId id="726" r:id="rId37"/>
    <p:sldId id="727" r:id="rId38"/>
    <p:sldId id="558" r:id="rId39"/>
    <p:sldId id="729" r:id="rId40"/>
    <p:sldId id="559" r:id="rId41"/>
    <p:sldId id="728" r:id="rId42"/>
    <p:sldId id="730" r:id="rId43"/>
    <p:sldId id="731" r:id="rId44"/>
    <p:sldId id="732" r:id="rId45"/>
    <p:sldId id="735" r:id="rId46"/>
    <p:sldId id="560" r:id="rId47"/>
    <p:sldId id="561" r:id="rId48"/>
    <p:sldId id="562" r:id="rId49"/>
    <p:sldId id="555" r:id="rId50"/>
    <p:sldId id="556" r:id="rId51"/>
    <p:sldId id="557" r:id="rId52"/>
    <p:sldId id="709" r:id="rId53"/>
    <p:sldId id="710" r:id="rId54"/>
    <p:sldId id="711" r:id="rId55"/>
    <p:sldId id="563" r:id="rId56"/>
    <p:sldId id="736" r:id="rId57"/>
    <p:sldId id="737" r:id="rId58"/>
    <p:sldId id="738" r:id="rId59"/>
    <p:sldId id="739" r:id="rId60"/>
    <p:sldId id="740" r:id="rId61"/>
    <p:sldId id="564" r:id="rId62"/>
    <p:sldId id="565" r:id="rId63"/>
    <p:sldId id="566" r:id="rId64"/>
    <p:sldId id="567" r:id="rId65"/>
    <p:sldId id="568" r:id="rId66"/>
    <p:sldId id="569" r:id="rId67"/>
    <p:sldId id="570" r:id="rId68"/>
    <p:sldId id="571" r:id="rId69"/>
    <p:sldId id="572" r:id="rId70"/>
    <p:sldId id="573" r:id="rId71"/>
    <p:sldId id="574" r:id="rId72"/>
    <p:sldId id="576" r:id="rId73"/>
    <p:sldId id="577" r:id="rId74"/>
    <p:sldId id="733" r:id="rId75"/>
    <p:sldId id="734" r:id="rId76"/>
    <p:sldId id="578" r:id="rId77"/>
    <p:sldId id="579" r:id="rId78"/>
    <p:sldId id="670" r:id="rId79"/>
    <p:sldId id="671" r:id="rId80"/>
    <p:sldId id="672" r:id="rId81"/>
    <p:sldId id="673" r:id="rId82"/>
    <p:sldId id="674" r:id="rId83"/>
    <p:sldId id="750" r:id="rId84"/>
    <p:sldId id="462" r:id="rId85"/>
    <p:sldId id="647" r:id="rId86"/>
    <p:sldId id="644" r:id="rId87"/>
    <p:sldId id="643" r:id="rId88"/>
    <p:sldId id="645" r:id="rId89"/>
    <p:sldId id="742" r:id="rId90"/>
    <p:sldId id="452" r:id="rId91"/>
    <p:sldId id="458" r:id="rId92"/>
    <p:sldId id="652" r:id="rId93"/>
    <p:sldId id="676" r:id="rId94"/>
    <p:sldId id="457" r:id="rId95"/>
    <p:sldId id="651" r:id="rId96"/>
    <p:sldId id="461" r:id="rId97"/>
    <p:sldId id="459" r:id="rId98"/>
    <p:sldId id="646" r:id="rId99"/>
    <p:sldId id="460" r:id="rId100"/>
    <p:sldId id="463" r:id="rId101"/>
    <p:sldId id="464" r:id="rId102"/>
    <p:sldId id="465" r:id="rId103"/>
    <p:sldId id="467" r:id="rId104"/>
    <p:sldId id="466" r:id="rId105"/>
    <p:sldId id="469" r:id="rId106"/>
    <p:sldId id="662" r:id="rId107"/>
    <p:sldId id="762" r:id="rId108"/>
    <p:sldId id="656" r:id="rId109"/>
    <p:sldId id="658" r:id="rId110"/>
    <p:sldId id="476" r:id="rId111"/>
    <p:sldId id="663" r:id="rId112"/>
    <p:sldId id="763" r:id="rId113"/>
    <p:sldId id="477" r:id="rId114"/>
    <p:sldId id="478" r:id="rId115"/>
    <p:sldId id="677" r:id="rId116"/>
    <p:sldId id="664" r:id="rId117"/>
    <p:sldId id="666" r:id="rId118"/>
    <p:sldId id="759" r:id="rId119"/>
    <p:sldId id="764" r:id="rId120"/>
    <p:sldId id="479" r:id="rId121"/>
    <p:sldId id="765" r:id="rId122"/>
    <p:sldId id="665" r:id="rId123"/>
    <p:sldId id="766" r:id="rId124"/>
    <p:sldId id="657" r:id="rId125"/>
    <p:sldId id="653" r:id="rId126"/>
    <p:sldId id="654" r:id="rId127"/>
    <p:sldId id="655" r:id="rId128"/>
    <p:sldId id="482" r:id="rId129"/>
    <p:sldId id="483" r:id="rId130"/>
    <p:sldId id="621" r:id="rId131"/>
    <p:sldId id="622" r:id="rId132"/>
    <p:sldId id="481" r:id="rId133"/>
    <p:sldId id="484" r:id="rId134"/>
    <p:sldId id="487" r:id="rId135"/>
    <p:sldId id="488" r:id="rId136"/>
    <p:sldId id="489" r:id="rId137"/>
    <p:sldId id="490" r:id="rId138"/>
    <p:sldId id="491" r:id="rId139"/>
    <p:sldId id="689" r:id="rId140"/>
    <p:sldId id="691" r:id="rId141"/>
    <p:sldId id="692" r:id="rId142"/>
    <p:sldId id="693" r:id="rId143"/>
    <p:sldId id="699" r:id="rId144"/>
    <p:sldId id="700" r:id="rId145"/>
    <p:sldId id="694" r:id="rId146"/>
    <p:sldId id="695" r:id="rId147"/>
    <p:sldId id="703" r:id="rId148"/>
    <p:sldId id="704" r:id="rId149"/>
    <p:sldId id="705" r:id="rId150"/>
    <p:sldId id="706" r:id="rId151"/>
    <p:sldId id="707" r:id="rId152"/>
    <p:sldId id="690" r:id="rId153"/>
    <p:sldId id="701" r:id="rId154"/>
    <p:sldId id="702" r:id="rId155"/>
    <p:sldId id="708" r:id="rId156"/>
    <p:sldId id="616" r:id="rId157"/>
    <p:sldId id="492" r:id="rId158"/>
    <p:sldId id="503" r:id="rId159"/>
    <p:sldId id="502" r:id="rId160"/>
    <p:sldId id="504" r:id="rId161"/>
    <p:sldId id="505" r:id="rId162"/>
    <p:sldId id="511" r:id="rId163"/>
    <p:sldId id="508" r:id="rId164"/>
    <p:sldId id="512" r:id="rId165"/>
    <p:sldId id="509" r:id="rId166"/>
    <p:sldId id="510" r:id="rId167"/>
    <p:sldId id="526" r:id="rId168"/>
    <p:sldId id="507" r:id="rId169"/>
    <p:sldId id="635" r:id="rId170"/>
    <p:sldId id="528" r:id="rId171"/>
    <p:sldId id="529" r:id="rId172"/>
    <p:sldId id="535" r:id="rId173"/>
    <p:sldId id="515" r:id="rId174"/>
    <p:sldId id="678" r:id="rId175"/>
    <p:sldId id="679" r:id="rId176"/>
    <p:sldId id="532" r:id="rId177"/>
    <p:sldId id="530" r:id="rId178"/>
    <p:sldId id="531" r:id="rId179"/>
    <p:sldId id="533" r:id="rId180"/>
    <p:sldId id="534" r:id="rId181"/>
    <p:sldId id="536" r:id="rId182"/>
    <p:sldId id="626" r:id="rId183"/>
    <p:sldId id="630" r:id="rId184"/>
    <p:sldId id="680" r:id="rId185"/>
    <p:sldId id="682" r:id="rId186"/>
    <p:sldId id="628" r:id="rId187"/>
    <p:sldId id="538" r:id="rId188"/>
    <p:sldId id="686" r:id="rId189"/>
    <p:sldId id="687" r:id="rId190"/>
    <p:sldId id="688" r:id="rId191"/>
    <p:sldId id="631" r:id="rId192"/>
    <p:sldId id="629" r:id="rId193"/>
    <p:sldId id="540" r:id="rId194"/>
    <p:sldId id="541" r:id="rId195"/>
    <p:sldId id="681" r:id="rId196"/>
    <p:sldId id="542" r:id="rId197"/>
    <p:sldId id="683" r:id="rId198"/>
    <p:sldId id="667" r:id="rId199"/>
    <p:sldId id="632" r:id="rId200"/>
    <p:sldId id="543" r:id="rId201"/>
    <p:sldId id="544" r:id="rId202"/>
    <p:sldId id="545" r:id="rId203"/>
    <p:sldId id="684" r:id="rId204"/>
    <p:sldId id="546" r:id="rId205"/>
    <p:sldId id="547" r:id="rId206"/>
    <p:sldId id="685" r:id="rId207"/>
    <p:sldId id="549" r:id="rId208"/>
    <p:sldId id="633" r:id="rId209"/>
    <p:sldId id="548" r:id="rId210"/>
    <p:sldId id="550" r:id="rId211"/>
    <p:sldId id="516" r:id="rId212"/>
    <p:sldId id="525" r:id="rId213"/>
    <p:sldId id="618" r:id="rId214"/>
    <p:sldId id="552" r:id="rId215"/>
    <p:sldId id="575" r:id="rId216"/>
    <p:sldId id="743" r:id="rId217"/>
    <p:sldId id="744" r:id="rId218"/>
    <p:sldId id="741" r:id="rId219"/>
    <p:sldId id="745" r:id="rId220"/>
    <p:sldId id="746" r:id="rId221"/>
    <p:sldId id="747" r:id="rId222"/>
    <p:sldId id="748" r:id="rId223"/>
    <p:sldId id="754" r:id="rId224"/>
    <p:sldId id="581" r:id="rId225"/>
    <p:sldId id="582" r:id="rId226"/>
    <p:sldId id="751" r:id="rId227"/>
    <p:sldId id="752" r:id="rId228"/>
    <p:sldId id="583" r:id="rId229"/>
    <p:sldId id="584" r:id="rId230"/>
    <p:sldId id="586" r:id="rId231"/>
    <p:sldId id="761" r:id="rId232"/>
    <p:sldId id="590" r:id="rId233"/>
    <p:sldId id="591" r:id="rId234"/>
    <p:sldId id="712" r:id="rId235"/>
    <p:sldId id="592" r:id="rId236"/>
    <p:sldId id="593" r:id="rId237"/>
    <p:sldId id="594" r:id="rId238"/>
    <p:sldId id="595" r:id="rId239"/>
    <p:sldId id="597" r:id="rId240"/>
    <p:sldId id="755" r:id="rId241"/>
    <p:sldId id="599" r:id="rId242"/>
    <p:sldId id="600" r:id="rId243"/>
    <p:sldId id="601" r:id="rId244"/>
    <p:sldId id="636" r:id="rId245"/>
    <p:sldId id="637" r:id="rId246"/>
    <p:sldId id="602" r:id="rId247"/>
    <p:sldId id="659" r:id="rId248"/>
    <p:sldId id="660" r:id="rId249"/>
    <p:sldId id="749" r:id="rId250"/>
    <p:sldId id="756" r:id="rId251"/>
    <p:sldId id="603" r:id="rId252"/>
    <p:sldId id="604" r:id="rId253"/>
    <p:sldId id="605" r:id="rId254"/>
    <p:sldId id="606" r:id="rId255"/>
    <p:sldId id="607" r:id="rId256"/>
    <p:sldId id="661" r:id="rId257"/>
    <p:sldId id="293" r:id="rId258"/>
  </p:sldIdLst>
  <p:sldSz cx="9144000" cy="6858000" type="screen4x3"/>
  <p:notesSz cx="6815138" cy="9823450"/>
  <p:defaultTextStyle>
    <a:defPPr>
      <a:defRPr lang="zh-CN"/>
    </a:defPPr>
    <a:lvl1pPr algn="ctr" rtl="0" fontAlgn="base">
      <a:spcBef>
        <a:spcPct val="0"/>
      </a:spcBef>
      <a:spcAft>
        <a:spcPct val="0"/>
      </a:spcAft>
      <a:defRPr kumimoji="1" sz="3200"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umimoji="1" sz="3200"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umimoji="1" sz="3200"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umimoji="1" sz="3200"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umimoji="1" sz="32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32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32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32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3200" kern="1200">
        <a:solidFill>
          <a:schemeClr val="tx1"/>
        </a:solidFill>
        <a:latin typeface="Times New Roman" pitchFamily="18" charset="0"/>
        <a:ea typeface="宋体" pitchFamily="2" charset="-122"/>
        <a:cs typeface="+mn-cs"/>
      </a:defRPr>
    </a:lvl9pPr>
  </p:defaultTextStyle>
  <p:extLst>
    <p:ext uri="{521415D9-36F7-43E2-AB2F-B90AF26B5E84}">
      <p14:sectionLst xmlns:p14="http://schemas.microsoft.com/office/powerpoint/2010/main">
        <p14:section name="默认节" id="{44D40AFE-3150-4607-87AC-789E3B51C52C}">
          <p14:sldIdLst>
            <p14:sldId id="494"/>
            <p14:sldId id="650"/>
            <p14:sldId id="648"/>
            <p14:sldId id="649"/>
            <p14:sldId id="361"/>
            <p14:sldId id="714"/>
            <p14:sldId id="638"/>
            <p14:sldId id="639"/>
            <p14:sldId id="446"/>
            <p14:sldId id="447"/>
            <p14:sldId id="610"/>
            <p14:sldId id="611"/>
            <p14:sldId id="612"/>
            <p14:sldId id="715"/>
            <p14:sldId id="716"/>
            <p14:sldId id="717"/>
            <p14:sldId id="718"/>
            <p14:sldId id="725"/>
            <p14:sldId id="640"/>
            <p14:sldId id="641"/>
            <p14:sldId id="719"/>
            <p14:sldId id="669"/>
            <p14:sldId id="720"/>
            <p14:sldId id="721"/>
            <p14:sldId id="753"/>
            <p14:sldId id="668"/>
            <p14:sldId id="675"/>
            <p14:sldId id="723"/>
            <p14:sldId id="758"/>
            <p14:sldId id="722"/>
            <p14:sldId id="724"/>
            <p14:sldId id="757"/>
            <p14:sldId id="553"/>
            <p14:sldId id="554"/>
            <p14:sldId id="726"/>
            <p14:sldId id="727"/>
            <p14:sldId id="558"/>
            <p14:sldId id="729"/>
            <p14:sldId id="559"/>
            <p14:sldId id="728"/>
            <p14:sldId id="730"/>
            <p14:sldId id="731"/>
            <p14:sldId id="732"/>
            <p14:sldId id="735"/>
            <p14:sldId id="560"/>
            <p14:sldId id="561"/>
            <p14:sldId id="562"/>
            <p14:sldId id="555"/>
            <p14:sldId id="556"/>
            <p14:sldId id="557"/>
            <p14:sldId id="709"/>
            <p14:sldId id="710"/>
            <p14:sldId id="711"/>
            <p14:sldId id="563"/>
            <p14:sldId id="736"/>
            <p14:sldId id="737"/>
            <p14:sldId id="738"/>
            <p14:sldId id="739"/>
            <p14:sldId id="740"/>
            <p14:sldId id="564"/>
            <p14:sldId id="565"/>
            <p14:sldId id="566"/>
            <p14:sldId id="567"/>
            <p14:sldId id="568"/>
            <p14:sldId id="569"/>
            <p14:sldId id="570"/>
            <p14:sldId id="571"/>
            <p14:sldId id="572"/>
            <p14:sldId id="573"/>
            <p14:sldId id="574"/>
            <p14:sldId id="576"/>
            <p14:sldId id="577"/>
            <p14:sldId id="733"/>
            <p14:sldId id="734"/>
            <p14:sldId id="578"/>
            <p14:sldId id="579"/>
            <p14:sldId id="670"/>
            <p14:sldId id="671"/>
            <p14:sldId id="672"/>
            <p14:sldId id="673"/>
            <p14:sldId id="674"/>
            <p14:sldId id="750"/>
            <p14:sldId id="462"/>
            <p14:sldId id="647"/>
            <p14:sldId id="644"/>
            <p14:sldId id="643"/>
            <p14:sldId id="645"/>
            <p14:sldId id="742"/>
            <p14:sldId id="452"/>
            <p14:sldId id="458"/>
            <p14:sldId id="652"/>
            <p14:sldId id="676"/>
            <p14:sldId id="457"/>
            <p14:sldId id="651"/>
            <p14:sldId id="461"/>
            <p14:sldId id="459"/>
            <p14:sldId id="646"/>
            <p14:sldId id="460"/>
            <p14:sldId id="463"/>
            <p14:sldId id="464"/>
            <p14:sldId id="465"/>
            <p14:sldId id="467"/>
            <p14:sldId id="466"/>
            <p14:sldId id="469"/>
            <p14:sldId id="662"/>
            <p14:sldId id="762"/>
            <p14:sldId id="656"/>
            <p14:sldId id="658"/>
            <p14:sldId id="476"/>
            <p14:sldId id="663"/>
            <p14:sldId id="763"/>
            <p14:sldId id="477"/>
            <p14:sldId id="478"/>
            <p14:sldId id="677"/>
            <p14:sldId id="664"/>
            <p14:sldId id="666"/>
            <p14:sldId id="759"/>
            <p14:sldId id="764"/>
            <p14:sldId id="479"/>
            <p14:sldId id="765"/>
            <p14:sldId id="665"/>
            <p14:sldId id="766"/>
            <p14:sldId id="657"/>
            <p14:sldId id="653"/>
            <p14:sldId id="654"/>
            <p14:sldId id="655"/>
            <p14:sldId id="482"/>
            <p14:sldId id="483"/>
            <p14:sldId id="621"/>
            <p14:sldId id="622"/>
            <p14:sldId id="481"/>
            <p14:sldId id="484"/>
            <p14:sldId id="487"/>
            <p14:sldId id="488"/>
            <p14:sldId id="489"/>
            <p14:sldId id="490"/>
            <p14:sldId id="491"/>
            <p14:sldId id="689"/>
            <p14:sldId id="691"/>
            <p14:sldId id="692"/>
            <p14:sldId id="693"/>
            <p14:sldId id="699"/>
            <p14:sldId id="700"/>
            <p14:sldId id="694"/>
            <p14:sldId id="695"/>
            <p14:sldId id="703"/>
            <p14:sldId id="704"/>
            <p14:sldId id="705"/>
            <p14:sldId id="706"/>
            <p14:sldId id="707"/>
            <p14:sldId id="690"/>
            <p14:sldId id="701"/>
            <p14:sldId id="702"/>
            <p14:sldId id="708"/>
            <p14:sldId id="616"/>
            <p14:sldId id="492"/>
            <p14:sldId id="503"/>
            <p14:sldId id="502"/>
            <p14:sldId id="504"/>
            <p14:sldId id="505"/>
            <p14:sldId id="511"/>
            <p14:sldId id="508"/>
            <p14:sldId id="512"/>
            <p14:sldId id="509"/>
            <p14:sldId id="510"/>
            <p14:sldId id="526"/>
            <p14:sldId id="507"/>
            <p14:sldId id="635"/>
            <p14:sldId id="528"/>
            <p14:sldId id="529"/>
            <p14:sldId id="535"/>
            <p14:sldId id="515"/>
            <p14:sldId id="678"/>
            <p14:sldId id="679"/>
            <p14:sldId id="532"/>
            <p14:sldId id="530"/>
            <p14:sldId id="531"/>
            <p14:sldId id="533"/>
            <p14:sldId id="534"/>
            <p14:sldId id="536"/>
            <p14:sldId id="626"/>
            <p14:sldId id="630"/>
            <p14:sldId id="680"/>
            <p14:sldId id="682"/>
            <p14:sldId id="628"/>
            <p14:sldId id="538"/>
            <p14:sldId id="686"/>
            <p14:sldId id="687"/>
            <p14:sldId id="688"/>
            <p14:sldId id="631"/>
            <p14:sldId id="629"/>
            <p14:sldId id="540"/>
            <p14:sldId id="541"/>
            <p14:sldId id="681"/>
            <p14:sldId id="542"/>
            <p14:sldId id="683"/>
            <p14:sldId id="667"/>
            <p14:sldId id="632"/>
            <p14:sldId id="543"/>
            <p14:sldId id="544"/>
            <p14:sldId id="545"/>
            <p14:sldId id="684"/>
            <p14:sldId id="546"/>
            <p14:sldId id="547"/>
            <p14:sldId id="685"/>
            <p14:sldId id="549"/>
            <p14:sldId id="633"/>
            <p14:sldId id="548"/>
            <p14:sldId id="550"/>
            <p14:sldId id="516"/>
            <p14:sldId id="525"/>
            <p14:sldId id="618"/>
            <p14:sldId id="552"/>
            <p14:sldId id="575"/>
            <p14:sldId id="743"/>
            <p14:sldId id="744"/>
            <p14:sldId id="741"/>
            <p14:sldId id="745"/>
            <p14:sldId id="746"/>
            <p14:sldId id="747"/>
            <p14:sldId id="748"/>
            <p14:sldId id="754"/>
            <p14:sldId id="581"/>
            <p14:sldId id="582"/>
            <p14:sldId id="751"/>
            <p14:sldId id="752"/>
            <p14:sldId id="583"/>
            <p14:sldId id="584"/>
            <p14:sldId id="586"/>
            <p14:sldId id="761"/>
            <p14:sldId id="590"/>
            <p14:sldId id="591"/>
            <p14:sldId id="712"/>
            <p14:sldId id="592"/>
            <p14:sldId id="593"/>
            <p14:sldId id="594"/>
            <p14:sldId id="595"/>
            <p14:sldId id="597"/>
            <p14:sldId id="755"/>
            <p14:sldId id="599"/>
            <p14:sldId id="600"/>
            <p14:sldId id="601"/>
            <p14:sldId id="636"/>
            <p14:sldId id="637"/>
            <p14:sldId id="602"/>
            <p14:sldId id="659"/>
            <p14:sldId id="660"/>
            <p14:sldId id="749"/>
            <p14:sldId id="756"/>
            <p14:sldId id="603"/>
            <p14:sldId id="604"/>
            <p14:sldId id="605"/>
            <p14:sldId id="606"/>
            <p14:sldId id="607"/>
            <p14:sldId id="661"/>
            <p14:sldId id="29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94">
          <p15:clr>
            <a:srgbClr val="A4A3A4"/>
          </p15:clr>
        </p15:guide>
        <p15:guide id="2" pos="214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96685"/>
    <a:srgbClr val="C2DDF2"/>
    <a:srgbClr val="457895"/>
    <a:srgbClr val="F6C53E"/>
    <a:srgbClr val="497E9D"/>
    <a:srgbClr val="F8CF6B"/>
    <a:srgbClr val="467795"/>
    <a:srgbClr val="4B809F"/>
    <a:srgbClr val="D4E7F5"/>
    <a:srgbClr val="477B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06" autoAdjust="0"/>
    <p:restoredTop sz="86684" autoAdjust="0"/>
  </p:normalViewPr>
  <p:slideViewPr>
    <p:cSldViewPr>
      <p:cViewPr varScale="1">
        <p:scale>
          <a:sx n="66" d="100"/>
          <a:sy n="66" d="100"/>
        </p:scale>
        <p:origin x="1053" y="27"/>
      </p:cViewPr>
      <p:guideLst>
        <p:guide orient="horz" pos="2160"/>
        <p:guide pos="2880"/>
      </p:guideLst>
    </p:cSldViewPr>
  </p:slideViewPr>
  <p:notesTextViewPr>
    <p:cViewPr>
      <p:scale>
        <a:sx n="100" d="100"/>
        <a:sy n="100" d="100"/>
      </p:scale>
      <p:origin x="0" y="0"/>
    </p:cViewPr>
  </p:notesTextViewPr>
  <p:notesViewPr>
    <p:cSldViewPr>
      <p:cViewPr varScale="1">
        <p:scale>
          <a:sx n="51" d="100"/>
          <a:sy n="51" d="100"/>
        </p:scale>
        <p:origin x="-2958" y="-84"/>
      </p:cViewPr>
      <p:guideLst>
        <p:guide orient="horz" pos="3094"/>
        <p:guide pos="2146"/>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notesMaster" Target="notesMasters/notesMaster1.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presProps" Target="presProps.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viewProps" Target="viewProps.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theme" Target="theme/theme1.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tableStyles" Target="tableStyle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4"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527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kumimoji="0" sz="1200"/>
            </a:lvl1pPr>
          </a:lstStyle>
          <a:p>
            <a:endParaRPr lang="en-US" altLang="zh-CN"/>
          </a:p>
        </p:txBody>
      </p:sp>
      <p:sp>
        <p:nvSpPr>
          <p:cNvPr id="4099" name="Rectangle 3"/>
          <p:cNvSpPr>
            <a:spLocks noGrp="1" noChangeArrowheads="1"/>
          </p:cNvSpPr>
          <p:nvPr>
            <p:ph type="dt" idx="1"/>
          </p:nvPr>
        </p:nvSpPr>
        <p:spPr bwMode="auto">
          <a:xfrm>
            <a:off x="3860800" y="0"/>
            <a:ext cx="29527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kumimoji="0" sz="1200"/>
            </a:lvl1pPr>
          </a:lstStyle>
          <a:p>
            <a:endParaRPr lang="en-US" altLang="zh-CN"/>
          </a:p>
        </p:txBody>
      </p:sp>
      <p:sp>
        <p:nvSpPr>
          <p:cNvPr id="4100" name="Rectangle 4"/>
          <p:cNvSpPr>
            <a:spLocks noGrp="1" noRot="1" noChangeAspect="1" noChangeArrowheads="1" noTextEdit="1"/>
          </p:cNvSpPr>
          <p:nvPr>
            <p:ph type="sldImg" idx="2"/>
          </p:nvPr>
        </p:nvSpPr>
        <p:spPr bwMode="auto">
          <a:xfrm>
            <a:off x="950913" y="736600"/>
            <a:ext cx="4914900" cy="36845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681038" y="4665663"/>
            <a:ext cx="5453062" cy="442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2" name="Rectangle 6"/>
          <p:cNvSpPr>
            <a:spLocks noGrp="1" noChangeArrowheads="1"/>
          </p:cNvSpPr>
          <p:nvPr>
            <p:ph type="ftr" sz="quarter" idx="4"/>
          </p:nvPr>
        </p:nvSpPr>
        <p:spPr bwMode="auto">
          <a:xfrm>
            <a:off x="0" y="9331325"/>
            <a:ext cx="29527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kumimoji="0" sz="1200"/>
            </a:lvl1pPr>
          </a:lstStyle>
          <a:p>
            <a:endParaRPr lang="en-US" altLang="zh-CN"/>
          </a:p>
        </p:txBody>
      </p:sp>
      <p:sp>
        <p:nvSpPr>
          <p:cNvPr id="4103" name="Rectangle 7"/>
          <p:cNvSpPr>
            <a:spLocks noGrp="1" noChangeArrowheads="1"/>
          </p:cNvSpPr>
          <p:nvPr>
            <p:ph type="sldNum" sz="quarter" idx="5"/>
          </p:nvPr>
        </p:nvSpPr>
        <p:spPr bwMode="auto">
          <a:xfrm>
            <a:off x="3860800" y="9331325"/>
            <a:ext cx="295275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kumimoji="0" sz="1200"/>
            </a:lvl1pPr>
          </a:lstStyle>
          <a:p>
            <a:fld id="{BBDFE87B-C65E-4E5A-8ED4-99C181E81FF7}" type="slidenum">
              <a:rPr lang="en-US" altLang="zh-CN"/>
              <a:pPr/>
              <a:t>‹#›</a:t>
            </a:fld>
            <a:endParaRPr lang="en-US" altLang="zh-CN"/>
          </a:p>
        </p:txBody>
      </p:sp>
    </p:spTree>
    <p:extLst>
      <p:ext uri="{BB962C8B-B14F-4D97-AF65-F5344CB8AC3E}">
        <p14:creationId xmlns:p14="http://schemas.microsoft.com/office/powerpoint/2010/main" val="148618878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r>
              <a:rPr lang="zh-CN" altLang="en-US" sz="900" dirty="0"/>
              <a:t>讲解步骤：原理、随机数、流密码、分组密码算法、分组密码模式</a:t>
            </a:r>
            <a:endParaRPr lang="en-US" altLang="zh-CN" sz="900"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a:t>
            </a:fld>
            <a:endParaRPr lang="en-US" altLang="zh-CN"/>
          </a:p>
        </p:txBody>
      </p:sp>
    </p:spTree>
    <p:extLst>
      <p:ext uri="{BB962C8B-B14F-4D97-AF65-F5344CB8AC3E}">
        <p14:creationId xmlns:p14="http://schemas.microsoft.com/office/powerpoint/2010/main" val="3745555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r>
              <a:rPr lang="zh-CN" altLang="en-US" dirty="0"/>
              <a:t>足够强的加密算法：发送</a:t>
            </a:r>
            <a:r>
              <a:rPr lang="en-US" altLang="zh-CN" dirty="0"/>
              <a:t>1234</a:t>
            </a:r>
            <a:r>
              <a:rPr lang="zh-CN" altLang="en-US" dirty="0"/>
              <a:t>，我用</a:t>
            </a:r>
            <a:r>
              <a:rPr lang="en-US" altLang="zh-CN" dirty="0" err="1"/>
              <a:t>abcd</a:t>
            </a:r>
            <a:r>
              <a:rPr lang="zh-CN" altLang="en-US" dirty="0"/>
              <a:t>来代替，显然，很容易破解。</a:t>
            </a:r>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10</a:t>
            </a:fld>
            <a:endParaRPr lang="en-US" altLang="zh-CN"/>
          </a:p>
        </p:txBody>
      </p:sp>
    </p:spTree>
    <p:extLst>
      <p:ext uri="{BB962C8B-B14F-4D97-AF65-F5344CB8AC3E}">
        <p14:creationId xmlns:p14="http://schemas.microsoft.com/office/powerpoint/2010/main" val="7954492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102</a:t>
            </a:fld>
            <a:endParaRPr lang="en-US" altLang="zh-CN"/>
          </a:p>
        </p:txBody>
      </p:sp>
    </p:spTree>
    <p:extLst>
      <p:ext uri="{BB962C8B-B14F-4D97-AF65-F5344CB8AC3E}">
        <p14:creationId xmlns:p14="http://schemas.microsoft.com/office/powerpoint/2010/main" val="197292196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103</a:t>
            </a:fld>
            <a:endParaRPr lang="en-US" altLang="zh-CN"/>
          </a:p>
        </p:txBody>
      </p:sp>
    </p:spTree>
    <p:extLst>
      <p:ext uri="{BB962C8B-B14F-4D97-AF65-F5344CB8AC3E}">
        <p14:creationId xmlns:p14="http://schemas.microsoft.com/office/powerpoint/2010/main" val="261358624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104</a:t>
            </a:fld>
            <a:endParaRPr lang="en-US" altLang="zh-CN"/>
          </a:p>
        </p:txBody>
      </p:sp>
    </p:spTree>
    <p:extLst>
      <p:ext uri="{BB962C8B-B14F-4D97-AF65-F5344CB8AC3E}">
        <p14:creationId xmlns:p14="http://schemas.microsoft.com/office/powerpoint/2010/main" val="27574261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105</a:t>
            </a:fld>
            <a:endParaRPr lang="en-US" altLang="zh-CN"/>
          </a:p>
        </p:txBody>
      </p:sp>
    </p:spTree>
    <p:extLst>
      <p:ext uri="{BB962C8B-B14F-4D97-AF65-F5344CB8AC3E}">
        <p14:creationId xmlns:p14="http://schemas.microsoft.com/office/powerpoint/2010/main" val="282097366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106</a:t>
            </a:fld>
            <a:endParaRPr lang="en-US" altLang="zh-CN"/>
          </a:p>
        </p:txBody>
      </p:sp>
    </p:spTree>
    <p:extLst>
      <p:ext uri="{BB962C8B-B14F-4D97-AF65-F5344CB8AC3E}">
        <p14:creationId xmlns:p14="http://schemas.microsoft.com/office/powerpoint/2010/main" val="23975299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107</a:t>
            </a:fld>
            <a:endParaRPr lang="en-US" altLang="zh-CN"/>
          </a:p>
        </p:txBody>
      </p:sp>
    </p:spTree>
    <p:extLst>
      <p:ext uri="{BB962C8B-B14F-4D97-AF65-F5344CB8AC3E}">
        <p14:creationId xmlns:p14="http://schemas.microsoft.com/office/powerpoint/2010/main" val="321376404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108</a:t>
            </a:fld>
            <a:endParaRPr lang="en-US" altLang="zh-CN"/>
          </a:p>
        </p:txBody>
      </p:sp>
    </p:spTree>
    <p:extLst>
      <p:ext uri="{BB962C8B-B14F-4D97-AF65-F5344CB8AC3E}">
        <p14:creationId xmlns:p14="http://schemas.microsoft.com/office/powerpoint/2010/main" val="130104977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109</a:t>
            </a:fld>
            <a:endParaRPr lang="en-US" altLang="zh-CN"/>
          </a:p>
        </p:txBody>
      </p:sp>
    </p:spTree>
    <p:extLst>
      <p:ext uri="{BB962C8B-B14F-4D97-AF65-F5344CB8AC3E}">
        <p14:creationId xmlns:p14="http://schemas.microsoft.com/office/powerpoint/2010/main" val="298958143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110</a:t>
            </a:fld>
            <a:endParaRPr lang="en-US" altLang="zh-CN"/>
          </a:p>
        </p:txBody>
      </p:sp>
    </p:spTree>
    <p:extLst>
      <p:ext uri="{BB962C8B-B14F-4D97-AF65-F5344CB8AC3E}">
        <p14:creationId xmlns:p14="http://schemas.microsoft.com/office/powerpoint/2010/main" val="136964270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111</a:t>
            </a:fld>
            <a:endParaRPr lang="en-US" altLang="zh-CN"/>
          </a:p>
        </p:txBody>
      </p:sp>
    </p:spTree>
    <p:extLst>
      <p:ext uri="{BB962C8B-B14F-4D97-AF65-F5344CB8AC3E}">
        <p14:creationId xmlns:p14="http://schemas.microsoft.com/office/powerpoint/2010/main" val="2524477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pPr algn="l"/>
            <a:r>
              <a:rPr lang="zh-CN" altLang="en-US" dirty="0"/>
              <a:t>公元前</a:t>
            </a:r>
            <a:r>
              <a:rPr lang="en-US" altLang="zh-CN" dirty="0"/>
              <a:t>100</a:t>
            </a:r>
            <a:r>
              <a:rPr lang="zh-CN" altLang="en-US" dirty="0"/>
              <a:t>年左右</a:t>
            </a:r>
            <a:endParaRPr lang="en-US" altLang="zh-CN"/>
          </a:p>
          <a:p>
            <a:pPr algn="l"/>
            <a:r>
              <a:rPr lang="zh-CN" altLang="en-US"/>
              <a:t>列举</a:t>
            </a:r>
            <a:r>
              <a:rPr lang="zh-CN" altLang="en-US" dirty="0"/>
              <a:t>凯撒密码的例子说明对称加密算法。</a:t>
            </a:r>
            <a:endParaRPr lang="en-US" altLang="zh-CN" dirty="0"/>
          </a:p>
          <a:p>
            <a:pPr algn="l"/>
            <a:r>
              <a:rPr lang="zh-CN" altLang="en-US" dirty="0"/>
              <a:t>凯撒密码：</a:t>
            </a:r>
            <a:r>
              <a:rPr lang="en-US" altLang="zh-CN" dirty="0"/>
              <a:t>26</a:t>
            </a:r>
            <a:r>
              <a:rPr lang="zh-CN" altLang="en-US" dirty="0"/>
              <a:t>个字母，选择偏移量，这个偏移量就是密钥。</a:t>
            </a:r>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11</a:t>
            </a:fld>
            <a:endParaRPr lang="en-US" altLang="zh-CN"/>
          </a:p>
        </p:txBody>
      </p:sp>
    </p:spTree>
    <p:extLst>
      <p:ext uri="{BB962C8B-B14F-4D97-AF65-F5344CB8AC3E}">
        <p14:creationId xmlns:p14="http://schemas.microsoft.com/office/powerpoint/2010/main" val="275353937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112</a:t>
            </a:fld>
            <a:endParaRPr lang="en-US" altLang="zh-CN"/>
          </a:p>
        </p:txBody>
      </p:sp>
    </p:spTree>
    <p:extLst>
      <p:ext uri="{BB962C8B-B14F-4D97-AF65-F5344CB8AC3E}">
        <p14:creationId xmlns:p14="http://schemas.microsoft.com/office/powerpoint/2010/main" val="145418094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113</a:t>
            </a:fld>
            <a:endParaRPr lang="en-US" altLang="zh-CN"/>
          </a:p>
        </p:txBody>
      </p:sp>
    </p:spTree>
    <p:extLst>
      <p:ext uri="{BB962C8B-B14F-4D97-AF65-F5344CB8AC3E}">
        <p14:creationId xmlns:p14="http://schemas.microsoft.com/office/powerpoint/2010/main" val="35731910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114</a:t>
            </a:fld>
            <a:endParaRPr lang="en-US" altLang="zh-CN"/>
          </a:p>
        </p:txBody>
      </p:sp>
    </p:spTree>
    <p:extLst>
      <p:ext uri="{BB962C8B-B14F-4D97-AF65-F5344CB8AC3E}">
        <p14:creationId xmlns:p14="http://schemas.microsoft.com/office/powerpoint/2010/main" val="332269294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115</a:t>
            </a:fld>
            <a:endParaRPr lang="en-US" altLang="zh-CN"/>
          </a:p>
        </p:txBody>
      </p:sp>
    </p:spTree>
    <p:extLst>
      <p:ext uri="{BB962C8B-B14F-4D97-AF65-F5344CB8AC3E}">
        <p14:creationId xmlns:p14="http://schemas.microsoft.com/office/powerpoint/2010/main" val="263895429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116</a:t>
            </a:fld>
            <a:endParaRPr lang="en-US" altLang="zh-CN"/>
          </a:p>
        </p:txBody>
      </p:sp>
    </p:spTree>
    <p:extLst>
      <p:ext uri="{BB962C8B-B14F-4D97-AF65-F5344CB8AC3E}">
        <p14:creationId xmlns:p14="http://schemas.microsoft.com/office/powerpoint/2010/main" val="372227893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117</a:t>
            </a:fld>
            <a:endParaRPr lang="en-US" altLang="zh-CN"/>
          </a:p>
        </p:txBody>
      </p:sp>
    </p:spTree>
    <p:extLst>
      <p:ext uri="{BB962C8B-B14F-4D97-AF65-F5344CB8AC3E}">
        <p14:creationId xmlns:p14="http://schemas.microsoft.com/office/powerpoint/2010/main" val="13025844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118</a:t>
            </a:fld>
            <a:endParaRPr lang="en-US" altLang="zh-CN"/>
          </a:p>
        </p:txBody>
      </p:sp>
    </p:spTree>
    <p:extLst>
      <p:ext uri="{BB962C8B-B14F-4D97-AF65-F5344CB8AC3E}">
        <p14:creationId xmlns:p14="http://schemas.microsoft.com/office/powerpoint/2010/main" val="319722214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119</a:t>
            </a:fld>
            <a:endParaRPr lang="en-US" altLang="zh-CN"/>
          </a:p>
        </p:txBody>
      </p:sp>
    </p:spTree>
    <p:extLst>
      <p:ext uri="{BB962C8B-B14F-4D97-AF65-F5344CB8AC3E}">
        <p14:creationId xmlns:p14="http://schemas.microsoft.com/office/powerpoint/2010/main" val="156986409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120</a:t>
            </a:fld>
            <a:endParaRPr lang="en-US" altLang="zh-CN"/>
          </a:p>
        </p:txBody>
      </p:sp>
    </p:spTree>
    <p:extLst>
      <p:ext uri="{BB962C8B-B14F-4D97-AF65-F5344CB8AC3E}">
        <p14:creationId xmlns:p14="http://schemas.microsoft.com/office/powerpoint/2010/main" val="19971384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121</a:t>
            </a:fld>
            <a:endParaRPr lang="en-US" altLang="zh-CN"/>
          </a:p>
        </p:txBody>
      </p:sp>
    </p:spTree>
    <p:extLst>
      <p:ext uri="{BB962C8B-B14F-4D97-AF65-F5344CB8AC3E}">
        <p14:creationId xmlns:p14="http://schemas.microsoft.com/office/powerpoint/2010/main" val="501728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12</a:t>
            </a:fld>
            <a:endParaRPr lang="en-US" altLang="zh-CN"/>
          </a:p>
        </p:txBody>
      </p:sp>
    </p:spTree>
    <p:extLst>
      <p:ext uri="{BB962C8B-B14F-4D97-AF65-F5344CB8AC3E}">
        <p14:creationId xmlns:p14="http://schemas.microsoft.com/office/powerpoint/2010/main" val="330452434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122</a:t>
            </a:fld>
            <a:endParaRPr lang="en-US" altLang="zh-CN"/>
          </a:p>
        </p:txBody>
      </p:sp>
    </p:spTree>
    <p:extLst>
      <p:ext uri="{BB962C8B-B14F-4D97-AF65-F5344CB8AC3E}">
        <p14:creationId xmlns:p14="http://schemas.microsoft.com/office/powerpoint/2010/main" val="9976025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123</a:t>
            </a:fld>
            <a:endParaRPr lang="en-US" altLang="zh-CN"/>
          </a:p>
        </p:txBody>
      </p:sp>
    </p:spTree>
    <p:extLst>
      <p:ext uri="{BB962C8B-B14F-4D97-AF65-F5344CB8AC3E}">
        <p14:creationId xmlns:p14="http://schemas.microsoft.com/office/powerpoint/2010/main" val="80979609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124</a:t>
            </a:fld>
            <a:endParaRPr lang="en-US" altLang="zh-CN"/>
          </a:p>
        </p:txBody>
      </p:sp>
    </p:spTree>
    <p:extLst>
      <p:ext uri="{BB962C8B-B14F-4D97-AF65-F5344CB8AC3E}">
        <p14:creationId xmlns:p14="http://schemas.microsoft.com/office/powerpoint/2010/main" val="299021114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125</a:t>
            </a:fld>
            <a:endParaRPr lang="en-US" altLang="zh-CN"/>
          </a:p>
        </p:txBody>
      </p:sp>
    </p:spTree>
    <p:extLst>
      <p:ext uri="{BB962C8B-B14F-4D97-AF65-F5344CB8AC3E}">
        <p14:creationId xmlns:p14="http://schemas.microsoft.com/office/powerpoint/2010/main" val="89827177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126</a:t>
            </a:fld>
            <a:endParaRPr lang="en-US" altLang="zh-CN"/>
          </a:p>
        </p:txBody>
      </p:sp>
    </p:spTree>
    <p:extLst>
      <p:ext uri="{BB962C8B-B14F-4D97-AF65-F5344CB8AC3E}">
        <p14:creationId xmlns:p14="http://schemas.microsoft.com/office/powerpoint/2010/main" val="337496914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127</a:t>
            </a:fld>
            <a:endParaRPr lang="en-US" altLang="zh-CN"/>
          </a:p>
        </p:txBody>
      </p:sp>
    </p:spTree>
    <p:extLst>
      <p:ext uri="{BB962C8B-B14F-4D97-AF65-F5344CB8AC3E}">
        <p14:creationId xmlns:p14="http://schemas.microsoft.com/office/powerpoint/2010/main" val="132962767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128</a:t>
            </a:fld>
            <a:endParaRPr lang="en-US" altLang="zh-CN"/>
          </a:p>
        </p:txBody>
      </p:sp>
    </p:spTree>
    <p:extLst>
      <p:ext uri="{BB962C8B-B14F-4D97-AF65-F5344CB8AC3E}">
        <p14:creationId xmlns:p14="http://schemas.microsoft.com/office/powerpoint/2010/main" val="148039012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129</a:t>
            </a:fld>
            <a:endParaRPr lang="en-US" altLang="zh-CN"/>
          </a:p>
        </p:txBody>
      </p:sp>
    </p:spTree>
    <p:extLst>
      <p:ext uri="{BB962C8B-B14F-4D97-AF65-F5344CB8AC3E}">
        <p14:creationId xmlns:p14="http://schemas.microsoft.com/office/powerpoint/2010/main" val="191789899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130</a:t>
            </a:fld>
            <a:endParaRPr lang="en-US" altLang="zh-CN"/>
          </a:p>
        </p:txBody>
      </p:sp>
    </p:spTree>
    <p:extLst>
      <p:ext uri="{BB962C8B-B14F-4D97-AF65-F5344CB8AC3E}">
        <p14:creationId xmlns:p14="http://schemas.microsoft.com/office/powerpoint/2010/main" val="171792602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132</a:t>
            </a:fld>
            <a:endParaRPr lang="en-US" altLang="zh-CN"/>
          </a:p>
        </p:txBody>
      </p:sp>
    </p:spTree>
    <p:extLst>
      <p:ext uri="{BB962C8B-B14F-4D97-AF65-F5344CB8AC3E}">
        <p14:creationId xmlns:p14="http://schemas.microsoft.com/office/powerpoint/2010/main" val="2500449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最终，加密后的消息如下面这行所示。我们总结一下，</a:t>
            </a:r>
            <a:r>
              <a:rPr lang="en-US" altLang="zh-CN" baseline="0" dirty="0"/>
              <a:t>I Want you</a:t>
            </a:r>
            <a:r>
              <a:rPr lang="zh-CN" altLang="en-US" baseline="0" dirty="0"/>
              <a:t>是原文，</a:t>
            </a:r>
            <a:r>
              <a:rPr lang="en-US" altLang="zh-CN" baseline="0" dirty="0"/>
              <a:t>L ZDGW BRX</a:t>
            </a:r>
            <a:r>
              <a:rPr lang="zh-CN" altLang="en-US" baseline="0" dirty="0"/>
              <a:t>就是密文。加密算法就是在字母表中移位。密钥就是移位的量。请问，如果我们要解密，应该怎么办？</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13</a:t>
            </a:fld>
            <a:endParaRPr lang="en-US" altLang="zh-CN"/>
          </a:p>
        </p:txBody>
      </p:sp>
    </p:spTree>
    <p:extLst>
      <p:ext uri="{BB962C8B-B14F-4D97-AF65-F5344CB8AC3E}">
        <p14:creationId xmlns:p14="http://schemas.microsoft.com/office/powerpoint/2010/main" val="166730754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133</a:t>
            </a:fld>
            <a:endParaRPr lang="en-US" altLang="zh-CN"/>
          </a:p>
        </p:txBody>
      </p:sp>
    </p:spTree>
    <p:extLst>
      <p:ext uri="{BB962C8B-B14F-4D97-AF65-F5344CB8AC3E}">
        <p14:creationId xmlns:p14="http://schemas.microsoft.com/office/powerpoint/2010/main" val="107488230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134</a:t>
            </a:fld>
            <a:endParaRPr lang="en-US" altLang="zh-CN"/>
          </a:p>
        </p:txBody>
      </p:sp>
    </p:spTree>
    <p:extLst>
      <p:ext uri="{BB962C8B-B14F-4D97-AF65-F5344CB8AC3E}">
        <p14:creationId xmlns:p14="http://schemas.microsoft.com/office/powerpoint/2010/main" val="114970731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135</a:t>
            </a:fld>
            <a:endParaRPr lang="en-US" altLang="zh-CN"/>
          </a:p>
        </p:txBody>
      </p:sp>
    </p:spTree>
    <p:extLst>
      <p:ext uri="{BB962C8B-B14F-4D97-AF65-F5344CB8AC3E}">
        <p14:creationId xmlns:p14="http://schemas.microsoft.com/office/powerpoint/2010/main" val="331758158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136</a:t>
            </a:fld>
            <a:endParaRPr lang="en-US" altLang="zh-CN"/>
          </a:p>
        </p:txBody>
      </p:sp>
    </p:spTree>
    <p:extLst>
      <p:ext uri="{BB962C8B-B14F-4D97-AF65-F5344CB8AC3E}">
        <p14:creationId xmlns:p14="http://schemas.microsoft.com/office/powerpoint/2010/main" val="104794602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137</a:t>
            </a:fld>
            <a:endParaRPr lang="en-US" altLang="zh-CN"/>
          </a:p>
        </p:txBody>
      </p:sp>
    </p:spTree>
    <p:extLst>
      <p:ext uri="{BB962C8B-B14F-4D97-AF65-F5344CB8AC3E}">
        <p14:creationId xmlns:p14="http://schemas.microsoft.com/office/powerpoint/2010/main" val="19386986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138</a:t>
            </a:fld>
            <a:endParaRPr lang="en-US" altLang="zh-CN"/>
          </a:p>
        </p:txBody>
      </p:sp>
    </p:spTree>
    <p:extLst>
      <p:ext uri="{BB962C8B-B14F-4D97-AF65-F5344CB8AC3E}">
        <p14:creationId xmlns:p14="http://schemas.microsoft.com/office/powerpoint/2010/main" val="222971630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139</a:t>
            </a:fld>
            <a:endParaRPr lang="en-US" altLang="zh-CN"/>
          </a:p>
        </p:txBody>
      </p:sp>
    </p:spTree>
    <p:extLst>
      <p:ext uri="{BB962C8B-B14F-4D97-AF65-F5344CB8AC3E}">
        <p14:creationId xmlns:p14="http://schemas.microsoft.com/office/powerpoint/2010/main" val="289600344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140</a:t>
            </a:fld>
            <a:endParaRPr lang="en-US" altLang="zh-CN"/>
          </a:p>
        </p:txBody>
      </p:sp>
    </p:spTree>
    <p:extLst>
      <p:ext uri="{BB962C8B-B14F-4D97-AF65-F5344CB8AC3E}">
        <p14:creationId xmlns:p14="http://schemas.microsoft.com/office/powerpoint/2010/main" val="282178846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141</a:t>
            </a:fld>
            <a:endParaRPr lang="en-US" altLang="zh-CN"/>
          </a:p>
        </p:txBody>
      </p:sp>
    </p:spTree>
    <p:extLst>
      <p:ext uri="{BB962C8B-B14F-4D97-AF65-F5344CB8AC3E}">
        <p14:creationId xmlns:p14="http://schemas.microsoft.com/office/powerpoint/2010/main" val="167606204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1"/>
          <p:cNvSpPr>
            <a:spLocks noGrp="1" noRot="1" noChangeAspect="1" noChangeArrowheads="1" noTextEdit="1"/>
          </p:cNvSpPr>
          <p:nvPr>
            <p:ph type="sldImg"/>
          </p:nvPr>
        </p:nvSpPr>
        <p:spPr>
          <a:xfrm>
            <a:off x="952500" y="736600"/>
            <a:ext cx="4911725" cy="3684588"/>
          </a:xfrm>
          <a:ln/>
        </p:spPr>
      </p:sp>
      <p:sp>
        <p:nvSpPr>
          <p:cNvPr id="72707" name="Rectangle 2"/>
          <p:cNvSpPr txBox="1">
            <a:spLocks noGrp="1" noChangeArrowheads="1"/>
          </p:cNvSpPr>
          <p:nvPr>
            <p:ph type="body" idx="1"/>
          </p:nvPr>
        </p:nvSpPr>
        <p:spPr>
          <a:xfrm>
            <a:off x="1169988" y="5086350"/>
            <a:ext cx="5226050" cy="4108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latin typeface="Times New Roman" panose="02020603050405020304" pitchFamily="18" charset="0"/>
            </a:endParaRPr>
          </a:p>
        </p:txBody>
      </p:sp>
    </p:spTree>
    <p:extLst>
      <p:ext uri="{BB962C8B-B14F-4D97-AF65-F5344CB8AC3E}">
        <p14:creationId xmlns:p14="http://schemas.microsoft.com/office/powerpoint/2010/main" val="1585199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dirty="0">
                <a:latin typeface="微软雅黑" pitchFamily="34" charset="-122"/>
                <a:ea typeface="微软雅黑" pitchFamily="34" charset="-122"/>
              </a:rPr>
              <a:t>{0</a:t>
            </a:r>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1</a:t>
            </a:r>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25}</a:t>
            </a:r>
          </a:p>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14</a:t>
            </a:fld>
            <a:endParaRPr lang="en-US" altLang="zh-CN"/>
          </a:p>
        </p:txBody>
      </p:sp>
    </p:spTree>
    <p:extLst>
      <p:ext uri="{BB962C8B-B14F-4D97-AF65-F5344CB8AC3E}">
        <p14:creationId xmlns:p14="http://schemas.microsoft.com/office/powerpoint/2010/main" val="74025944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1"/>
          <p:cNvSpPr>
            <a:spLocks noGrp="1" noRot="1" noChangeAspect="1" noChangeArrowheads="1" noTextEdit="1"/>
          </p:cNvSpPr>
          <p:nvPr>
            <p:ph type="sldImg"/>
          </p:nvPr>
        </p:nvSpPr>
        <p:spPr>
          <a:xfrm>
            <a:off x="952500" y="736600"/>
            <a:ext cx="4911725" cy="3684588"/>
          </a:xfrm>
          <a:ln/>
        </p:spPr>
      </p:sp>
      <p:sp>
        <p:nvSpPr>
          <p:cNvPr id="73731" name="Rectangle 2"/>
          <p:cNvSpPr txBox="1">
            <a:spLocks noGrp="1" noChangeArrowheads="1"/>
          </p:cNvSpPr>
          <p:nvPr>
            <p:ph type="body" idx="1"/>
          </p:nvPr>
        </p:nvSpPr>
        <p:spPr>
          <a:xfrm>
            <a:off x="1169988" y="5086350"/>
            <a:ext cx="5226050" cy="4108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latin typeface="Times New Roman" panose="02020603050405020304" pitchFamily="18" charset="0"/>
            </a:endParaRPr>
          </a:p>
        </p:txBody>
      </p:sp>
    </p:spTree>
    <p:extLst>
      <p:ext uri="{BB962C8B-B14F-4D97-AF65-F5344CB8AC3E}">
        <p14:creationId xmlns:p14="http://schemas.microsoft.com/office/powerpoint/2010/main" val="249284017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1"/>
          <p:cNvSpPr>
            <a:spLocks noGrp="1" noRot="1" noChangeAspect="1" noChangeArrowheads="1" noTextEdit="1"/>
          </p:cNvSpPr>
          <p:nvPr>
            <p:ph type="sldImg"/>
          </p:nvPr>
        </p:nvSpPr>
        <p:spPr>
          <a:xfrm>
            <a:off x="952500" y="736600"/>
            <a:ext cx="4911725" cy="3684588"/>
          </a:xfrm>
        </p:spPr>
      </p:sp>
      <p:sp>
        <p:nvSpPr>
          <p:cNvPr id="74755" name="Rectangle 2"/>
          <p:cNvSpPr txBox="1">
            <a:spLocks noGrp="1" noChangeArrowheads="1"/>
          </p:cNvSpPr>
          <p:nvPr>
            <p:ph type="body" idx="1"/>
          </p:nvPr>
        </p:nvSpPr>
        <p:spPr>
          <a:xfrm>
            <a:off x="1169988" y="5086350"/>
            <a:ext cx="5226050" cy="4108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latin typeface="Times New Roman" panose="02020603050405020304" pitchFamily="18" charset="0"/>
            </a:endParaRPr>
          </a:p>
        </p:txBody>
      </p:sp>
    </p:spTree>
    <p:extLst>
      <p:ext uri="{BB962C8B-B14F-4D97-AF65-F5344CB8AC3E}">
        <p14:creationId xmlns:p14="http://schemas.microsoft.com/office/powerpoint/2010/main" val="376383268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1"/>
          <p:cNvSpPr>
            <a:spLocks noGrp="1" noRot="1" noChangeAspect="1" noChangeArrowheads="1" noTextEdit="1"/>
          </p:cNvSpPr>
          <p:nvPr>
            <p:ph type="sldImg"/>
          </p:nvPr>
        </p:nvSpPr>
        <p:spPr>
          <a:xfrm>
            <a:off x="952500" y="736600"/>
            <a:ext cx="4911725" cy="3684588"/>
          </a:xfrm>
        </p:spPr>
      </p:sp>
      <p:sp>
        <p:nvSpPr>
          <p:cNvPr id="77827" name="Rectangle 2"/>
          <p:cNvSpPr txBox="1">
            <a:spLocks noGrp="1" noChangeArrowheads="1"/>
          </p:cNvSpPr>
          <p:nvPr>
            <p:ph type="body" idx="1"/>
          </p:nvPr>
        </p:nvSpPr>
        <p:spPr>
          <a:xfrm>
            <a:off x="1169988" y="5086350"/>
            <a:ext cx="5226050" cy="4108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latin typeface="Times New Roman" panose="02020603050405020304" pitchFamily="18" charset="0"/>
            </a:endParaRPr>
          </a:p>
        </p:txBody>
      </p:sp>
    </p:spTree>
    <p:extLst>
      <p:ext uri="{BB962C8B-B14F-4D97-AF65-F5344CB8AC3E}">
        <p14:creationId xmlns:p14="http://schemas.microsoft.com/office/powerpoint/2010/main" val="411937891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1"/>
          <p:cNvSpPr>
            <a:spLocks noGrp="1" noRot="1" noChangeAspect="1" noChangeArrowheads="1" noTextEdit="1"/>
          </p:cNvSpPr>
          <p:nvPr>
            <p:ph type="sldImg"/>
          </p:nvPr>
        </p:nvSpPr>
        <p:spPr>
          <a:xfrm>
            <a:off x="952500" y="736600"/>
            <a:ext cx="4911725" cy="3684588"/>
          </a:xfrm>
          <a:ln/>
        </p:spPr>
      </p:sp>
      <p:sp>
        <p:nvSpPr>
          <p:cNvPr id="81923" name="Rectangle 2"/>
          <p:cNvSpPr txBox="1">
            <a:spLocks noGrp="1" noChangeArrowheads="1"/>
          </p:cNvSpPr>
          <p:nvPr>
            <p:ph type="body" idx="1"/>
          </p:nvPr>
        </p:nvSpPr>
        <p:spPr>
          <a:xfrm>
            <a:off x="1169988" y="5086350"/>
            <a:ext cx="5226050" cy="4108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latin typeface="Times New Roman" panose="02020603050405020304" pitchFamily="18" charset="0"/>
            </a:endParaRPr>
          </a:p>
        </p:txBody>
      </p:sp>
    </p:spTree>
    <p:extLst>
      <p:ext uri="{BB962C8B-B14F-4D97-AF65-F5344CB8AC3E}">
        <p14:creationId xmlns:p14="http://schemas.microsoft.com/office/powerpoint/2010/main" val="98710768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1"/>
          <p:cNvSpPr>
            <a:spLocks noGrp="1" noRot="1" noChangeAspect="1" noChangeArrowheads="1" noTextEdit="1"/>
          </p:cNvSpPr>
          <p:nvPr>
            <p:ph type="sldImg"/>
          </p:nvPr>
        </p:nvSpPr>
        <p:spPr>
          <a:xfrm>
            <a:off x="952500" y="736600"/>
            <a:ext cx="4911725" cy="3684588"/>
          </a:xfrm>
          <a:ln/>
        </p:spPr>
      </p:sp>
      <p:sp>
        <p:nvSpPr>
          <p:cNvPr id="82947" name="Rectangle 2"/>
          <p:cNvSpPr txBox="1">
            <a:spLocks noGrp="1" noChangeArrowheads="1"/>
          </p:cNvSpPr>
          <p:nvPr>
            <p:ph type="body" idx="1"/>
          </p:nvPr>
        </p:nvSpPr>
        <p:spPr>
          <a:xfrm>
            <a:off x="1169988" y="5086350"/>
            <a:ext cx="5226050" cy="4108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latin typeface="Times New Roman" panose="02020603050405020304" pitchFamily="18" charset="0"/>
            </a:endParaRPr>
          </a:p>
        </p:txBody>
      </p:sp>
    </p:spTree>
    <p:extLst>
      <p:ext uri="{BB962C8B-B14F-4D97-AF65-F5344CB8AC3E}">
        <p14:creationId xmlns:p14="http://schemas.microsoft.com/office/powerpoint/2010/main" val="5839557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1"/>
          <p:cNvSpPr>
            <a:spLocks noGrp="1" noRot="1" noChangeAspect="1" noChangeArrowheads="1" noTextEdit="1"/>
          </p:cNvSpPr>
          <p:nvPr>
            <p:ph type="sldImg"/>
          </p:nvPr>
        </p:nvSpPr>
        <p:spPr>
          <a:xfrm>
            <a:off x="952500" y="736600"/>
            <a:ext cx="4911725" cy="3684588"/>
          </a:xfrm>
          <a:ln/>
        </p:spPr>
      </p:sp>
      <p:sp>
        <p:nvSpPr>
          <p:cNvPr id="83971" name="Rectangle 2"/>
          <p:cNvSpPr txBox="1">
            <a:spLocks noGrp="1" noChangeArrowheads="1"/>
          </p:cNvSpPr>
          <p:nvPr>
            <p:ph type="body" idx="1"/>
          </p:nvPr>
        </p:nvSpPr>
        <p:spPr>
          <a:xfrm>
            <a:off x="1169988" y="5086350"/>
            <a:ext cx="5226050" cy="4108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latin typeface="Times New Roman" panose="02020603050405020304" pitchFamily="18" charset="0"/>
            </a:endParaRPr>
          </a:p>
        </p:txBody>
      </p:sp>
    </p:spTree>
    <p:extLst>
      <p:ext uri="{BB962C8B-B14F-4D97-AF65-F5344CB8AC3E}">
        <p14:creationId xmlns:p14="http://schemas.microsoft.com/office/powerpoint/2010/main" val="24459882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1"/>
          <p:cNvSpPr>
            <a:spLocks noGrp="1" noRot="1" noChangeAspect="1" noChangeArrowheads="1" noTextEdit="1"/>
          </p:cNvSpPr>
          <p:nvPr>
            <p:ph type="sldImg"/>
          </p:nvPr>
        </p:nvSpPr>
        <p:spPr>
          <a:xfrm>
            <a:off x="952500" y="736600"/>
            <a:ext cx="4911725" cy="3684588"/>
          </a:xfrm>
          <a:ln/>
        </p:spPr>
      </p:sp>
      <p:sp>
        <p:nvSpPr>
          <p:cNvPr id="84995" name="Rectangle 2"/>
          <p:cNvSpPr txBox="1">
            <a:spLocks noGrp="1" noChangeArrowheads="1"/>
          </p:cNvSpPr>
          <p:nvPr>
            <p:ph type="body" idx="1"/>
          </p:nvPr>
        </p:nvSpPr>
        <p:spPr>
          <a:xfrm>
            <a:off x="1169988" y="5086350"/>
            <a:ext cx="5226050" cy="4108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latin typeface="Times New Roman" panose="02020603050405020304" pitchFamily="18" charset="0"/>
            </a:endParaRPr>
          </a:p>
        </p:txBody>
      </p:sp>
    </p:spTree>
    <p:extLst>
      <p:ext uri="{BB962C8B-B14F-4D97-AF65-F5344CB8AC3E}">
        <p14:creationId xmlns:p14="http://schemas.microsoft.com/office/powerpoint/2010/main" val="6169886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1"/>
          <p:cNvSpPr>
            <a:spLocks noGrp="1" noRot="1" noChangeAspect="1" noChangeArrowheads="1" noTextEdit="1"/>
          </p:cNvSpPr>
          <p:nvPr>
            <p:ph type="sldImg"/>
          </p:nvPr>
        </p:nvSpPr>
        <p:spPr>
          <a:xfrm>
            <a:off x="952500" y="736600"/>
            <a:ext cx="4911725" cy="3684588"/>
          </a:xfrm>
          <a:ln/>
        </p:spPr>
      </p:sp>
      <p:sp>
        <p:nvSpPr>
          <p:cNvPr id="86019" name="Rectangle 2"/>
          <p:cNvSpPr txBox="1">
            <a:spLocks noGrp="1" noChangeArrowheads="1"/>
          </p:cNvSpPr>
          <p:nvPr>
            <p:ph type="body" idx="1"/>
          </p:nvPr>
        </p:nvSpPr>
        <p:spPr>
          <a:xfrm>
            <a:off x="1169988" y="5086350"/>
            <a:ext cx="5226050" cy="41084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latin typeface="Times New Roman" panose="02020603050405020304" pitchFamily="18" charset="0"/>
            </a:endParaRPr>
          </a:p>
        </p:txBody>
      </p:sp>
    </p:spTree>
    <p:extLst>
      <p:ext uri="{BB962C8B-B14F-4D97-AF65-F5344CB8AC3E}">
        <p14:creationId xmlns:p14="http://schemas.microsoft.com/office/powerpoint/2010/main" val="175697173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151</a:t>
            </a:fld>
            <a:endParaRPr lang="en-US" altLang="zh-CN"/>
          </a:p>
        </p:txBody>
      </p:sp>
    </p:spTree>
    <p:extLst>
      <p:ext uri="{BB962C8B-B14F-4D97-AF65-F5344CB8AC3E}">
        <p14:creationId xmlns:p14="http://schemas.microsoft.com/office/powerpoint/2010/main" val="19294097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154</a:t>
            </a:fld>
            <a:endParaRPr lang="en-US" altLang="zh-CN"/>
          </a:p>
        </p:txBody>
      </p:sp>
    </p:spTree>
    <p:extLst>
      <p:ext uri="{BB962C8B-B14F-4D97-AF65-F5344CB8AC3E}">
        <p14:creationId xmlns:p14="http://schemas.microsoft.com/office/powerpoint/2010/main" val="3955843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15</a:t>
            </a:fld>
            <a:endParaRPr lang="en-US" altLang="zh-CN"/>
          </a:p>
        </p:txBody>
      </p:sp>
    </p:spTree>
    <p:extLst>
      <p:ext uri="{BB962C8B-B14F-4D97-AF65-F5344CB8AC3E}">
        <p14:creationId xmlns:p14="http://schemas.microsoft.com/office/powerpoint/2010/main" val="161628079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155</a:t>
            </a:fld>
            <a:endParaRPr lang="en-US" altLang="zh-CN"/>
          </a:p>
        </p:txBody>
      </p:sp>
    </p:spTree>
    <p:extLst>
      <p:ext uri="{BB962C8B-B14F-4D97-AF65-F5344CB8AC3E}">
        <p14:creationId xmlns:p14="http://schemas.microsoft.com/office/powerpoint/2010/main" val="274599538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156</a:t>
            </a:fld>
            <a:endParaRPr lang="en-US" altLang="zh-CN"/>
          </a:p>
        </p:txBody>
      </p:sp>
    </p:spTree>
    <p:extLst>
      <p:ext uri="{BB962C8B-B14F-4D97-AF65-F5344CB8AC3E}">
        <p14:creationId xmlns:p14="http://schemas.microsoft.com/office/powerpoint/2010/main" val="409739947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157</a:t>
            </a:fld>
            <a:endParaRPr lang="en-US" altLang="zh-CN"/>
          </a:p>
        </p:txBody>
      </p:sp>
    </p:spTree>
    <p:extLst>
      <p:ext uri="{BB962C8B-B14F-4D97-AF65-F5344CB8AC3E}">
        <p14:creationId xmlns:p14="http://schemas.microsoft.com/office/powerpoint/2010/main" val="390354019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158</a:t>
            </a:fld>
            <a:endParaRPr lang="en-US" altLang="zh-CN"/>
          </a:p>
        </p:txBody>
      </p:sp>
    </p:spTree>
    <p:extLst>
      <p:ext uri="{BB962C8B-B14F-4D97-AF65-F5344CB8AC3E}">
        <p14:creationId xmlns:p14="http://schemas.microsoft.com/office/powerpoint/2010/main" val="245777746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159</a:t>
            </a:fld>
            <a:endParaRPr lang="en-US" altLang="zh-CN"/>
          </a:p>
        </p:txBody>
      </p:sp>
    </p:spTree>
    <p:extLst>
      <p:ext uri="{BB962C8B-B14F-4D97-AF65-F5344CB8AC3E}">
        <p14:creationId xmlns:p14="http://schemas.microsoft.com/office/powerpoint/2010/main" val="48474333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160</a:t>
            </a:fld>
            <a:endParaRPr lang="en-US" altLang="zh-CN"/>
          </a:p>
        </p:txBody>
      </p:sp>
    </p:spTree>
    <p:extLst>
      <p:ext uri="{BB962C8B-B14F-4D97-AF65-F5344CB8AC3E}">
        <p14:creationId xmlns:p14="http://schemas.microsoft.com/office/powerpoint/2010/main" val="69811754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166</a:t>
            </a:fld>
            <a:endParaRPr lang="en-US" altLang="zh-CN"/>
          </a:p>
        </p:txBody>
      </p:sp>
    </p:spTree>
    <p:extLst>
      <p:ext uri="{BB962C8B-B14F-4D97-AF65-F5344CB8AC3E}">
        <p14:creationId xmlns:p14="http://schemas.microsoft.com/office/powerpoint/2010/main" val="165431901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167</a:t>
            </a:fld>
            <a:endParaRPr lang="en-US" altLang="zh-CN"/>
          </a:p>
        </p:txBody>
      </p:sp>
    </p:spTree>
    <p:extLst>
      <p:ext uri="{BB962C8B-B14F-4D97-AF65-F5344CB8AC3E}">
        <p14:creationId xmlns:p14="http://schemas.microsoft.com/office/powerpoint/2010/main" val="5927446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168</a:t>
            </a:fld>
            <a:endParaRPr lang="en-US" altLang="zh-CN"/>
          </a:p>
        </p:txBody>
      </p:sp>
    </p:spTree>
    <p:extLst>
      <p:ext uri="{BB962C8B-B14F-4D97-AF65-F5344CB8AC3E}">
        <p14:creationId xmlns:p14="http://schemas.microsoft.com/office/powerpoint/2010/main" val="290654816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169</a:t>
            </a:fld>
            <a:endParaRPr lang="en-US" altLang="zh-CN"/>
          </a:p>
        </p:txBody>
      </p:sp>
    </p:spTree>
    <p:extLst>
      <p:ext uri="{BB962C8B-B14F-4D97-AF65-F5344CB8AC3E}">
        <p14:creationId xmlns:p14="http://schemas.microsoft.com/office/powerpoint/2010/main" val="639170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16</a:t>
            </a:fld>
            <a:endParaRPr lang="en-US" altLang="zh-CN"/>
          </a:p>
        </p:txBody>
      </p:sp>
    </p:spTree>
    <p:extLst>
      <p:ext uri="{BB962C8B-B14F-4D97-AF65-F5344CB8AC3E}">
        <p14:creationId xmlns:p14="http://schemas.microsoft.com/office/powerpoint/2010/main" val="245772283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170</a:t>
            </a:fld>
            <a:endParaRPr lang="en-US" altLang="zh-CN"/>
          </a:p>
        </p:txBody>
      </p:sp>
    </p:spTree>
    <p:extLst>
      <p:ext uri="{BB962C8B-B14F-4D97-AF65-F5344CB8AC3E}">
        <p14:creationId xmlns:p14="http://schemas.microsoft.com/office/powerpoint/2010/main" val="47682336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171</a:t>
            </a:fld>
            <a:endParaRPr lang="en-US" altLang="zh-CN"/>
          </a:p>
        </p:txBody>
      </p:sp>
    </p:spTree>
    <p:extLst>
      <p:ext uri="{BB962C8B-B14F-4D97-AF65-F5344CB8AC3E}">
        <p14:creationId xmlns:p14="http://schemas.microsoft.com/office/powerpoint/2010/main" val="232316728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172</a:t>
            </a:fld>
            <a:endParaRPr lang="en-US" altLang="zh-CN"/>
          </a:p>
        </p:txBody>
      </p:sp>
    </p:spTree>
    <p:extLst>
      <p:ext uri="{BB962C8B-B14F-4D97-AF65-F5344CB8AC3E}">
        <p14:creationId xmlns:p14="http://schemas.microsoft.com/office/powerpoint/2010/main" val="410255815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173</a:t>
            </a:fld>
            <a:endParaRPr lang="en-US" altLang="zh-CN"/>
          </a:p>
        </p:txBody>
      </p:sp>
    </p:spTree>
    <p:extLst>
      <p:ext uri="{BB962C8B-B14F-4D97-AF65-F5344CB8AC3E}">
        <p14:creationId xmlns:p14="http://schemas.microsoft.com/office/powerpoint/2010/main" val="422141105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174</a:t>
            </a:fld>
            <a:endParaRPr lang="en-US" altLang="zh-CN"/>
          </a:p>
        </p:txBody>
      </p:sp>
    </p:spTree>
    <p:extLst>
      <p:ext uri="{BB962C8B-B14F-4D97-AF65-F5344CB8AC3E}">
        <p14:creationId xmlns:p14="http://schemas.microsoft.com/office/powerpoint/2010/main" val="1409432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175</a:t>
            </a:fld>
            <a:endParaRPr lang="en-US" altLang="zh-CN"/>
          </a:p>
        </p:txBody>
      </p:sp>
    </p:spTree>
    <p:extLst>
      <p:ext uri="{BB962C8B-B14F-4D97-AF65-F5344CB8AC3E}">
        <p14:creationId xmlns:p14="http://schemas.microsoft.com/office/powerpoint/2010/main" val="383833785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176</a:t>
            </a:fld>
            <a:endParaRPr lang="en-US" altLang="zh-CN"/>
          </a:p>
        </p:txBody>
      </p:sp>
    </p:spTree>
    <p:extLst>
      <p:ext uri="{BB962C8B-B14F-4D97-AF65-F5344CB8AC3E}">
        <p14:creationId xmlns:p14="http://schemas.microsoft.com/office/powerpoint/2010/main" val="177849470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177</a:t>
            </a:fld>
            <a:endParaRPr lang="en-US" altLang="zh-CN"/>
          </a:p>
        </p:txBody>
      </p:sp>
    </p:spTree>
    <p:extLst>
      <p:ext uri="{BB962C8B-B14F-4D97-AF65-F5344CB8AC3E}">
        <p14:creationId xmlns:p14="http://schemas.microsoft.com/office/powerpoint/2010/main" val="79850573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178</a:t>
            </a:fld>
            <a:endParaRPr lang="en-US" altLang="zh-CN"/>
          </a:p>
        </p:txBody>
      </p:sp>
    </p:spTree>
    <p:extLst>
      <p:ext uri="{BB962C8B-B14F-4D97-AF65-F5344CB8AC3E}">
        <p14:creationId xmlns:p14="http://schemas.microsoft.com/office/powerpoint/2010/main" val="42730989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179</a:t>
            </a:fld>
            <a:endParaRPr lang="en-US" altLang="zh-CN"/>
          </a:p>
        </p:txBody>
      </p:sp>
    </p:spTree>
    <p:extLst>
      <p:ext uri="{BB962C8B-B14F-4D97-AF65-F5344CB8AC3E}">
        <p14:creationId xmlns:p14="http://schemas.microsoft.com/office/powerpoint/2010/main" val="3016476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r>
              <a:rPr lang="en-US" altLang="zh-CN" dirty="0"/>
              <a:t>26^12 = 95,428,956,661,682,176</a:t>
            </a:r>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17</a:t>
            </a:fld>
            <a:endParaRPr lang="en-US" altLang="zh-CN"/>
          </a:p>
        </p:txBody>
      </p:sp>
    </p:spTree>
    <p:extLst>
      <p:ext uri="{BB962C8B-B14F-4D97-AF65-F5344CB8AC3E}">
        <p14:creationId xmlns:p14="http://schemas.microsoft.com/office/powerpoint/2010/main" val="310883868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180</a:t>
            </a:fld>
            <a:endParaRPr lang="en-US" altLang="zh-CN"/>
          </a:p>
        </p:txBody>
      </p:sp>
    </p:spTree>
    <p:extLst>
      <p:ext uri="{BB962C8B-B14F-4D97-AF65-F5344CB8AC3E}">
        <p14:creationId xmlns:p14="http://schemas.microsoft.com/office/powerpoint/2010/main" val="78265940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181</a:t>
            </a:fld>
            <a:endParaRPr lang="en-US" altLang="zh-CN"/>
          </a:p>
        </p:txBody>
      </p:sp>
    </p:spTree>
    <p:extLst>
      <p:ext uri="{BB962C8B-B14F-4D97-AF65-F5344CB8AC3E}">
        <p14:creationId xmlns:p14="http://schemas.microsoft.com/office/powerpoint/2010/main" val="92748045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182</a:t>
            </a:fld>
            <a:endParaRPr lang="en-US" altLang="zh-CN"/>
          </a:p>
        </p:txBody>
      </p:sp>
    </p:spTree>
    <p:extLst>
      <p:ext uri="{BB962C8B-B14F-4D97-AF65-F5344CB8AC3E}">
        <p14:creationId xmlns:p14="http://schemas.microsoft.com/office/powerpoint/2010/main" val="379036023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183</a:t>
            </a:fld>
            <a:endParaRPr lang="en-US" altLang="zh-CN"/>
          </a:p>
        </p:txBody>
      </p:sp>
    </p:spTree>
    <p:extLst>
      <p:ext uri="{BB962C8B-B14F-4D97-AF65-F5344CB8AC3E}">
        <p14:creationId xmlns:p14="http://schemas.microsoft.com/office/powerpoint/2010/main" val="315952465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184</a:t>
            </a:fld>
            <a:endParaRPr lang="en-US" altLang="zh-CN"/>
          </a:p>
        </p:txBody>
      </p:sp>
    </p:spTree>
    <p:extLst>
      <p:ext uri="{BB962C8B-B14F-4D97-AF65-F5344CB8AC3E}">
        <p14:creationId xmlns:p14="http://schemas.microsoft.com/office/powerpoint/2010/main" val="305906451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185</a:t>
            </a:fld>
            <a:endParaRPr lang="en-US" altLang="zh-CN"/>
          </a:p>
        </p:txBody>
      </p:sp>
    </p:spTree>
    <p:extLst>
      <p:ext uri="{BB962C8B-B14F-4D97-AF65-F5344CB8AC3E}">
        <p14:creationId xmlns:p14="http://schemas.microsoft.com/office/powerpoint/2010/main" val="370775621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186</a:t>
            </a:fld>
            <a:endParaRPr lang="en-US" altLang="zh-CN"/>
          </a:p>
        </p:txBody>
      </p:sp>
    </p:spTree>
    <p:extLst>
      <p:ext uri="{BB962C8B-B14F-4D97-AF65-F5344CB8AC3E}">
        <p14:creationId xmlns:p14="http://schemas.microsoft.com/office/powerpoint/2010/main" val="32702688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187</a:t>
            </a:fld>
            <a:endParaRPr lang="en-US" altLang="zh-CN"/>
          </a:p>
        </p:txBody>
      </p:sp>
    </p:spTree>
    <p:extLst>
      <p:ext uri="{BB962C8B-B14F-4D97-AF65-F5344CB8AC3E}">
        <p14:creationId xmlns:p14="http://schemas.microsoft.com/office/powerpoint/2010/main" val="37948373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188</a:t>
            </a:fld>
            <a:endParaRPr lang="en-US" altLang="zh-CN"/>
          </a:p>
        </p:txBody>
      </p:sp>
    </p:spTree>
    <p:extLst>
      <p:ext uri="{BB962C8B-B14F-4D97-AF65-F5344CB8AC3E}">
        <p14:creationId xmlns:p14="http://schemas.microsoft.com/office/powerpoint/2010/main" val="169877448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189</a:t>
            </a:fld>
            <a:endParaRPr lang="en-US" altLang="zh-CN"/>
          </a:p>
        </p:txBody>
      </p:sp>
    </p:spTree>
    <p:extLst>
      <p:ext uri="{BB962C8B-B14F-4D97-AF65-F5344CB8AC3E}">
        <p14:creationId xmlns:p14="http://schemas.microsoft.com/office/powerpoint/2010/main" val="1934631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r>
              <a:rPr lang="en-US" altLang="zh-CN" dirty="0"/>
              <a:t>26^12 = 95,428,956,661,682,176</a:t>
            </a:r>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18</a:t>
            </a:fld>
            <a:endParaRPr lang="en-US" altLang="zh-CN"/>
          </a:p>
        </p:txBody>
      </p:sp>
    </p:spTree>
    <p:extLst>
      <p:ext uri="{BB962C8B-B14F-4D97-AF65-F5344CB8AC3E}">
        <p14:creationId xmlns:p14="http://schemas.microsoft.com/office/powerpoint/2010/main" val="211043308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190</a:t>
            </a:fld>
            <a:endParaRPr lang="en-US" altLang="zh-CN"/>
          </a:p>
        </p:txBody>
      </p:sp>
    </p:spTree>
    <p:extLst>
      <p:ext uri="{BB962C8B-B14F-4D97-AF65-F5344CB8AC3E}">
        <p14:creationId xmlns:p14="http://schemas.microsoft.com/office/powerpoint/2010/main" val="272861036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191</a:t>
            </a:fld>
            <a:endParaRPr lang="en-US" altLang="zh-CN"/>
          </a:p>
        </p:txBody>
      </p:sp>
    </p:spTree>
    <p:extLst>
      <p:ext uri="{BB962C8B-B14F-4D97-AF65-F5344CB8AC3E}">
        <p14:creationId xmlns:p14="http://schemas.microsoft.com/office/powerpoint/2010/main" val="344168762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192</a:t>
            </a:fld>
            <a:endParaRPr lang="en-US" altLang="zh-CN"/>
          </a:p>
        </p:txBody>
      </p:sp>
    </p:spTree>
    <p:extLst>
      <p:ext uri="{BB962C8B-B14F-4D97-AF65-F5344CB8AC3E}">
        <p14:creationId xmlns:p14="http://schemas.microsoft.com/office/powerpoint/2010/main" val="87303517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193</a:t>
            </a:fld>
            <a:endParaRPr lang="en-US" altLang="zh-CN"/>
          </a:p>
        </p:txBody>
      </p:sp>
    </p:spTree>
    <p:extLst>
      <p:ext uri="{BB962C8B-B14F-4D97-AF65-F5344CB8AC3E}">
        <p14:creationId xmlns:p14="http://schemas.microsoft.com/office/powerpoint/2010/main" val="178160981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194</a:t>
            </a:fld>
            <a:endParaRPr lang="en-US" altLang="zh-CN"/>
          </a:p>
        </p:txBody>
      </p:sp>
    </p:spTree>
    <p:extLst>
      <p:ext uri="{BB962C8B-B14F-4D97-AF65-F5344CB8AC3E}">
        <p14:creationId xmlns:p14="http://schemas.microsoft.com/office/powerpoint/2010/main" val="125517735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195</a:t>
            </a:fld>
            <a:endParaRPr lang="en-US" altLang="zh-CN"/>
          </a:p>
        </p:txBody>
      </p:sp>
    </p:spTree>
    <p:extLst>
      <p:ext uri="{BB962C8B-B14F-4D97-AF65-F5344CB8AC3E}">
        <p14:creationId xmlns:p14="http://schemas.microsoft.com/office/powerpoint/2010/main" val="48296249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196</a:t>
            </a:fld>
            <a:endParaRPr lang="en-US" altLang="zh-CN"/>
          </a:p>
        </p:txBody>
      </p:sp>
    </p:spTree>
    <p:extLst>
      <p:ext uri="{BB962C8B-B14F-4D97-AF65-F5344CB8AC3E}">
        <p14:creationId xmlns:p14="http://schemas.microsoft.com/office/powerpoint/2010/main" val="324965458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197</a:t>
            </a:fld>
            <a:endParaRPr lang="en-US" altLang="zh-CN"/>
          </a:p>
        </p:txBody>
      </p:sp>
    </p:spTree>
    <p:extLst>
      <p:ext uri="{BB962C8B-B14F-4D97-AF65-F5344CB8AC3E}">
        <p14:creationId xmlns:p14="http://schemas.microsoft.com/office/powerpoint/2010/main" val="291852706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198</a:t>
            </a:fld>
            <a:endParaRPr lang="en-US" altLang="zh-CN"/>
          </a:p>
        </p:txBody>
      </p:sp>
    </p:spTree>
    <p:extLst>
      <p:ext uri="{BB962C8B-B14F-4D97-AF65-F5344CB8AC3E}">
        <p14:creationId xmlns:p14="http://schemas.microsoft.com/office/powerpoint/2010/main" val="28520067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199</a:t>
            </a:fld>
            <a:endParaRPr lang="en-US" altLang="zh-CN"/>
          </a:p>
        </p:txBody>
      </p:sp>
    </p:spTree>
    <p:extLst>
      <p:ext uri="{BB962C8B-B14F-4D97-AF65-F5344CB8AC3E}">
        <p14:creationId xmlns:p14="http://schemas.microsoft.com/office/powerpoint/2010/main" val="4149782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19</a:t>
            </a:fld>
            <a:endParaRPr lang="en-US" altLang="zh-CN"/>
          </a:p>
        </p:txBody>
      </p:sp>
    </p:spTree>
    <p:extLst>
      <p:ext uri="{BB962C8B-B14F-4D97-AF65-F5344CB8AC3E}">
        <p14:creationId xmlns:p14="http://schemas.microsoft.com/office/powerpoint/2010/main" val="183466456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200</a:t>
            </a:fld>
            <a:endParaRPr lang="en-US" altLang="zh-CN"/>
          </a:p>
        </p:txBody>
      </p:sp>
    </p:spTree>
    <p:extLst>
      <p:ext uri="{BB962C8B-B14F-4D97-AF65-F5344CB8AC3E}">
        <p14:creationId xmlns:p14="http://schemas.microsoft.com/office/powerpoint/2010/main" val="379487181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201</a:t>
            </a:fld>
            <a:endParaRPr lang="en-US" altLang="zh-CN"/>
          </a:p>
        </p:txBody>
      </p:sp>
    </p:spTree>
    <p:extLst>
      <p:ext uri="{BB962C8B-B14F-4D97-AF65-F5344CB8AC3E}">
        <p14:creationId xmlns:p14="http://schemas.microsoft.com/office/powerpoint/2010/main" val="59360333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202</a:t>
            </a:fld>
            <a:endParaRPr lang="en-US" altLang="zh-CN"/>
          </a:p>
        </p:txBody>
      </p:sp>
    </p:spTree>
    <p:extLst>
      <p:ext uri="{BB962C8B-B14F-4D97-AF65-F5344CB8AC3E}">
        <p14:creationId xmlns:p14="http://schemas.microsoft.com/office/powerpoint/2010/main" val="42389962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203</a:t>
            </a:fld>
            <a:endParaRPr lang="en-US" altLang="zh-CN"/>
          </a:p>
        </p:txBody>
      </p:sp>
    </p:spTree>
    <p:extLst>
      <p:ext uri="{BB962C8B-B14F-4D97-AF65-F5344CB8AC3E}">
        <p14:creationId xmlns:p14="http://schemas.microsoft.com/office/powerpoint/2010/main" val="110785517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204</a:t>
            </a:fld>
            <a:endParaRPr lang="en-US" altLang="zh-CN"/>
          </a:p>
        </p:txBody>
      </p:sp>
    </p:spTree>
    <p:extLst>
      <p:ext uri="{BB962C8B-B14F-4D97-AF65-F5344CB8AC3E}">
        <p14:creationId xmlns:p14="http://schemas.microsoft.com/office/powerpoint/2010/main" val="300276233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205</a:t>
            </a:fld>
            <a:endParaRPr lang="en-US" altLang="zh-CN"/>
          </a:p>
        </p:txBody>
      </p:sp>
    </p:spTree>
    <p:extLst>
      <p:ext uri="{BB962C8B-B14F-4D97-AF65-F5344CB8AC3E}">
        <p14:creationId xmlns:p14="http://schemas.microsoft.com/office/powerpoint/2010/main" val="193413412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Times New Roman" pitchFamily="18" charset="0"/>
                <a:ea typeface="宋体" pitchFamily="2" charset="-122"/>
                <a:cs typeface="+mn-cs"/>
              </a:rPr>
              <a:t>a one-byte left circular rotation</a:t>
            </a:r>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206</a:t>
            </a:fld>
            <a:endParaRPr lang="en-US" altLang="zh-CN"/>
          </a:p>
        </p:txBody>
      </p:sp>
    </p:spTree>
    <p:extLst>
      <p:ext uri="{BB962C8B-B14F-4D97-AF65-F5344CB8AC3E}">
        <p14:creationId xmlns:p14="http://schemas.microsoft.com/office/powerpoint/2010/main" val="404614766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207</a:t>
            </a:fld>
            <a:endParaRPr lang="en-US" altLang="zh-CN"/>
          </a:p>
        </p:txBody>
      </p:sp>
    </p:spTree>
    <p:extLst>
      <p:ext uri="{BB962C8B-B14F-4D97-AF65-F5344CB8AC3E}">
        <p14:creationId xmlns:p14="http://schemas.microsoft.com/office/powerpoint/2010/main" val="98930834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208</a:t>
            </a:fld>
            <a:endParaRPr lang="en-US" altLang="zh-CN"/>
          </a:p>
        </p:txBody>
      </p:sp>
    </p:spTree>
    <p:extLst>
      <p:ext uri="{BB962C8B-B14F-4D97-AF65-F5344CB8AC3E}">
        <p14:creationId xmlns:p14="http://schemas.microsoft.com/office/powerpoint/2010/main" val="28430226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209</a:t>
            </a:fld>
            <a:endParaRPr lang="en-US" altLang="zh-CN"/>
          </a:p>
        </p:txBody>
      </p:sp>
    </p:spTree>
    <p:extLst>
      <p:ext uri="{BB962C8B-B14F-4D97-AF65-F5344CB8AC3E}">
        <p14:creationId xmlns:p14="http://schemas.microsoft.com/office/powerpoint/2010/main" val="28369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BDFE87B-C65E-4E5A-8ED4-99C181E81FF7}" type="slidenum">
              <a:rPr kumimoji="0"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108098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20</a:t>
            </a:fld>
            <a:endParaRPr lang="en-US" altLang="zh-CN"/>
          </a:p>
        </p:txBody>
      </p:sp>
    </p:spTree>
    <p:extLst>
      <p:ext uri="{BB962C8B-B14F-4D97-AF65-F5344CB8AC3E}">
        <p14:creationId xmlns:p14="http://schemas.microsoft.com/office/powerpoint/2010/main" val="4551548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210</a:t>
            </a:fld>
            <a:endParaRPr lang="en-US" altLang="zh-CN"/>
          </a:p>
        </p:txBody>
      </p:sp>
    </p:spTree>
    <p:extLst>
      <p:ext uri="{BB962C8B-B14F-4D97-AF65-F5344CB8AC3E}">
        <p14:creationId xmlns:p14="http://schemas.microsoft.com/office/powerpoint/2010/main" val="336048038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211</a:t>
            </a:fld>
            <a:endParaRPr lang="en-US" altLang="zh-CN"/>
          </a:p>
        </p:txBody>
      </p:sp>
    </p:spTree>
    <p:extLst>
      <p:ext uri="{BB962C8B-B14F-4D97-AF65-F5344CB8AC3E}">
        <p14:creationId xmlns:p14="http://schemas.microsoft.com/office/powerpoint/2010/main" val="293494794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212</a:t>
            </a:fld>
            <a:endParaRPr lang="en-US" altLang="zh-CN"/>
          </a:p>
        </p:txBody>
      </p:sp>
    </p:spTree>
    <p:extLst>
      <p:ext uri="{BB962C8B-B14F-4D97-AF65-F5344CB8AC3E}">
        <p14:creationId xmlns:p14="http://schemas.microsoft.com/office/powerpoint/2010/main" val="216893493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214</a:t>
            </a:fld>
            <a:endParaRPr lang="en-US" altLang="zh-CN"/>
          </a:p>
        </p:txBody>
      </p:sp>
    </p:spTree>
    <p:extLst>
      <p:ext uri="{BB962C8B-B14F-4D97-AF65-F5344CB8AC3E}">
        <p14:creationId xmlns:p14="http://schemas.microsoft.com/office/powerpoint/2010/main" val="240690779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215</a:t>
            </a:fld>
            <a:endParaRPr lang="en-US" altLang="zh-CN"/>
          </a:p>
        </p:txBody>
      </p:sp>
    </p:spTree>
    <p:extLst>
      <p:ext uri="{BB962C8B-B14F-4D97-AF65-F5344CB8AC3E}">
        <p14:creationId xmlns:p14="http://schemas.microsoft.com/office/powerpoint/2010/main" val="32144635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216</a:t>
            </a:fld>
            <a:endParaRPr lang="en-US" altLang="zh-CN"/>
          </a:p>
        </p:txBody>
      </p:sp>
    </p:spTree>
    <p:extLst>
      <p:ext uri="{BB962C8B-B14F-4D97-AF65-F5344CB8AC3E}">
        <p14:creationId xmlns:p14="http://schemas.microsoft.com/office/powerpoint/2010/main" val="338834562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217</a:t>
            </a:fld>
            <a:endParaRPr lang="en-US" altLang="zh-CN"/>
          </a:p>
        </p:txBody>
      </p:sp>
    </p:spTree>
    <p:extLst>
      <p:ext uri="{BB962C8B-B14F-4D97-AF65-F5344CB8AC3E}">
        <p14:creationId xmlns:p14="http://schemas.microsoft.com/office/powerpoint/2010/main" val="117772823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218</a:t>
            </a:fld>
            <a:endParaRPr lang="en-US" altLang="zh-CN"/>
          </a:p>
        </p:txBody>
      </p:sp>
    </p:spTree>
    <p:extLst>
      <p:ext uri="{BB962C8B-B14F-4D97-AF65-F5344CB8AC3E}">
        <p14:creationId xmlns:p14="http://schemas.microsoft.com/office/powerpoint/2010/main" val="3839358042"/>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219</a:t>
            </a:fld>
            <a:endParaRPr lang="en-US" altLang="zh-CN"/>
          </a:p>
        </p:txBody>
      </p:sp>
    </p:spTree>
    <p:extLst>
      <p:ext uri="{BB962C8B-B14F-4D97-AF65-F5344CB8AC3E}">
        <p14:creationId xmlns:p14="http://schemas.microsoft.com/office/powerpoint/2010/main" val="2262202495"/>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220</a:t>
            </a:fld>
            <a:endParaRPr lang="en-US" altLang="zh-CN"/>
          </a:p>
        </p:txBody>
      </p:sp>
    </p:spTree>
    <p:extLst>
      <p:ext uri="{BB962C8B-B14F-4D97-AF65-F5344CB8AC3E}">
        <p14:creationId xmlns:p14="http://schemas.microsoft.com/office/powerpoint/2010/main" val="4757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21</a:t>
            </a:fld>
            <a:endParaRPr lang="en-US" altLang="zh-CN"/>
          </a:p>
        </p:txBody>
      </p:sp>
    </p:spTree>
    <p:extLst>
      <p:ext uri="{BB962C8B-B14F-4D97-AF65-F5344CB8AC3E}">
        <p14:creationId xmlns:p14="http://schemas.microsoft.com/office/powerpoint/2010/main" val="281014647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221</a:t>
            </a:fld>
            <a:endParaRPr lang="en-US" altLang="zh-CN"/>
          </a:p>
        </p:txBody>
      </p:sp>
    </p:spTree>
    <p:extLst>
      <p:ext uri="{BB962C8B-B14F-4D97-AF65-F5344CB8AC3E}">
        <p14:creationId xmlns:p14="http://schemas.microsoft.com/office/powerpoint/2010/main" val="161837444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222</a:t>
            </a:fld>
            <a:endParaRPr lang="en-US" altLang="zh-CN"/>
          </a:p>
        </p:txBody>
      </p:sp>
    </p:spTree>
    <p:extLst>
      <p:ext uri="{BB962C8B-B14F-4D97-AF65-F5344CB8AC3E}">
        <p14:creationId xmlns:p14="http://schemas.microsoft.com/office/powerpoint/2010/main" val="70717228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223</a:t>
            </a:fld>
            <a:endParaRPr lang="en-US" altLang="zh-CN"/>
          </a:p>
        </p:txBody>
      </p:sp>
    </p:spTree>
    <p:extLst>
      <p:ext uri="{BB962C8B-B14F-4D97-AF65-F5344CB8AC3E}">
        <p14:creationId xmlns:p14="http://schemas.microsoft.com/office/powerpoint/2010/main" val="374555546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224</a:t>
            </a:fld>
            <a:endParaRPr lang="en-US" altLang="zh-CN"/>
          </a:p>
        </p:txBody>
      </p:sp>
    </p:spTree>
    <p:extLst>
      <p:ext uri="{BB962C8B-B14F-4D97-AF65-F5344CB8AC3E}">
        <p14:creationId xmlns:p14="http://schemas.microsoft.com/office/powerpoint/2010/main" val="83643977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225</a:t>
            </a:fld>
            <a:endParaRPr lang="en-US" altLang="zh-CN"/>
          </a:p>
        </p:txBody>
      </p:sp>
    </p:spTree>
    <p:extLst>
      <p:ext uri="{BB962C8B-B14F-4D97-AF65-F5344CB8AC3E}">
        <p14:creationId xmlns:p14="http://schemas.microsoft.com/office/powerpoint/2010/main" val="367212151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226</a:t>
            </a:fld>
            <a:endParaRPr lang="en-US" altLang="zh-CN"/>
          </a:p>
        </p:txBody>
      </p:sp>
    </p:spTree>
    <p:extLst>
      <p:ext uri="{BB962C8B-B14F-4D97-AF65-F5344CB8AC3E}">
        <p14:creationId xmlns:p14="http://schemas.microsoft.com/office/powerpoint/2010/main" val="172768362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227</a:t>
            </a:fld>
            <a:endParaRPr lang="en-US" altLang="zh-CN"/>
          </a:p>
        </p:txBody>
      </p:sp>
    </p:spTree>
    <p:extLst>
      <p:ext uri="{BB962C8B-B14F-4D97-AF65-F5344CB8AC3E}">
        <p14:creationId xmlns:p14="http://schemas.microsoft.com/office/powerpoint/2010/main" val="364963366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228</a:t>
            </a:fld>
            <a:endParaRPr lang="en-US" altLang="zh-CN"/>
          </a:p>
        </p:txBody>
      </p:sp>
    </p:spTree>
    <p:extLst>
      <p:ext uri="{BB962C8B-B14F-4D97-AF65-F5344CB8AC3E}">
        <p14:creationId xmlns:p14="http://schemas.microsoft.com/office/powerpoint/2010/main" val="291342519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229</a:t>
            </a:fld>
            <a:endParaRPr lang="en-US" altLang="zh-CN"/>
          </a:p>
        </p:txBody>
      </p:sp>
    </p:spTree>
    <p:extLst>
      <p:ext uri="{BB962C8B-B14F-4D97-AF65-F5344CB8AC3E}">
        <p14:creationId xmlns:p14="http://schemas.microsoft.com/office/powerpoint/2010/main" val="181983197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230</a:t>
            </a:fld>
            <a:endParaRPr lang="en-US" altLang="zh-CN"/>
          </a:p>
        </p:txBody>
      </p:sp>
    </p:spTree>
    <p:extLst>
      <p:ext uri="{BB962C8B-B14F-4D97-AF65-F5344CB8AC3E}">
        <p14:creationId xmlns:p14="http://schemas.microsoft.com/office/powerpoint/2010/main" val="2301783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22</a:t>
            </a:fld>
            <a:endParaRPr lang="en-US" altLang="zh-CN"/>
          </a:p>
        </p:txBody>
      </p:sp>
    </p:spTree>
    <p:extLst>
      <p:ext uri="{BB962C8B-B14F-4D97-AF65-F5344CB8AC3E}">
        <p14:creationId xmlns:p14="http://schemas.microsoft.com/office/powerpoint/2010/main" val="1414554526"/>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231</a:t>
            </a:fld>
            <a:endParaRPr lang="en-US" altLang="zh-CN"/>
          </a:p>
        </p:txBody>
      </p:sp>
    </p:spTree>
    <p:extLst>
      <p:ext uri="{BB962C8B-B14F-4D97-AF65-F5344CB8AC3E}">
        <p14:creationId xmlns:p14="http://schemas.microsoft.com/office/powerpoint/2010/main" val="262583763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232</a:t>
            </a:fld>
            <a:endParaRPr lang="en-US" altLang="zh-CN"/>
          </a:p>
        </p:txBody>
      </p:sp>
    </p:spTree>
    <p:extLst>
      <p:ext uri="{BB962C8B-B14F-4D97-AF65-F5344CB8AC3E}">
        <p14:creationId xmlns:p14="http://schemas.microsoft.com/office/powerpoint/2010/main" val="411296247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233</a:t>
            </a:fld>
            <a:endParaRPr lang="en-US" altLang="zh-CN"/>
          </a:p>
        </p:txBody>
      </p:sp>
    </p:spTree>
    <p:extLst>
      <p:ext uri="{BB962C8B-B14F-4D97-AF65-F5344CB8AC3E}">
        <p14:creationId xmlns:p14="http://schemas.microsoft.com/office/powerpoint/2010/main" val="189152716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234</a:t>
            </a:fld>
            <a:endParaRPr lang="en-US" altLang="zh-CN"/>
          </a:p>
        </p:txBody>
      </p:sp>
    </p:spTree>
    <p:extLst>
      <p:ext uri="{BB962C8B-B14F-4D97-AF65-F5344CB8AC3E}">
        <p14:creationId xmlns:p14="http://schemas.microsoft.com/office/powerpoint/2010/main" val="43459482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235</a:t>
            </a:fld>
            <a:endParaRPr lang="en-US" altLang="zh-CN"/>
          </a:p>
        </p:txBody>
      </p:sp>
    </p:spTree>
    <p:extLst>
      <p:ext uri="{BB962C8B-B14F-4D97-AF65-F5344CB8AC3E}">
        <p14:creationId xmlns:p14="http://schemas.microsoft.com/office/powerpoint/2010/main" val="136561307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236</a:t>
            </a:fld>
            <a:endParaRPr lang="en-US" altLang="zh-CN"/>
          </a:p>
        </p:txBody>
      </p:sp>
    </p:spTree>
    <p:extLst>
      <p:ext uri="{BB962C8B-B14F-4D97-AF65-F5344CB8AC3E}">
        <p14:creationId xmlns:p14="http://schemas.microsoft.com/office/powerpoint/2010/main" val="212897214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237</a:t>
            </a:fld>
            <a:endParaRPr lang="en-US" altLang="zh-CN"/>
          </a:p>
        </p:txBody>
      </p:sp>
    </p:spTree>
    <p:extLst>
      <p:ext uri="{BB962C8B-B14F-4D97-AF65-F5344CB8AC3E}">
        <p14:creationId xmlns:p14="http://schemas.microsoft.com/office/powerpoint/2010/main" val="264672082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238</a:t>
            </a:fld>
            <a:endParaRPr lang="en-US" altLang="zh-CN"/>
          </a:p>
        </p:txBody>
      </p:sp>
    </p:spTree>
    <p:extLst>
      <p:ext uri="{BB962C8B-B14F-4D97-AF65-F5344CB8AC3E}">
        <p14:creationId xmlns:p14="http://schemas.microsoft.com/office/powerpoint/2010/main" val="28706809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239</a:t>
            </a:fld>
            <a:endParaRPr lang="en-US" altLang="zh-CN"/>
          </a:p>
        </p:txBody>
      </p:sp>
    </p:spTree>
    <p:extLst>
      <p:ext uri="{BB962C8B-B14F-4D97-AF65-F5344CB8AC3E}">
        <p14:creationId xmlns:p14="http://schemas.microsoft.com/office/powerpoint/2010/main" val="220290081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240</a:t>
            </a:fld>
            <a:endParaRPr lang="en-US" altLang="zh-CN"/>
          </a:p>
        </p:txBody>
      </p:sp>
    </p:spTree>
    <p:extLst>
      <p:ext uri="{BB962C8B-B14F-4D97-AF65-F5344CB8AC3E}">
        <p14:creationId xmlns:p14="http://schemas.microsoft.com/office/powerpoint/2010/main" val="890410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23</a:t>
            </a:fld>
            <a:endParaRPr lang="en-US" altLang="zh-CN"/>
          </a:p>
        </p:txBody>
      </p:sp>
    </p:spTree>
    <p:extLst>
      <p:ext uri="{BB962C8B-B14F-4D97-AF65-F5344CB8AC3E}">
        <p14:creationId xmlns:p14="http://schemas.microsoft.com/office/powerpoint/2010/main" val="15627253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241</a:t>
            </a:fld>
            <a:endParaRPr lang="en-US" altLang="zh-CN"/>
          </a:p>
        </p:txBody>
      </p:sp>
    </p:spTree>
    <p:extLst>
      <p:ext uri="{BB962C8B-B14F-4D97-AF65-F5344CB8AC3E}">
        <p14:creationId xmlns:p14="http://schemas.microsoft.com/office/powerpoint/2010/main" val="43534912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242</a:t>
            </a:fld>
            <a:endParaRPr lang="en-US" altLang="zh-CN"/>
          </a:p>
        </p:txBody>
      </p:sp>
    </p:spTree>
    <p:extLst>
      <p:ext uri="{BB962C8B-B14F-4D97-AF65-F5344CB8AC3E}">
        <p14:creationId xmlns:p14="http://schemas.microsoft.com/office/powerpoint/2010/main" val="48040285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243</a:t>
            </a:fld>
            <a:endParaRPr lang="en-US" altLang="zh-CN"/>
          </a:p>
        </p:txBody>
      </p:sp>
    </p:spTree>
    <p:extLst>
      <p:ext uri="{BB962C8B-B14F-4D97-AF65-F5344CB8AC3E}">
        <p14:creationId xmlns:p14="http://schemas.microsoft.com/office/powerpoint/2010/main" val="2343069897"/>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244</a:t>
            </a:fld>
            <a:endParaRPr lang="en-US" altLang="zh-CN"/>
          </a:p>
        </p:txBody>
      </p:sp>
    </p:spTree>
    <p:extLst>
      <p:ext uri="{BB962C8B-B14F-4D97-AF65-F5344CB8AC3E}">
        <p14:creationId xmlns:p14="http://schemas.microsoft.com/office/powerpoint/2010/main" val="414554225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245</a:t>
            </a:fld>
            <a:endParaRPr lang="en-US" altLang="zh-CN"/>
          </a:p>
        </p:txBody>
      </p:sp>
    </p:spTree>
    <p:extLst>
      <p:ext uri="{BB962C8B-B14F-4D97-AF65-F5344CB8AC3E}">
        <p14:creationId xmlns:p14="http://schemas.microsoft.com/office/powerpoint/2010/main" val="308207473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246</a:t>
            </a:fld>
            <a:endParaRPr lang="en-US" altLang="zh-CN"/>
          </a:p>
        </p:txBody>
      </p:sp>
    </p:spTree>
    <p:extLst>
      <p:ext uri="{BB962C8B-B14F-4D97-AF65-F5344CB8AC3E}">
        <p14:creationId xmlns:p14="http://schemas.microsoft.com/office/powerpoint/2010/main" val="22731638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247</a:t>
            </a:fld>
            <a:endParaRPr lang="en-US" altLang="zh-CN"/>
          </a:p>
        </p:txBody>
      </p:sp>
    </p:spTree>
    <p:extLst>
      <p:ext uri="{BB962C8B-B14F-4D97-AF65-F5344CB8AC3E}">
        <p14:creationId xmlns:p14="http://schemas.microsoft.com/office/powerpoint/2010/main" val="16480068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248</a:t>
            </a:fld>
            <a:endParaRPr lang="en-US" altLang="zh-CN"/>
          </a:p>
        </p:txBody>
      </p:sp>
    </p:spTree>
    <p:extLst>
      <p:ext uri="{BB962C8B-B14F-4D97-AF65-F5344CB8AC3E}">
        <p14:creationId xmlns:p14="http://schemas.microsoft.com/office/powerpoint/2010/main" val="339164960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249</a:t>
            </a:fld>
            <a:endParaRPr lang="en-US" altLang="zh-CN"/>
          </a:p>
        </p:txBody>
      </p:sp>
    </p:spTree>
    <p:extLst>
      <p:ext uri="{BB962C8B-B14F-4D97-AF65-F5344CB8AC3E}">
        <p14:creationId xmlns:p14="http://schemas.microsoft.com/office/powerpoint/2010/main" val="230372964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250</a:t>
            </a:fld>
            <a:endParaRPr lang="en-US" altLang="zh-CN"/>
          </a:p>
        </p:txBody>
      </p:sp>
    </p:spTree>
    <p:extLst>
      <p:ext uri="{BB962C8B-B14F-4D97-AF65-F5344CB8AC3E}">
        <p14:creationId xmlns:p14="http://schemas.microsoft.com/office/powerpoint/2010/main" val="2256909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24</a:t>
            </a:fld>
            <a:endParaRPr lang="en-US" altLang="zh-CN"/>
          </a:p>
        </p:txBody>
      </p:sp>
    </p:spTree>
    <p:extLst>
      <p:ext uri="{BB962C8B-B14F-4D97-AF65-F5344CB8AC3E}">
        <p14:creationId xmlns:p14="http://schemas.microsoft.com/office/powerpoint/2010/main" val="2535440719"/>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251</a:t>
            </a:fld>
            <a:endParaRPr lang="en-US" altLang="zh-CN"/>
          </a:p>
        </p:txBody>
      </p:sp>
    </p:spTree>
    <p:extLst>
      <p:ext uri="{BB962C8B-B14F-4D97-AF65-F5344CB8AC3E}">
        <p14:creationId xmlns:p14="http://schemas.microsoft.com/office/powerpoint/2010/main" val="3947529702"/>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252</a:t>
            </a:fld>
            <a:endParaRPr lang="en-US" altLang="zh-CN"/>
          </a:p>
        </p:txBody>
      </p:sp>
    </p:spTree>
    <p:extLst>
      <p:ext uri="{BB962C8B-B14F-4D97-AF65-F5344CB8AC3E}">
        <p14:creationId xmlns:p14="http://schemas.microsoft.com/office/powerpoint/2010/main" val="325660901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253</a:t>
            </a:fld>
            <a:endParaRPr lang="en-US" altLang="zh-CN"/>
          </a:p>
        </p:txBody>
      </p:sp>
    </p:spTree>
    <p:extLst>
      <p:ext uri="{BB962C8B-B14F-4D97-AF65-F5344CB8AC3E}">
        <p14:creationId xmlns:p14="http://schemas.microsoft.com/office/powerpoint/2010/main" val="128143385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254</a:t>
            </a:fld>
            <a:endParaRPr lang="en-US" altLang="zh-CN"/>
          </a:p>
        </p:txBody>
      </p:sp>
    </p:spTree>
    <p:extLst>
      <p:ext uri="{BB962C8B-B14F-4D97-AF65-F5344CB8AC3E}">
        <p14:creationId xmlns:p14="http://schemas.microsoft.com/office/powerpoint/2010/main" val="196788098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255</a:t>
            </a:fld>
            <a:endParaRPr lang="en-US" altLang="zh-CN"/>
          </a:p>
        </p:txBody>
      </p:sp>
    </p:spTree>
    <p:extLst>
      <p:ext uri="{BB962C8B-B14F-4D97-AF65-F5344CB8AC3E}">
        <p14:creationId xmlns:p14="http://schemas.microsoft.com/office/powerpoint/2010/main" val="3493204911"/>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EA5B82-B4E9-41A3-A625-36AEA007F473}" type="slidenum">
              <a:rPr lang="en-US" altLang="zh-CN"/>
              <a:pPr/>
              <a:t>256</a:t>
            </a:fld>
            <a:endParaRPr lang="en-US" altLang="zh-CN"/>
          </a:p>
        </p:txBody>
      </p:sp>
      <p:sp>
        <p:nvSpPr>
          <p:cNvPr id="50178" name="Rectangle 2"/>
          <p:cNvSpPr>
            <a:spLocks noGrp="1" noRot="1" noChangeAspect="1" noChangeArrowheads="1" noTextEdit="1"/>
          </p:cNvSpPr>
          <p:nvPr>
            <p:ph type="sldImg"/>
          </p:nvPr>
        </p:nvSpPr>
        <p:spPr>
          <a:xfrm>
            <a:off x="952500" y="736600"/>
            <a:ext cx="4911725" cy="3684588"/>
          </a:xfrm>
          <a:ln/>
        </p:spPr>
      </p:sp>
      <p:sp>
        <p:nvSpPr>
          <p:cNvPr id="501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43173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25</a:t>
            </a:fld>
            <a:endParaRPr lang="en-US" altLang="zh-CN"/>
          </a:p>
        </p:txBody>
      </p:sp>
    </p:spTree>
    <p:extLst>
      <p:ext uri="{BB962C8B-B14F-4D97-AF65-F5344CB8AC3E}">
        <p14:creationId xmlns:p14="http://schemas.microsoft.com/office/powerpoint/2010/main" val="9400177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26</a:t>
            </a:fld>
            <a:endParaRPr lang="en-US" altLang="zh-CN"/>
          </a:p>
        </p:txBody>
      </p:sp>
    </p:spTree>
    <p:extLst>
      <p:ext uri="{BB962C8B-B14F-4D97-AF65-F5344CB8AC3E}">
        <p14:creationId xmlns:p14="http://schemas.microsoft.com/office/powerpoint/2010/main" val="3664819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r>
              <a:rPr lang="zh-CN" altLang="en-US" dirty="0"/>
              <a:t>密文和明文独立</a:t>
            </a:r>
            <a:endParaRPr lang="en-US" altLang="zh-CN" dirty="0"/>
          </a:p>
          <a:p>
            <a:r>
              <a:rPr lang="zh-CN" altLang="en-US" dirty="0"/>
              <a:t>举例子，如</a:t>
            </a:r>
            <a:r>
              <a:rPr lang="en-US" altLang="zh-CN" dirty="0"/>
              <a:t>m1=attack at 8. m2 = attack at 9. </a:t>
            </a:r>
            <a:r>
              <a:rPr lang="zh-CN" altLang="en-US" dirty="0"/>
              <a:t>攻击者无法判断</a:t>
            </a:r>
            <a:r>
              <a:rPr lang="en-US" altLang="zh-CN" dirty="0"/>
              <a:t>m2</a:t>
            </a:r>
            <a:r>
              <a:rPr lang="zh-CN" altLang="en-US" dirty="0"/>
              <a:t>是不是正确的原始消息。</a:t>
            </a:r>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27</a:t>
            </a:fld>
            <a:endParaRPr lang="en-US" altLang="zh-CN"/>
          </a:p>
        </p:txBody>
      </p:sp>
    </p:spTree>
    <p:extLst>
      <p:ext uri="{BB962C8B-B14F-4D97-AF65-F5344CB8AC3E}">
        <p14:creationId xmlns:p14="http://schemas.microsoft.com/office/powerpoint/2010/main" val="2984068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28</a:t>
            </a:fld>
            <a:endParaRPr lang="en-US" altLang="zh-CN"/>
          </a:p>
        </p:txBody>
      </p:sp>
    </p:spTree>
    <p:extLst>
      <p:ext uri="{BB962C8B-B14F-4D97-AF65-F5344CB8AC3E}">
        <p14:creationId xmlns:p14="http://schemas.microsoft.com/office/powerpoint/2010/main" val="3351609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29</a:t>
            </a:fld>
            <a:endParaRPr lang="en-US" altLang="zh-CN"/>
          </a:p>
        </p:txBody>
      </p:sp>
    </p:spTree>
    <p:extLst>
      <p:ext uri="{BB962C8B-B14F-4D97-AF65-F5344CB8AC3E}">
        <p14:creationId xmlns:p14="http://schemas.microsoft.com/office/powerpoint/2010/main" val="2382572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r>
              <a:rPr lang="zh-CN" altLang="en-US" dirty="0"/>
              <a:t>首先，我们来了解密码学的基本术语。</a:t>
            </a:r>
            <a:endParaRPr lang="en-US" altLang="zh-CN" dirty="0"/>
          </a:p>
          <a:p>
            <a:r>
              <a:rPr lang="zh-CN" altLang="en-US" dirty="0"/>
              <a:t>解释各个术语的基本含义，板书画图说明。</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BDFE87B-C65E-4E5A-8ED4-99C181E81FF7}" type="slidenum">
              <a:rPr kumimoji="0"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6217000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30</a:t>
            </a:fld>
            <a:endParaRPr lang="en-US" altLang="zh-CN"/>
          </a:p>
        </p:txBody>
      </p:sp>
    </p:spTree>
    <p:extLst>
      <p:ext uri="{BB962C8B-B14F-4D97-AF65-F5344CB8AC3E}">
        <p14:creationId xmlns:p14="http://schemas.microsoft.com/office/powerpoint/2010/main" val="25723977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31</a:t>
            </a:fld>
            <a:endParaRPr lang="en-US" altLang="zh-CN"/>
          </a:p>
        </p:txBody>
      </p:sp>
    </p:spTree>
    <p:extLst>
      <p:ext uri="{BB962C8B-B14F-4D97-AF65-F5344CB8AC3E}">
        <p14:creationId xmlns:p14="http://schemas.microsoft.com/office/powerpoint/2010/main" val="4119372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r>
              <a:rPr lang="en-US" altLang="zh-CN" dirty="0"/>
              <a:t>Information Science</a:t>
            </a:r>
            <a:r>
              <a:rPr lang="zh-CN" altLang="en-US" dirty="0"/>
              <a:t>，</a:t>
            </a:r>
            <a:r>
              <a:rPr lang="en-US" altLang="zh-CN" dirty="0"/>
              <a:t>2025</a:t>
            </a:r>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32</a:t>
            </a:fld>
            <a:endParaRPr lang="en-US" altLang="zh-CN"/>
          </a:p>
        </p:txBody>
      </p:sp>
    </p:spTree>
    <p:extLst>
      <p:ext uri="{BB962C8B-B14F-4D97-AF65-F5344CB8AC3E}">
        <p14:creationId xmlns:p14="http://schemas.microsoft.com/office/powerpoint/2010/main" val="4117081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r>
              <a:rPr lang="zh-CN" altLang="en-US" dirty="0"/>
              <a:t>如何将一次一密算法实用化？</a:t>
            </a:r>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33</a:t>
            </a:fld>
            <a:endParaRPr lang="en-US" altLang="zh-CN"/>
          </a:p>
        </p:txBody>
      </p:sp>
    </p:spTree>
    <p:extLst>
      <p:ext uri="{BB962C8B-B14F-4D97-AF65-F5344CB8AC3E}">
        <p14:creationId xmlns:p14="http://schemas.microsoft.com/office/powerpoint/2010/main" val="3813990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34</a:t>
            </a:fld>
            <a:endParaRPr lang="en-US" altLang="zh-CN"/>
          </a:p>
        </p:txBody>
      </p:sp>
    </p:spTree>
    <p:extLst>
      <p:ext uri="{BB962C8B-B14F-4D97-AF65-F5344CB8AC3E}">
        <p14:creationId xmlns:p14="http://schemas.microsoft.com/office/powerpoint/2010/main" val="12152590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35</a:t>
            </a:fld>
            <a:endParaRPr lang="en-US" altLang="zh-CN"/>
          </a:p>
        </p:txBody>
      </p:sp>
    </p:spTree>
    <p:extLst>
      <p:ext uri="{BB962C8B-B14F-4D97-AF65-F5344CB8AC3E}">
        <p14:creationId xmlns:p14="http://schemas.microsoft.com/office/powerpoint/2010/main" val="2464491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36</a:t>
            </a:fld>
            <a:endParaRPr lang="en-US" altLang="zh-CN"/>
          </a:p>
        </p:txBody>
      </p:sp>
    </p:spTree>
    <p:extLst>
      <p:ext uri="{BB962C8B-B14F-4D97-AF65-F5344CB8AC3E}">
        <p14:creationId xmlns:p14="http://schemas.microsoft.com/office/powerpoint/2010/main" val="1224127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37</a:t>
            </a:fld>
            <a:endParaRPr lang="en-US" altLang="zh-CN"/>
          </a:p>
        </p:txBody>
      </p:sp>
    </p:spTree>
    <p:extLst>
      <p:ext uri="{BB962C8B-B14F-4D97-AF65-F5344CB8AC3E}">
        <p14:creationId xmlns:p14="http://schemas.microsoft.com/office/powerpoint/2010/main" val="32502774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38</a:t>
            </a:fld>
            <a:endParaRPr lang="en-US" altLang="zh-CN"/>
          </a:p>
        </p:txBody>
      </p:sp>
    </p:spTree>
    <p:extLst>
      <p:ext uri="{BB962C8B-B14F-4D97-AF65-F5344CB8AC3E}">
        <p14:creationId xmlns:p14="http://schemas.microsoft.com/office/powerpoint/2010/main" val="10154356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39</a:t>
            </a:fld>
            <a:endParaRPr lang="en-US" altLang="zh-CN"/>
          </a:p>
        </p:txBody>
      </p:sp>
    </p:spTree>
    <p:extLst>
      <p:ext uri="{BB962C8B-B14F-4D97-AF65-F5344CB8AC3E}">
        <p14:creationId xmlns:p14="http://schemas.microsoft.com/office/powerpoint/2010/main" val="2054305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BDFE87B-C65E-4E5A-8ED4-99C181E81FF7}" type="slidenum">
              <a:rPr kumimoji="0" lang="en-US" altLang="zh-CN" sz="12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zh-CN" sz="12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4230858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40</a:t>
            </a:fld>
            <a:endParaRPr lang="en-US" altLang="zh-CN"/>
          </a:p>
        </p:txBody>
      </p:sp>
    </p:spTree>
    <p:extLst>
      <p:ext uri="{BB962C8B-B14F-4D97-AF65-F5344CB8AC3E}">
        <p14:creationId xmlns:p14="http://schemas.microsoft.com/office/powerpoint/2010/main" val="24995472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41</a:t>
            </a:fld>
            <a:endParaRPr lang="en-US" altLang="zh-CN"/>
          </a:p>
        </p:txBody>
      </p:sp>
    </p:spTree>
    <p:extLst>
      <p:ext uri="{BB962C8B-B14F-4D97-AF65-F5344CB8AC3E}">
        <p14:creationId xmlns:p14="http://schemas.microsoft.com/office/powerpoint/2010/main" val="2436316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42</a:t>
            </a:fld>
            <a:endParaRPr lang="en-US" altLang="zh-CN"/>
          </a:p>
        </p:txBody>
      </p:sp>
    </p:spTree>
    <p:extLst>
      <p:ext uri="{BB962C8B-B14F-4D97-AF65-F5344CB8AC3E}">
        <p14:creationId xmlns:p14="http://schemas.microsoft.com/office/powerpoint/2010/main" val="31167284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43</a:t>
            </a:fld>
            <a:endParaRPr lang="en-US" altLang="zh-CN"/>
          </a:p>
        </p:txBody>
      </p:sp>
    </p:spTree>
    <p:extLst>
      <p:ext uri="{BB962C8B-B14F-4D97-AF65-F5344CB8AC3E}">
        <p14:creationId xmlns:p14="http://schemas.microsoft.com/office/powerpoint/2010/main" val="17245806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44</a:t>
            </a:fld>
            <a:endParaRPr lang="en-US" altLang="zh-CN"/>
          </a:p>
        </p:txBody>
      </p:sp>
    </p:spTree>
    <p:extLst>
      <p:ext uri="{BB962C8B-B14F-4D97-AF65-F5344CB8AC3E}">
        <p14:creationId xmlns:p14="http://schemas.microsoft.com/office/powerpoint/2010/main" val="30133886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45</a:t>
            </a:fld>
            <a:endParaRPr lang="en-US" altLang="zh-CN"/>
          </a:p>
        </p:txBody>
      </p:sp>
    </p:spTree>
    <p:extLst>
      <p:ext uri="{BB962C8B-B14F-4D97-AF65-F5344CB8AC3E}">
        <p14:creationId xmlns:p14="http://schemas.microsoft.com/office/powerpoint/2010/main" val="12969492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46</a:t>
            </a:fld>
            <a:endParaRPr lang="en-US" altLang="zh-CN"/>
          </a:p>
        </p:txBody>
      </p:sp>
    </p:spTree>
    <p:extLst>
      <p:ext uri="{BB962C8B-B14F-4D97-AF65-F5344CB8AC3E}">
        <p14:creationId xmlns:p14="http://schemas.microsoft.com/office/powerpoint/2010/main" val="40654504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47</a:t>
            </a:fld>
            <a:endParaRPr lang="en-US" altLang="zh-CN"/>
          </a:p>
        </p:txBody>
      </p:sp>
    </p:spTree>
    <p:extLst>
      <p:ext uri="{BB962C8B-B14F-4D97-AF65-F5344CB8AC3E}">
        <p14:creationId xmlns:p14="http://schemas.microsoft.com/office/powerpoint/2010/main" val="27382860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48</a:t>
            </a:fld>
            <a:endParaRPr lang="en-US" altLang="zh-CN"/>
          </a:p>
        </p:txBody>
      </p:sp>
    </p:spTree>
    <p:extLst>
      <p:ext uri="{BB962C8B-B14F-4D97-AF65-F5344CB8AC3E}">
        <p14:creationId xmlns:p14="http://schemas.microsoft.com/office/powerpoint/2010/main" val="39391426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49</a:t>
            </a:fld>
            <a:endParaRPr lang="en-US" altLang="zh-CN"/>
          </a:p>
        </p:txBody>
      </p:sp>
    </p:spTree>
    <p:extLst>
      <p:ext uri="{BB962C8B-B14F-4D97-AF65-F5344CB8AC3E}">
        <p14:creationId xmlns:p14="http://schemas.microsoft.com/office/powerpoint/2010/main" val="3321372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r>
              <a:rPr lang="zh-CN" altLang="en-US" dirty="0"/>
              <a:t>对称加密原理如图所示。</a:t>
            </a:r>
            <a:endParaRPr lang="en-US" altLang="zh-CN" dirty="0"/>
          </a:p>
          <a:p>
            <a:r>
              <a:rPr lang="zh-CN" altLang="en-US" dirty="0"/>
              <a:t>解释具体流程。</a:t>
            </a:r>
            <a:endParaRPr lang="en-US" altLang="zh-CN" dirty="0"/>
          </a:p>
          <a:p>
            <a:r>
              <a:rPr lang="zh-CN" altLang="en-US" dirty="0"/>
              <a:t>对称加密使用同样的密钥进行加密和解密。</a:t>
            </a:r>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5</a:t>
            </a:fld>
            <a:endParaRPr lang="en-US" altLang="zh-CN"/>
          </a:p>
        </p:txBody>
      </p:sp>
    </p:spTree>
    <p:extLst>
      <p:ext uri="{BB962C8B-B14F-4D97-AF65-F5344CB8AC3E}">
        <p14:creationId xmlns:p14="http://schemas.microsoft.com/office/powerpoint/2010/main" val="29293761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50</a:t>
            </a:fld>
            <a:endParaRPr lang="en-US" altLang="zh-CN"/>
          </a:p>
        </p:txBody>
      </p:sp>
    </p:spTree>
    <p:extLst>
      <p:ext uri="{BB962C8B-B14F-4D97-AF65-F5344CB8AC3E}">
        <p14:creationId xmlns:p14="http://schemas.microsoft.com/office/powerpoint/2010/main" val="22756487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51</a:t>
            </a:fld>
            <a:endParaRPr lang="en-US" altLang="zh-CN"/>
          </a:p>
        </p:txBody>
      </p:sp>
    </p:spTree>
    <p:extLst>
      <p:ext uri="{BB962C8B-B14F-4D97-AF65-F5344CB8AC3E}">
        <p14:creationId xmlns:p14="http://schemas.microsoft.com/office/powerpoint/2010/main" val="18060915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52</a:t>
            </a:fld>
            <a:endParaRPr lang="en-US" altLang="zh-CN"/>
          </a:p>
        </p:txBody>
      </p:sp>
    </p:spTree>
    <p:extLst>
      <p:ext uri="{BB962C8B-B14F-4D97-AF65-F5344CB8AC3E}">
        <p14:creationId xmlns:p14="http://schemas.microsoft.com/office/powerpoint/2010/main" val="31160824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53</a:t>
            </a:fld>
            <a:endParaRPr lang="en-US" altLang="zh-CN"/>
          </a:p>
        </p:txBody>
      </p:sp>
    </p:spTree>
    <p:extLst>
      <p:ext uri="{BB962C8B-B14F-4D97-AF65-F5344CB8AC3E}">
        <p14:creationId xmlns:p14="http://schemas.microsoft.com/office/powerpoint/2010/main" val="24316145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54</a:t>
            </a:fld>
            <a:endParaRPr lang="en-US" altLang="zh-CN"/>
          </a:p>
        </p:txBody>
      </p:sp>
    </p:spTree>
    <p:extLst>
      <p:ext uri="{BB962C8B-B14F-4D97-AF65-F5344CB8AC3E}">
        <p14:creationId xmlns:p14="http://schemas.microsoft.com/office/powerpoint/2010/main" val="20275833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55</a:t>
            </a:fld>
            <a:endParaRPr lang="en-US" altLang="zh-CN"/>
          </a:p>
        </p:txBody>
      </p:sp>
    </p:spTree>
    <p:extLst>
      <p:ext uri="{BB962C8B-B14F-4D97-AF65-F5344CB8AC3E}">
        <p14:creationId xmlns:p14="http://schemas.microsoft.com/office/powerpoint/2010/main" val="12535791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56</a:t>
            </a:fld>
            <a:endParaRPr lang="en-US" altLang="zh-CN"/>
          </a:p>
        </p:txBody>
      </p:sp>
    </p:spTree>
    <p:extLst>
      <p:ext uri="{BB962C8B-B14F-4D97-AF65-F5344CB8AC3E}">
        <p14:creationId xmlns:p14="http://schemas.microsoft.com/office/powerpoint/2010/main" val="268456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57</a:t>
            </a:fld>
            <a:endParaRPr lang="en-US" altLang="zh-CN"/>
          </a:p>
        </p:txBody>
      </p:sp>
    </p:spTree>
    <p:extLst>
      <p:ext uri="{BB962C8B-B14F-4D97-AF65-F5344CB8AC3E}">
        <p14:creationId xmlns:p14="http://schemas.microsoft.com/office/powerpoint/2010/main" val="38454746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58</a:t>
            </a:fld>
            <a:endParaRPr lang="en-US" altLang="zh-CN"/>
          </a:p>
        </p:txBody>
      </p:sp>
    </p:spTree>
    <p:extLst>
      <p:ext uri="{BB962C8B-B14F-4D97-AF65-F5344CB8AC3E}">
        <p14:creationId xmlns:p14="http://schemas.microsoft.com/office/powerpoint/2010/main" val="33566965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59</a:t>
            </a:fld>
            <a:endParaRPr lang="en-US" altLang="zh-CN"/>
          </a:p>
        </p:txBody>
      </p:sp>
    </p:spTree>
    <p:extLst>
      <p:ext uri="{BB962C8B-B14F-4D97-AF65-F5344CB8AC3E}">
        <p14:creationId xmlns:p14="http://schemas.microsoft.com/office/powerpoint/2010/main" val="1211621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6</a:t>
            </a:fld>
            <a:endParaRPr lang="en-US" altLang="zh-CN"/>
          </a:p>
        </p:txBody>
      </p:sp>
    </p:spTree>
    <p:extLst>
      <p:ext uri="{BB962C8B-B14F-4D97-AF65-F5344CB8AC3E}">
        <p14:creationId xmlns:p14="http://schemas.microsoft.com/office/powerpoint/2010/main" val="2314183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60</a:t>
            </a:fld>
            <a:endParaRPr lang="en-US" altLang="zh-CN"/>
          </a:p>
        </p:txBody>
      </p:sp>
    </p:spTree>
    <p:extLst>
      <p:ext uri="{BB962C8B-B14F-4D97-AF65-F5344CB8AC3E}">
        <p14:creationId xmlns:p14="http://schemas.microsoft.com/office/powerpoint/2010/main" val="27040145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61</a:t>
            </a:fld>
            <a:endParaRPr lang="en-US" altLang="zh-CN"/>
          </a:p>
        </p:txBody>
      </p:sp>
    </p:spTree>
    <p:extLst>
      <p:ext uri="{BB962C8B-B14F-4D97-AF65-F5344CB8AC3E}">
        <p14:creationId xmlns:p14="http://schemas.microsoft.com/office/powerpoint/2010/main" val="9321006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62</a:t>
            </a:fld>
            <a:endParaRPr lang="en-US" altLang="zh-CN"/>
          </a:p>
        </p:txBody>
      </p:sp>
    </p:spTree>
    <p:extLst>
      <p:ext uri="{BB962C8B-B14F-4D97-AF65-F5344CB8AC3E}">
        <p14:creationId xmlns:p14="http://schemas.microsoft.com/office/powerpoint/2010/main" val="19871813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63</a:t>
            </a:fld>
            <a:endParaRPr lang="en-US" altLang="zh-CN"/>
          </a:p>
        </p:txBody>
      </p:sp>
    </p:spTree>
    <p:extLst>
      <p:ext uri="{BB962C8B-B14F-4D97-AF65-F5344CB8AC3E}">
        <p14:creationId xmlns:p14="http://schemas.microsoft.com/office/powerpoint/2010/main" val="9896303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64</a:t>
            </a:fld>
            <a:endParaRPr lang="en-US" altLang="zh-CN"/>
          </a:p>
        </p:txBody>
      </p:sp>
    </p:spTree>
    <p:extLst>
      <p:ext uri="{BB962C8B-B14F-4D97-AF65-F5344CB8AC3E}">
        <p14:creationId xmlns:p14="http://schemas.microsoft.com/office/powerpoint/2010/main" val="24197645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65</a:t>
            </a:fld>
            <a:endParaRPr lang="en-US" altLang="zh-CN"/>
          </a:p>
        </p:txBody>
      </p:sp>
    </p:spTree>
    <p:extLst>
      <p:ext uri="{BB962C8B-B14F-4D97-AF65-F5344CB8AC3E}">
        <p14:creationId xmlns:p14="http://schemas.microsoft.com/office/powerpoint/2010/main" val="21192969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66</a:t>
            </a:fld>
            <a:endParaRPr lang="en-US" altLang="zh-CN"/>
          </a:p>
        </p:txBody>
      </p:sp>
    </p:spTree>
    <p:extLst>
      <p:ext uri="{BB962C8B-B14F-4D97-AF65-F5344CB8AC3E}">
        <p14:creationId xmlns:p14="http://schemas.microsoft.com/office/powerpoint/2010/main" val="13341966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67</a:t>
            </a:fld>
            <a:endParaRPr lang="en-US" altLang="zh-CN"/>
          </a:p>
        </p:txBody>
      </p:sp>
    </p:spTree>
    <p:extLst>
      <p:ext uri="{BB962C8B-B14F-4D97-AF65-F5344CB8AC3E}">
        <p14:creationId xmlns:p14="http://schemas.microsoft.com/office/powerpoint/2010/main" val="32940463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68</a:t>
            </a:fld>
            <a:endParaRPr lang="en-US" altLang="zh-CN"/>
          </a:p>
        </p:txBody>
      </p:sp>
    </p:spTree>
    <p:extLst>
      <p:ext uri="{BB962C8B-B14F-4D97-AF65-F5344CB8AC3E}">
        <p14:creationId xmlns:p14="http://schemas.microsoft.com/office/powerpoint/2010/main" val="4142647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69</a:t>
            </a:fld>
            <a:endParaRPr lang="en-US" altLang="zh-CN"/>
          </a:p>
        </p:txBody>
      </p:sp>
    </p:spTree>
    <p:extLst>
      <p:ext uri="{BB962C8B-B14F-4D97-AF65-F5344CB8AC3E}">
        <p14:creationId xmlns:p14="http://schemas.microsoft.com/office/powerpoint/2010/main" val="368289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7</a:t>
            </a:fld>
            <a:endParaRPr lang="en-US" altLang="zh-CN"/>
          </a:p>
        </p:txBody>
      </p:sp>
    </p:spTree>
    <p:extLst>
      <p:ext uri="{BB962C8B-B14F-4D97-AF65-F5344CB8AC3E}">
        <p14:creationId xmlns:p14="http://schemas.microsoft.com/office/powerpoint/2010/main" val="1792098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70</a:t>
            </a:fld>
            <a:endParaRPr lang="en-US" altLang="zh-CN"/>
          </a:p>
        </p:txBody>
      </p:sp>
    </p:spTree>
    <p:extLst>
      <p:ext uri="{BB962C8B-B14F-4D97-AF65-F5344CB8AC3E}">
        <p14:creationId xmlns:p14="http://schemas.microsoft.com/office/powerpoint/2010/main" val="1646524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71</a:t>
            </a:fld>
            <a:endParaRPr lang="en-US" altLang="zh-CN"/>
          </a:p>
        </p:txBody>
      </p:sp>
    </p:spTree>
    <p:extLst>
      <p:ext uri="{BB962C8B-B14F-4D97-AF65-F5344CB8AC3E}">
        <p14:creationId xmlns:p14="http://schemas.microsoft.com/office/powerpoint/2010/main" val="3462951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72</a:t>
            </a:fld>
            <a:endParaRPr lang="en-US" altLang="zh-CN"/>
          </a:p>
        </p:txBody>
      </p:sp>
    </p:spTree>
    <p:extLst>
      <p:ext uri="{BB962C8B-B14F-4D97-AF65-F5344CB8AC3E}">
        <p14:creationId xmlns:p14="http://schemas.microsoft.com/office/powerpoint/2010/main" val="21041190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73</a:t>
            </a:fld>
            <a:endParaRPr lang="en-US" altLang="zh-CN"/>
          </a:p>
        </p:txBody>
      </p:sp>
    </p:spTree>
    <p:extLst>
      <p:ext uri="{BB962C8B-B14F-4D97-AF65-F5344CB8AC3E}">
        <p14:creationId xmlns:p14="http://schemas.microsoft.com/office/powerpoint/2010/main" val="11268158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74</a:t>
            </a:fld>
            <a:endParaRPr lang="en-US" altLang="zh-CN"/>
          </a:p>
        </p:txBody>
      </p:sp>
    </p:spTree>
    <p:extLst>
      <p:ext uri="{BB962C8B-B14F-4D97-AF65-F5344CB8AC3E}">
        <p14:creationId xmlns:p14="http://schemas.microsoft.com/office/powerpoint/2010/main" val="10146529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r>
              <a:rPr lang="zh-CN" altLang="en-US" dirty="0"/>
              <a:t>洗扑克，类比</a:t>
            </a:r>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75</a:t>
            </a:fld>
            <a:endParaRPr lang="en-US" altLang="zh-CN"/>
          </a:p>
        </p:txBody>
      </p:sp>
    </p:spTree>
    <p:extLst>
      <p:ext uri="{BB962C8B-B14F-4D97-AF65-F5344CB8AC3E}">
        <p14:creationId xmlns:p14="http://schemas.microsoft.com/office/powerpoint/2010/main" val="12640118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76</a:t>
            </a:fld>
            <a:endParaRPr lang="en-US" altLang="zh-CN"/>
          </a:p>
        </p:txBody>
      </p:sp>
    </p:spTree>
    <p:extLst>
      <p:ext uri="{BB962C8B-B14F-4D97-AF65-F5344CB8AC3E}">
        <p14:creationId xmlns:p14="http://schemas.microsoft.com/office/powerpoint/2010/main" val="11073576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p:spPr>
      </p:sp>
      <p:sp>
        <p:nvSpPr>
          <p:cNvPr id="5017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Tree>
    <p:extLst>
      <p:ext uri="{BB962C8B-B14F-4D97-AF65-F5344CB8AC3E}">
        <p14:creationId xmlns:p14="http://schemas.microsoft.com/office/powerpoint/2010/main" val="34763801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p:spPr>
      </p:sp>
      <p:sp>
        <p:nvSpPr>
          <p:cNvPr id="5222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41048563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p:spPr>
      </p:sp>
      <p:sp>
        <p:nvSpPr>
          <p:cNvPr id="5325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Tree>
    <p:extLst>
      <p:ext uri="{BB962C8B-B14F-4D97-AF65-F5344CB8AC3E}">
        <p14:creationId xmlns:p14="http://schemas.microsoft.com/office/powerpoint/2010/main" val="1038439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8</a:t>
            </a:fld>
            <a:endParaRPr lang="en-US" altLang="zh-CN"/>
          </a:p>
        </p:txBody>
      </p:sp>
    </p:spTree>
    <p:extLst>
      <p:ext uri="{BB962C8B-B14F-4D97-AF65-F5344CB8AC3E}">
        <p14:creationId xmlns:p14="http://schemas.microsoft.com/office/powerpoint/2010/main" val="23623558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p:spPr>
      </p:sp>
      <p:sp>
        <p:nvSpPr>
          <p:cNvPr id="5427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33431430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82</a:t>
            </a:fld>
            <a:endParaRPr lang="en-US" altLang="zh-CN"/>
          </a:p>
        </p:txBody>
      </p:sp>
    </p:spTree>
    <p:extLst>
      <p:ext uri="{BB962C8B-B14F-4D97-AF65-F5344CB8AC3E}">
        <p14:creationId xmlns:p14="http://schemas.microsoft.com/office/powerpoint/2010/main" val="10852358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83</a:t>
            </a:fld>
            <a:endParaRPr lang="en-US" altLang="zh-CN"/>
          </a:p>
        </p:txBody>
      </p:sp>
    </p:spTree>
    <p:extLst>
      <p:ext uri="{BB962C8B-B14F-4D97-AF65-F5344CB8AC3E}">
        <p14:creationId xmlns:p14="http://schemas.microsoft.com/office/powerpoint/2010/main" val="29312468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84</a:t>
            </a:fld>
            <a:endParaRPr lang="en-US" altLang="zh-CN"/>
          </a:p>
        </p:txBody>
      </p:sp>
    </p:spTree>
    <p:extLst>
      <p:ext uri="{BB962C8B-B14F-4D97-AF65-F5344CB8AC3E}">
        <p14:creationId xmlns:p14="http://schemas.microsoft.com/office/powerpoint/2010/main" val="5596458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85</a:t>
            </a:fld>
            <a:endParaRPr lang="en-US" altLang="zh-CN"/>
          </a:p>
        </p:txBody>
      </p:sp>
    </p:spTree>
    <p:extLst>
      <p:ext uri="{BB962C8B-B14F-4D97-AF65-F5344CB8AC3E}">
        <p14:creationId xmlns:p14="http://schemas.microsoft.com/office/powerpoint/2010/main" val="20006911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86</a:t>
            </a:fld>
            <a:endParaRPr lang="en-US" altLang="zh-CN"/>
          </a:p>
        </p:txBody>
      </p:sp>
    </p:spTree>
    <p:extLst>
      <p:ext uri="{BB962C8B-B14F-4D97-AF65-F5344CB8AC3E}">
        <p14:creationId xmlns:p14="http://schemas.microsoft.com/office/powerpoint/2010/main" val="15553970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87</a:t>
            </a:fld>
            <a:endParaRPr lang="en-US" altLang="zh-CN"/>
          </a:p>
        </p:txBody>
      </p:sp>
    </p:spTree>
    <p:extLst>
      <p:ext uri="{BB962C8B-B14F-4D97-AF65-F5344CB8AC3E}">
        <p14:creationId xmlns:p14="http://schemas.microsoft.com/office/powerpoint/2010/main" val="25603266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88</a:t>
            </a:fld>
            <a:endParaRPr lang="en-US" altLang="zh-CN"/>
          </a:p>
        </p:txBody>
      </p:sp>
    </p:spTree>
    <p:extLst>
      <p:ext uri="{BB962C8B-B14F-4D97-AF65-F5344CB8AC3E}">
        <p14:creationId xmlns:p14="http://schemas.microsoft.com/office/powerpoint/2010/main" val="28434852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89</a:t>
            </a:fld>
            <a:endParaRPr lang="en-US" altLang="zh-CN"/>
          </a:p>
        </p:txBody>
      </p:sp>
    </p:spTree>
    <p:extLst>
      <p:ext uri="{BB962C8B-B14F-4D97-AF65-F5344CB8AC3E}">
        <p14:creationId xmlns:p14="http://schemas.microsoft.com/office/powerpoint/2010/main" val="36649618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90</a:t>
            </a:fld>
            <a:endParaRPr lang="en-US" altLang="zh-CN"/>
          </a:p>
        </p:txBody>
      </p:sp>
    </p:spTree>
    <p:extLst>
      <p:ext uri="{BB962C8B-B14F-4D97-AF65-F5344CB8AC3E}">
        <p14:creationId xmlns:p14="http://schemas.microsoft.com/office/powerpoint/2010/main" val="1291799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r>
              <a:rPr lang="zh-CN" altLang="en-US" dirty="0"/>
              <a:t>通过上面的图，我们可以总结出对称加密方案由</a:t>
            </a:r>
            <a:r>
              <a:rPr lang="en-US" altLang="zh-CN" dirty="0"/>
              <a:t>5</a:t>
            </a:r>
            <a:r>
              <a:rPr lang="zh-CN" altLang="en-US" dirty="0"/>
              <a:t>个部分组成：</a:t>
            </a:r>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9</a:t>
            </a:fld>
            <a:endParaRPr lang="en-US" altLang="zh-CN"/>
          </a:p>
        </p:txBody>
      </p:sp>
    </p:spTree>
    <p:extLst>
      <p:ext uri="{BB962C8B-B14F-4D97-AF65-F5344CB8AC3E}">
        <p14:creationId xmlns:p14="http://schemas.microsoft.com/office/powerpoint/2010/main" val="24106047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91</a:t>
            </a:fld>
            <a:endParaRPr lang="en-US" altLang="zh-CN"/>
          </a:p>
        </p:txBody>
      </p:sp>
    </p:spTree>
    <p:extLst>
      <p:ext uri="{BB962C8B-B14F-4D97-AF65-F5344CB8AC3E}">
        <p14:creationId xmlns:p14="http://schemas.microsoft.com/office/powerpoint/2010/main" val="704751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92</a:t>
            </a:fld>
            <a:endParaRPr lang="en-US" altLang="zh-CN"/>
          </a:p>
        </p:txBody>
      </p:sp>
    </p:spTree>
    <p:extLst>
      <p:ext uri="{BB962C8B-B14F-4D97-AF65-F5344CB8AC3E}">
        <p14:creationId xmlns:p14="http://schemas.microsoft.com/office/powerpoint/2010/main" val="20826468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93</a:t>
            </a:fld>
            <a:endParaRPr lang="en-US" altLang="zh-CN"/>
          </a:p>
        </p:txBody>
      </p:sp>
    </p:spTree>
    <p:extLst>
      <p:ext uri="{BB962C8B-B14F-4D97-AF65-F5344CB8AC3E}">
        <p14:creationId xmlns:p14="http://schemas.microsoft.com/office/powerpoint/2010/main" val="19993299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94</a:t>
            </a:fld>
            <a:endParaRPr lang="en-US" altLang="zh-CN"/>
          </a:p>
        </p:txBody>
      </p:sp>
    </p:spTree>
    <p:extLst>
      <p:ext uri="{BB962C8B-B14F-4D97-AF65-F5344CB8AC3E}">
        <p14:creationId xmlns:p14="http://schemas.microsoft.com/office/powerpoint/2010/main" val="132608930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96</a:t>
            </a:fld>
            <a:endParaRPr lang="en-US" altLang="zh-CN"/>
          </a:p>
        </p:txBody>
      </p:sp>
    </p:spTree>
    <p:extLst>
      <p:ext uri="{BB962C8B-B14F-4D97-AF65-F5344CB8AC3E}">
        <p14:creationId xmlns:p14="http://schemas.microsoft.com/office/powerpoint/2010/main" val="290844782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97</a:t>
            </a:fld>
            <a:endParaRPr lang="en-US" altLang="zh-CN"/>
          </a:p>
        </p:txBody>
      </p:sp>
    </p:spTree>
    <p:extLst>
      <p:ext uri="{BB962C8B-B14F-4D97-AF65-F5344CB8AC3E}">
        <p14:creationId xmlns:p14="http://schemas.microsoft.com/office/powerpoint/2010/main" val="31062868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98</a:t>
            </a:fld>
            <a:endParaRPr lang="en-US" altLang="zh-CN"/>
          </a:p>
        </p:txBody>
      </p:sp>
    </p:spTree>
    <p:extLst>
      <p:ext uri="{BB962C8B-B14F-4D97-AF65-F5344CB8AC3E}">
        <p14:creationId xmlns:p14="http://schemas.microsoft.com/office/powerpoint/2010/main" val="321342058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99</a:t>
            </a:fld>
            <a:endParaRPr lang="en-US" altLang="zh-CN"/>
          </a:p>
        </p:txBody>
      </p:sp>
    </p:spTree>
    <p:extLst>
      <p:ext uri="{BB962C8B-B14F-4D97-AF65-F5344CB8AC3E}">
        <p14:creationId xmlns:p14="http://schemas.microsoft.com/office/powerpoint/2010/main" val="383123677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100</a:t>
            </a:fld>
            <a:endParaRPr lang="en-US" altLang="zh-CN"/>
          </a:p>
        </p:txBody>
      </p:sp>
    </p:spTree>
    <p:extLst>
      <p:ext uri="{BB962C8B-B14F-4D97-AF65-F5344CB8AC3E}">
        <p14:creationId xmlns:p14="http://schemas.microsoft.com/office/powerpoint/2010/main" val="35442096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52500" y="736600"/>
            <a:ext cx="4911725" cy="36845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BDFE87B-C65E-4E5A-8ED4-99C181E81FF7}" type="slidenum">
              <a:rPr lang="en-US" altLang="zh-CN" smtClean="0"/>
              <a:pPr/>
              <a:t>101</a:t>
            </a:fld>
            <a:endParaRPr lang="en-US" altLang="zh-CN"/>
          </a:p>
        </p:txBody>
      </p:sp>
    </p:spTree>
    <p:extLst>
      <p:ext uri="{BB962C8B-B14F-4D97-AF65-F5344CB8AC3E}">
        <p14:creationId xmlns:p14="http://schemas.microsoft.com/office/powerpoint/2010/main" val="605240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pic>
        <p:nvPicPr>
          <p:cNvPr id="2050" name="Picture 2" descr="底图一"/>
          <p:cNvPicPr>
            <a:picLocks noChangeAspect="1" noChangeArrowheads="1"/>
          </p:cNvPicPr>
          <p:nvPr/>
        </p:nvPicPr>
        <p:blipFill>
          <a:blip r:embed="rId2">
            <a:extLst>
              <a:ext uri="{28A0092B-C50C-407E-A947-70E740481C1C}">
                <a14:useLocalDpi xmlns:a14="http://schemas.microsoft.com/office/drawing/2010/main" val="0"/>
              </a:ext>
            </a:extLst>
          </a:blip>
          <a:srcRect t="116" b="717"/>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051" name="Rectangle 3"/>
          <p:cNvSpPr>
            <a:spLocks noGrp="1" noChangeArrowheads="1"/>
          </p:cNvSpPr>
          <p:nvPr>
            <p:ph type="ctrTitle"/>
          </p:nvPr>
        </p:nvSpPr>
        <p:spPr>
          <a:xfrm>
            <a:off x="685800" y="2286000"/>
            <a:ext cx="7772400" cy="1143000"/>
          </a:xfrm>
        </p:spPr>
        <p:txBody>
          <a:bodyPr/>
          <a:lstStyle>
            <a:lvl1pPr>
              <a:defRPr>
                <a:ea typeface="华文彩云" pitchFamily="2" charset="-122"/>
              </a:defRPr>
            </a:lvl1pPr>
          </a:lstStyle>
          <a:p>
            <a:pPr lvl="0"/>
            <a:r>
              <a:rPr lang="zh-CN" altLang="en-US" noProof="0"/>
              <a:t>单击此处编辑母版标题样式</a:t>
            </a:r>
          </a:p>
        </p:txBody>
      </p:sp>
      <p:sp>
        <p:nvSpPr>
          <p:cNvPr id="2052" name="Rectangle 4"/>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dirty="0"/>
              <a:t>单击此处编辑母版副标题样式</a:t>
            </a:r>
          </a:p>
        </p:txBody>
      </p:sp>
      <p:sp>
        <p:nvSpPr>
          <p:cNvPr id="2054" name="Rectangle 6"/>
          <p:cNvSpPr>
            <a:spLocks noGrp="1" noChangeArrowheads="1"/>
          </p:cNvSpPr>
          <p:nvPr>
            <p:ph type="ftr" sz="quarter" idx="3"/>
          </p:nvPr>
        </p:nvSpPr>
        <p:spPr/>
        <p:txBody>
          <a:bodyPr/>
          <a:lstStyle>
            <a:lvl1pPr>
              <a:defRPr/>
            </a:lvl1pPr>
          </a:lstStyle>
          <a:p>
            <a:endParaRPr lang="en-US" altLang="zh-CN" dirty="0"/>
          </a:p>
        </p:txBody>
      </p:sp>
      <p:sp>
        <p:nvSpPr>
          <p:cNvPr id="2055" name="Rectangle 7"/>
          <p:cNvSpPr>
            <a:spLocks noGrp="1" noChangeArrowheads="1"/>
          </p:cNvSpPr>
          <p:nvPr>
            <p:ph type="sldNum" sz="quarter" idx="4"/>
          </p:nvPr>
        </p:nvSpPr>
        <p:spPr>
          <a:xfrm>
            <a:off x="7092280" y="6414733"/>
            <a:ext cx="1905000" cy="457200"/>
          </a:xfrm>
        </p:spPr>
        <p:txBody>
          <a:bodyPr/>
          <a:lstStyle>
            <a:lvl1pPr>
              <a:defRPr/>
            </a:lvl1pPr>
          </a:lstStyle>
          <a:p>
            <a:fld id="{F5B20A6E-EE95-4C69-A746-16DACCEEC7B9}" type="slidenum">
              <a:rPr lang="en-US" altLang="zh-CN"/>
              <a:pPr/>
              <a:t>‹#›</a:t>
            </a:fld>
            <a:endParaRPr lang="en-US" altLang="zh-CN" dirty="0"/>
          </a:p>
        </p:txBody>
      </p:sp>
      <p:pic>
        <p:nvPicPr>
          <p:cNvPr id="2056" name="Picture 8" descr="箭头"/>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5895975"/>
            <a:ext cx="508000" cy="215900"/>
          </a:xfrm>
          <a:prstGeom prst="rect">
            <a:avLst/>
          </a:prstGeom>
          <a:noFill/>
          <a:extLst>
            <a:ext uri="{909E8E84-426E-40DD-AFC4-6F175D3DCCD1}">
              <a14:hiddenFill xmlns:a14="http://schemas.microsoft.com/office/drawing/2010/main">
                <a:solidFill>
                  <a:srgbClr val="FFFFFF"/>
                </a:solidFill>
              </a14:hiddenFill>
            </a:ext>
          </a:extLst>
        </p:spPr>
      </p:pic>
      <p:sp>
        <p:nvSpPr>
          <p:cNvPr id="2057" name="Line 9"/>
          <p:cNvSpPr>
            <a:spLocks noChangeShapeType="1"/>
          </p:cNvSpPr>
          <p:nvPr/>
        </p:nvSpPr>
        <p:spPr bwMode="auto">
          <a:xfrm>
            <a:off x="1143000" y="5562600"/>
            <a:ext cx="3733800" cy="0"/>
          </a:xfrm>
          <a:prstGeom prst="line">
            <a:avLst/>
          </a:prstGeom>
          <a:noFill/>
          <a:ln w="57150">
            <a:solidFill>
              <a:srgbClr val="BFD8E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8" name="Line 10"/>
          <p:cNvSpPr>
            <a:spLocks noChangeShapeType="1"/>
          </p:cNvSpPr>
          <p:nvPr/>
        </p:nvSpPr>
        <p:spPr bwMode="auto">
          <a:xfrm>
            <a:off x="4191000" y="1828800"/>
            <a:ext cx="3733800" cy="0"/>
          </a:xfrm>
          <a:prstGeom prst="line">
            <a:avLst/>
          </a:prstGeom>
          <a:noFill/>
          <a:ln w="57150">
            <a:solidFill>
              <a:srgbClr val="BFD8E6"/>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9" name="Text Box 11"/>
          <p:cNvSpPr txBox="1">
            <a:spLocks noChangeArrowheads="1"/>
          </p:cNvSpPr>
          <p:nvPr userDrawn="1"/>
        </p:nvSpPr>
        <p:spPr bwMode="auto">
          <a:xfrm>
            <a:off x="177800" y="620713"/>
            <a:ext cx="5114925" cy="5847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en-US" i="1" dirty="0">
                <a:solidFill>
                  <a:srgbClr val="025B8F"/>
                </a:solidFill>
                <a:ea typeface="华文行楷" pitchFamily="2" charset="-122"/>
              </a:rPr>
              <a:t>南京邮电大学物联网学院</a:t>
            </a:r>
          </a:p>
        </p:txBody>
      </p:sp>
      <p:sp>
        <p:nvSpPr>
          <p:cNvPr id="2053" name="Rectangle 5"/>
          <p:cNvSpPr>
            <a:spLocks noGrp="1" noChangeArrowheads="1"/>
          </p:cNvSpPr>
          <p:nvPr>
            <p:ph type="dt" sz="half" idx="2"/>
          </p:nvPr>
        </p:nvSpPr>
        <p:spPr>
          <a:xfrm>
            <a:off x="-10521" y="6400800"/>
            <a:ext cx="1905000" cy="457200"/>
          </a:xfrm>
        </p:spPr>
        <p:txBody>
          <a:bodyPr/>
          <a:lstStyle>
            <a:lvl1pPr>
              <a:defRPr/>
            </a:lvl1pPr>
          </a:lstStyle>
          <a:p>
            <a:fld id="{0A07ADDB-0908-435A-AC4D-66ECAF914987}" type="datetime8">
              <a:rPr lang="zh-CN" altLang="en-US" smtClean="0"/>
              <a:t>2025年3月20日2时23分</a:t>
            </a:fld>
            <a:endParaRPr lang="en-US" altLang="zh-CN" dirty="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058"/>
                                        </p:tgtEl>
                                        <p:attrNameLst>
                                          <p:attrName>style.visibility</p:attrName>
                                        </p:attrNameLst>
                                      </p:cBhvr>
                                      <p:to>
                                        <p:strVal val="visible"/>
                                      </p:to>
                                    </p:set>
                                    <p:anim calcmode="lin" valueType="num">
                                      <p:cBhvr additive="base">
                                        <p:cTn id="7" dur="500" fill="hold"/>
                                        <p:tgtEl>
                                          <p:spTgt spid="2058"/>
                                        </p:tgtEl>
                                        <p:attrNameLst>
                                          <p:attrName>ppt_x</p:attrName>
                                        </p:attrNameLst>
                                      </p:cBhvr>
                                      <p:tavLst>
                                        <p:tav tm="0">
                                          <p:val>
                                            <p:strVal val="1+#ppt_w/2"/>
                                          </p:val>
                                        </p:tav>
                                        <p:tav tm="100000">
                                          <p:val>
                                            <p:strVal val="#ppt_x"/>
                                          </p:val>
                                        </p:tav>
                                      </p:tavLst>
                                    </p:anim>
                                    <p:anim calcmode="lin" valueType="num">
                                      <p:cBhvr additive="base">
                                        <p:cTn id="8" dur="500" fill="hold"/>
                                        <p:tgtEl>
                                          <p:spTgt spid="205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057"/>
                                        </p:tgtEl>
                                        <p:attrNameLst>
                                          <p:attrName>style.visibility</p:attrName>
                                        </p:attrNameLst>
                                      </p:cBhvr>
                                      <p:to>
                                        <p:strVal val="visible"/>
                                      </p:to>
                                    </p:set>
                                    <p:anim calcmode="lin" valueType="num">
                                      <p:cBhvr additive="base">
                                        <p:cTn id="12" dur="500" fill="hold"/>
                                        <p:tgtEl>
                                          <p:spTgt spid="2057"/>
                                        </p:tgtEl>
                                        <p:attrNameLst>
                                          <p:attrName>ppt_x</p:attrName>
                                        </p:attrNameLst>
                                      </p:cBhvr>
                                      <p:tavLst>
                                        <p:tav tm="0">
                                          <p:val>
                                            <p:strVal val="0-#ppt_w/2"/>
                                          </p:val>
                                        </p:tav>
                                        <p:tav tm="100000">
                                          <p:val>
                                            <p:strVal val="#ppt_x"/>
                                          </p:val>
                                        </p:tav>
                                      </p:tavLst>
                                    </p:anim>
                                    <p:anim calcmode="lin" valueType="num">
                                      <p:cBhvr additive="base">
                                        <p:cTn id="13" dur="500" fill="hold"/>
                                        <p:tgtEl>
                                          <p:spTgt spid="2057"/>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nodeType="afterEffect">
                                  <p:stCondLst>
                                    <p:cond delay="0"/>
                                  </p:stCondLst>
                                  <p:childTnLst>
                                    <p:set>
                                      <p:cBhvr>
                                        <p:cTn id="16" dur="1" fill="hold">
                                          <p:stCondLst>
                                            <p:cond delay="0"/>
                                          </p:stCondLst>
                                        </p:cTn>
                                        <p:tgtEl>
                                          <p:spTgt spid="2056"/>
                                        </p:tgtEl>
                                        <p:attrNameLst>
                                          <p:attrName>style.visibility</p:attrName>
                                        </p:attrNameLst>
                                      </p:cBhvr>
                                      <p:to>
                                        <p:strVal val="visible"/>
                                      </p:to>
                                    </p:set>
                                    <p:anim calcmode="lin" valueType="num">
                                      <p:cBhvr additive="base">
                                        <p:cTn id="17" dur="500" fill="hold"/>
                                        <p:tgtEl>
                                          <p:spTgt spid="2056"/>
                                        </p:tgtEl>
                                        <p:attrNameLst>
                                          <p:attrName>ppt_x</p:attrName>
                                        </p:attrNameLst>
                                      </p:cBhvr>
                                      <p:tavLst>
                                        <p:tav tm="0">
                                          <p:val>
                                            <p:strVal val="0-#ppt_w/2"/>
                                          </p:val>
                                        </p:tav>
                                        <p:tav tm="100000">
                                          <p:val>
                                            <p:strVal val="#ppt_x"/>
                                          </p:val>
                                        </p:tav>
                                      </p:tavLst>
                                    </p:anim>
                                    <p:anim calcmode="lin" valueType="num">
                                      <p:cBhvr additive="base">
                                        <p:cTn id="18" dur="500" fill="hold"/>
                                        <p:tgtEl>
                                          <p:spTgt spid="20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7" grpId="0" animBg="1"/>
      <p:bldP spid="205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0" y="6572200"/>
            <a:ext cx="1905000" cy="457200"/>
          </a:xfrm>
        </p:spPr>
        <p:txBody>
          <a:bodyPr/>
          <a:lstStyle>
            <a:lvl1pPr>
              <a:defRPr/>
            </a:lvl1pPr>
          </a:lstStyle>
          <a:p>
            <a:fld id="{0AA4AD34-FEFB-4EB6-9646-7CEB55B19254}" type="datetime8">
              <a:rPr lang="zh-CN" altLang="en-US" smtClean="0"/>
              <a:t>2025年3月20日2时23分</a:t>
            </a:fld>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148BE21-9D76-41A2-BC25-41ED2C4F0091}" type="slidenum">
              <a:rPr lang="en-US" altLang="zh-CN"/>
              <a:pPr/>
              <a:t>‹#›</a:t>
            </a:fld>
            <a:endParaRPr lang="en-US" altLang="zh-CN"/>
          </a:p>
        </p:txBody>
      </p:sp>
    </p:spTree>
    <p:extLst>
      <p:ext uri="{BB962C8B-B14F-4D97-AF65-F5344CB8AC3E}">
        <p14:creationId xmlns:p14="http://schemas.microsoft.com/office/powerpoint/2010/main" val="3098160485"/>
      </p:ext>
    </p:extLst>
  </p:cSld>
  <p:clrMapOvr>
    <a:masterClrMapping/>
  </p:clrMapOvr>
  <p:transition>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115888"/>
            <a:ext cx="1979613" cy="5689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11188" y="115888"/>
            <a:ext cx="5789612" cy="5689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0" y="6572200"/>
            <a:ext cx="1905000" cy="457200"/>
          </a:xfrm>
        </p:spPr>
        <p:txBody>
          <a:bodyPr/>
          <a:lstStyle>
            <a:lvl1pPr>
              <a:defRPr/>
            </a:lvl1pPr>
          </a:lstStyle>
          <a:p>
            <a:fld id="{9F52BDD3-0C99-4088-9865-637A7E247FB8}" type="datetime8">
              <a:rPr lang="zh-CN" altLang="en-US" smtClean="0"/>
              <a:t>2025年3月20日2时23分</a:t>
            </a:fld>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6415E74-B908-4607-8BCD-F91C53B086F2}" type="slidenum">
              <a:rPr lang="en-US" altLang="zh-CN"/>
              <a:pPr/>
              <a:t>‹#›</a:t>
            </a:fld>
            <a:endParaRPr lang="en-US" altLang="zh-CN"/>
          </a:p>
        </p:txBody>
      </p:sp>
    </p:spTree>
    <p:extLst>
      <p:ext uri="{BB962C8B-B14F-4D97-AF65-F5344CB8AC3E}">
        <p14:creationId xmlns:p14="http://schemas.microsoft.com/office/powerpoint/2010/main" val="1612366722"/>
      </p:ext>
    </p:extLst>
  </p:cSld>
  <p:clrMapOvr>
    <a:masterClrMapping/>
  </p:clrMapOvr>
  <p:transition>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611188" y="115888"/>
            <a:ext cx="7921625" cy="1008062"/>
          </a:xfrm>
        </p:spPr>
        <p:txBody>
          <a:bodyPr/>
          <a:lstStyle/>
          <a:p>
            <a:r>
              <a:rPr lang="zh-CN" altLang="en-US"/>
              <a:t>单击此处编辑母版标题样式</a:t>
            </a:r>
          </a:p>
        </p:txBody>
      </p:sp>
      <p:sp>
        <p:nvSpPr>
          <p:cNvPr id="3" name="内容占位符 2"/>
          <p:cNvSpPr>
            <a:spLocks noGrp="1"/>
          </p:cNvSpPr>
          <p:nvPr>
            <p:ph sz="half" idx="1"/>
          </p:nvPr>
        </p:nvSpPr>
        <p:spPr>
          <a:xfrm>
            <a:off x="684213" y="1484313"/>
            <a:ext cx="3810000" cy="43211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646613" y="1484313"/>
            <a:ext cx="3810000" cy="43211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0" y="6597352"/>
            <a:ext cx="1905000" cy="457200"/>
          </a:xfrm>
        </p:spPr>
        <p:txBody>
          <a:bodyPr/>
          <a:lstStyle>
            <a:lvl1pPr>
              <a:defRPr/>
            </a:lvl1pPr>
          </a:lstStyle>
          <a:p>
            <a:fld id="{412A685F-2E89-46D0-A019-4E66DB957092}" type="datetime8">
              <a:rPr lang="zh-CN" altLang="en-US" smtClean="0"/>
              <a:t>2025年3月20日2时23分</a:t>
            </a:fld>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8400"/>
            <a:ext cx="1905000" cy="457200"/>
          </a:xfrm>
        </p:spPr>
        <p:txBody>
          <a:bodyPr/>
          <a:lstStyle>
            <a:lvl1pPr>
              <a:defRPr/>
            </a:lvl1pPr>
          </a:lstStyle>
          <a:p>
            <a:fld id="{BC6F2BA1-95CA-4F4D-926B-8DA0D9C4C084}" type="slidenum">
              <a:rPr lang="en-US" altLang="zh-CN"/>
              <a:pPr/>
              <a:t>‹#›</a:t>
            </a:fld>
            <a:endParaRPr lang="en-US" altLang="zh-CN"/>
          </a:p>
        </p:txBody>
      </p:sp>
    </p:spTree>
    <p:extLst>
      <p:ext uri="{BB962C8B-B14F-4D97-AF65-F5344CB8AC3E}">
        <p14:creationId xmlns:p14="http://schemas.microsoft.com/office/powerpoint/2010/main" val="1779341576"/>
      </p:ext>
    </p:extLst>
  </p:cSld>
  <p:clrMapOvr>
    <a:masterClrMapping/>
  </p:clrMapOvr>
  <p:transition>
    <p:wipe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9906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305800" cy="4800600"/>
          </a:xfrm>
        </p:spPr>
        <p:txBody>
          <a:bodyPr/>
          <a:lstStyle/>
          <a:p>
            <a:endParaRPr lang="zh-CN" altLang="en-US"/>
          </a:p>
        </p:txBody>
      </p:sp>
    </p:spTree>
    <p:extLst>
      <p:ext uri="{BB962C8B-B14F-4D97-AF65-F5344CB8AC3E}">
        <p14:creationId xmlns:p14="http://schemas.microsoft.com/office/powerpoint/2010/main" val="11659810"/>
      </p:ext>
    </p:extLst>
  </p:cSld>
  <p:clrMapOvr>
    <a:masterClrMapping/>
  </p:clrMapOvr>
  <p:transition>
    <p:wipe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9906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76700" cy="4800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86300" y="1600200"/>
            <a:ext cx="4076700" cy="232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86300" y="4076700"/>
            <a:ext cx="4076700" cy="23241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67963205"/>
      </p:ext>
    </p:extLst>
  </p:cSld>
  <p:clrMapOvr>
    <a:masterClrMapping/>
  </p:clrMapOvr>
  <p:transition>
    <p:wipe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9906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76700" cy="4800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6300" y="1600200"/>
            <a:ext cx="4076700" cy="4800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03772797"/>
      </p:ext>
    </p:extLst>
  </p:cSld>
  <p:clrMapOvr>
    <a:masterClrMapping/>
  </p:clrMapOvr>
  <p:transition>
    <p:wipe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457200" y="6245225"/>
            <a:ext cx="2133600" cy="476250"/>
          </a:xfrm>
        </p:spPr>
        <p:txBody>
          <a:bodyPr/>
          <a:lstStyle>
            <a:lvl1pPr>
              <a:defRPr/>
            </a:lvl1pPr>
          </a:lstStyle>
          <a:p>
            <a:fld id="{E3E56575-EBB6-4441-AD4A-89A4BDB5AE1C}" type="datetime8">
              <a:rPr lang="zh-CN" altLang="en-US" smtClean="0"/>
              <a:t>2025年3月20日2时23分</a:t>
            </a:fld>
            <a:endParaRPr lang="en-US" altLang="zh-CN"/>
          </a:p>
        </p:txBody>
      </p:sp>
      <p:sp>
        <p:nvSpPr>
          <p:cNvPr id="8" name="页脚占位符 7"/>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9" name="灯片编号占位符 8"/>
          <p:cNvSpPr>
            <a:spLocks noGrp="1"/>
          </p:cNvSpPr>
          <p:nvPr>
            <p:ph type="sldNum" sz="quarter" idx="12"/>
          </p:nvPr>
        </p:nvSpPr>
        <p:spPr>
          <a:xfrm>
            <a:off x="6553200" y="6245225"/>
            <a:ext cx="2133600" cy="476250"/>
          </a:xfrm>
        </p:spPr>
        <p:txBody>
          <a:bodyPr/>
          <a:lstStyle>
            <a:lvl1pPr>
              <a:defRPr/>
            </a:lvl1pPr>
          </a:lstStyle>
          <a:p>
            <a:fld id="{5DA19894-B5A0-4150-A447-1A0A1A542604}" type="slidenum">
              <a:rPr lang="en-US" altLang="zh-CN"/>
              <a:pPr/>
              <a:t>‹#›</a:t>
            </a:fld>
            <a:endParaRPr lang="en-US" altLang="zh-CN"/>
          </a:p>
        </p:txBody>
      </p:sp>
    </p:spTree>
    <p:extLst>
      <p:ext uri="{BB962C8B-B14F-4D97-AF65-F5344CB8AC3E}">
        <p14:creationId xmlns:p14="http://schemas.microsoft.com/office/powerpoint/2010/main" val="1015908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719263"/>
            <a:ext cx="8229600" cy="21288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200" y="4000500"/>
            <a:ext cx="8229600" cy="21304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0" y="6400800"/>
            <a:ext cx="2133600" cy="457200"/>
          </a:xfrm>
        </p:spPr>
        <p:txBody>
          <a:bodyPr/>
          <a:lstStyle>
            <a:lvl1pPr>
              <a:defRPr/>
            </a:lvl1pPr>
          </a:lstStyle>
          <a:p>
            <a:fld id="{86BB8CF5-C730-4BB9-827D-2D503650239E}" type="datetime8">
              <a:rPr lang="zh-CN" altLang="en-US" smtClean="0"/>
              <a:t>2025年3月20日2时23分</a:t>
            </a:fld>
            <a:endParaRPr lang="en-US" altLang="zh-CN" dirty="0"/>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8400"/>
            <a:ext cx="2133600" cy="457200"/>
          </a:xfrm>
        </p:spPr>
        <p:txBody>
          <a:bodyPr/>
          <a:lstStyle>
            <a:lvl1pPr>
              <a:defRPr/>
            </a:lvl1pPr>
          </a:lstStyle>
          <a:p>
            <a:fld id="{327EB4C9-0CE4-4652-8205-542445BD62E1}" type="slidenum">
              <a:rPr lang="en-US" altLang="zh-CN"/>
              <a:pPr/>
              <a:t>‹#›</a:t>
            </a:fld>
            <a:endParaRPr lang="en-US" altLang="zh-CN"/>
          </a:p>
        </p:txBody>
      </p:sp>
    </p:spTree>
    <p:extLst>
      <p:ext uri="{BB962C8B-B14F-4D97-AF65-F5344CB8AC3E}">
        <p14:creationId xmlns:p14="http://schemas.microsoft.com/office/powerpoint/2010/main" val="160350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555868" y="0"/>
            <a:ext cx="8163361" cy="966325"/>
          </a:xfrm>
        </p:spPr>
        <p:txBody>
          <a:bodyPr/>
          <a:lstStyle>
            <a:lvl1pPr>
              <a:defRPr sz="2723" b="1"/>
            </a:lvl1p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vl1pPr>
          </a:lstStyle>
          <a:p>
            <a:pPr>
              <a:defRPr/>
            </a:pPr>
            <a:fld id="{349C9F50-034A-43FD-9AA1-8043B26F4873}" type="datetime1">
              <a:rPr lang="zh-CN" altLang="en-US"/>
              <a:t>2025/3/20</a:t>
            </a:fld>
            <a:endParaRPr lang="zh-CN" altLang="en-US"/>
          </a:p>
        </p:txBody>
      </p:sp>
      <p:sp>
        <p:nvSpPr>
          <p:cNvPr id="4" name="灯片编号占位符 3"/>
          <p:cNvSpPr>
            <a:spLocks noGrp="1"/>
          </p:cNvSpPr>
          <p:nvPr>
            <p:ph type="sldNum" sz="quarter" idx="11"/>
          </p:nvPr>
        </p:nvSpPr>
        <p:spPr/>
        <p:txBody>
          <a:bodyPr/>
          <a:lstStyle>
            <a:lvl1pPr>
              <a:defRPr/>
            </a:lvl1pPr>
          </a:lstStyle>
          <a:p>
            <a:fld id="{57E8A57A-1049-4E93-9433-5EAFAFBAE8B5}" type="slidenum">
              <a:rPr lang="zh-CN" altLang="en-US"/>
              <a:t>‹#›</a:t>
            </a:fld>
            <a:endParaRPr lang="en-US" altLang="zh-CN"/>
          </a:p>
        </p:txBody>
      </p:sp>
      <p:sp>
        <p:nvSpPr>
          <p:cNvPr id="5" name="页脚占位符 4"/>
          <p:cNvSpPr>
            <a:spLocks noGrp="1"/>
          </p:cNvSpPr>
          <p:nvPr>
            <p:ph type="ftr" sz="quarter" idx="12"/>
          </p:nvPr>
        </p:nvSpPr>
        <p:spPr/>
        <p:txBody>
          <a:bodyPr/>
          <a:lstStyle>
            <a:lvl1pPr>
              <a:defRPr sz="953"/>
            </a:lvl1pPr>
          </a:lstStyle>
          <a:p>
            <a:r>
              <a:rPr lang="en-US" altLang="zh-CN"/>
              <a:t>密码学补充：差分密码分析</a:t>
            </a:r>
          </a:p>
        </p:txBody>
      </p:sp>
    </p:spTree>
    <p:extLst>
      <p:ext uri="{BB962C8B-B14F-4D97-AF65-F5344CB8AC3E}">
        <p14:creationId xmlns:p14="http://schemas.microsoft.com/office/powerpoint/2010/main" val="14994509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D040D3EA-4671-4F5F-940A-F7953B3D2A21}" type="datetime8">
              <a:rPr lang="zh-CN" altLang="en-US" smtClean="0"/>
              <a:t>2025年3月20日2时23分</a:t>
            </a:fld>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252267E0-13A2-4D3F-9834-3F91B2B60C76}" type="slidenum">
              <a:rPr lang="en-US" altLang="zh-CN"/>
              <a:pPr/>
              <a:t>‹#›</a:t>
            </a:fld>
            <a:endParaRPr lang="en-US" altLang="zh-CN"/>
          </a:p>
        </p:txBody>
      </p:sp>
    </p:spTree>
    <p:extLst>
      <p:ext uri="{BB962C8B-B14F-4D97-AF65-F5344CB8AC3E}">
        <p14:creationId xmlns:p14="http://schemas.microsoft.com/office/powerpoint/2010/main" val="814382426"/>
      </p:ext>
    </p:extLst>
  </p:cSld>
  <p:clrMapOvr>
    <a:masterClrMapping/>
  </p:clrMapOvr>
  <p:transition>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107504" y="6572200"/>
            <a:ext cx="1905000" cy="457200"/>
          </a:xfrm>
        </p:spPr>
        <p:txBody>
          <a:bodyPr/>
          <a:lstStyle>
            <a:lvl1pPr>
              <a:defRPr/>
            </a:lvl1pPr>
          </a:lstStyle>
          <a:p>
            <a:fld id="{0051D997-D10E-47FA-A6F4-BEA9067C8FB7}" type="datetime8">
              <a:rPr lang="zh-CN" altLang="en-US" smtClean="0"/>
              <a:t>2025年3月20日2时23分</a:t>
            </a:fld>
            <a:endParaRPr lang="en-US" altLang="zh-CN"/>
          </a:p>
        </p:txBody>
      </p:sp>
      <p:sp>
        <p:nvSpPr>
          <p:cNvPr id="5" name="页脚占位符 4"/>
          <p:cNvSpPr>
            <a:spLocks noGrp="1"/>
          </p:cNvSpPr>
          <p:nvPr>
            <p:ph type="ftr" sz="quarter" idx="11"/>
          </p:nvPr>
        </p:nvSpPr>
        <p:spPr>
          <a:xfrm>
            <a:off x="3124200" y="6500192"/>
            <a:ext cx="2895600" cy="45720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699448" y="6500192"/>
            <a:ext cx="1905000" cy="457200"/>
          </a:xfrm>
        </p:spPr>
        <p:txBody>
          <a:bodyPr/>
          <a:lstStyle>
            <a:lvl1pPr>
              <a:defRPr/>
            </a:lvl1pPr>
          </a:lstStyle>
          <a:p>
            <a:fld id="{458C8F27-2AC2-4F48-B4D1-AAB02A38F0D0}" type="slidenum">
              <a:rPr lang="en-US" altLang="zh-CN"/>
              <a:pPr/>
              <a:t>‹#›</a:t>
            </a:fld>
            <a:endParaRPr lang="en-US" altLang="zh-CN"/>
          </a:p>
        </p:txBody>
      </p:sp>
    </p:spTree>
    <p:extLst>
      <p:ext uri="{BB962C8B-B14F-4D97-AF65-F5344CB8AC3E}">
        <p14:creationId xmlns:p14="http://schemas.microsoft.com/office/powerpoint/2010/main" val="1074994082"/>
      </p:ext>
    </p:extLst>
  </p:cSld>
  <p:clrMapOvr>
    <a:masterClrMapping/>
  </p:clrMapOvr>
  <p:transition>
    <p:wipe dir="d"/>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E87ED92D-550E-4852-A462-EF65E3AB6A56}" type="datetime8">
              <a:rPr lang="zh-CN" altLang="en-US" smtClean="0"/>
              <a:t>2025年3月20日2时23分</a:t>
            </a:fld>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BA1EC56-8748-426B-855A-225108A56414}" type="slidenum">
              <a:rPr lang="en-US" altLang="zh-CN"/>
              <a:pPr/>
              <a:t>‹#›</a:t>
            </a:fld>
            <a:endParaRPr lang="en-US" altLang="zh-CN"/>
          </a:p>
        </p:txBody>
      </p:sp>
    </p:spTree>
    <p:extLst>
      <p:ext uri="{BB962C8B-B14F-4D97-AF65-F5344CB8AC3E}">
        <p14:creationId xmlns:p14="http://schemas.microsoft.com/office/powerpoint/2010/main" val="2295719682"/>
      </p:ext>
    </p:extLst>
  </p:cSld>
  <p:clrMapOvr>
    <a:masterClrMapping/>
  </p:clrMapOvr>
  <p:transition>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a:xfrm>
            <a:off x="0" y="6597352"/>
            <a:ext cx="2133600" cy="476250"/>
          </a:xfrm>
        </p:spPr>
        <p:txBody>
          <a:bodyPr/>
          <a:lstStyle>
            <a:lvl1pPr>
              <a:defRPr/>
            </a:lvl1pPr>
          </a:lstStyle>
          <a:p>
            <a:fld id="{2E093320-ABA3-4E8B-B26A-C26E361C6FE8}" type="datetime8">
              <a:rPr lang="zh-CN" altLang="en-US" smtClean="0"/>
              <a:t>2025年3月20日2时23分</a:t>
            </a:fld>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39CF6E31-E197-476C-B990-98FD2EF340A0}" type="slidenum">
              <a:rPr lang="en-US" altLang="zh-CN"/>
              <a:pPr/>
              <a:t>‹#›</a:t>
            </a:fld>
            <a:endParaRPr lang="en-US" altLang="zh-CN"/>
          </a:p>
        </p:txBody>
      </p:sp>
    </p:spTree>
    <p:extLst>
      <p:ext uri="{BB962C8B-B14F-4D97-AF65-F5344CB8AC3E}">
        <p14:creationId xmlns:p14="http://schemas.microsoft.com/office/powerpoint/2010/main" val="4096233765"/>
      </p:ext>
    </p:extLst>
  </p:cSld>
  <p:clrMapOvr>
    <a:masterClrMapping/>
  </p:clrMapOvr>
  <p:transition>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412875"/>
            <a:ext cx="4038600" cy="4713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412875"/>
            <a:ext cx="4038600" cy="4713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E23282ED-4CB3-45F0-887C-4E30C33BD677}" type="datetime8">
              <a:rPr lang="zh-CN" altLang="en-US" smtClean="0"/>
              <a:t>2025年3月20日2时23分</a:t>
            </a:fld>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F528AD5E-5192-47B5-A75B-4C093FD9BCB6}" type="slidenum">
              <a:rPr lang="en-US" altLang="zh-CN"/>
              <a:pPr/>
              <a:t>‹#›</a:t>
            </a:fld>
            <a:endParaRPr lang="en-US" altLang="zh-CN"/>
          </a:p>
        </p:txBody>
      </p:sp>
    </p:spTree>
    <p:extLst>
      <p:ext uri="{BB962C8B-B14F-4D97-AF65-F5344CB8AC3E}">
        <p14:creationId xmlns:p14="http://schemas.microsoft.com/office/powerpoint/2010/main" val="3307049420"/>
      </p:ext>
    </p:extLst>
  </p:cSld>
  <p:clrMapOvr>
    <a:masterClrMapping/>
  </p:clrMapOvr>
  <p:transition>
    <p:wipe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36512" y="6597352"/>
            <a:ext cx="2133600" cy="476250"/>
          </a:xfrm>
        </p:spPr>
        <p:txBody>
          <a:bodyPr/>
          <a:lstStyle>
            <a:lvl1pPr>
              <a:defRPr/>
            </a:lvl1pPr>
          </a:lstStyle>
          <a:p>
            <a:fld id="{32A0CD55-71D5-4AA2-A48A-C84A7FBD8FB2}" type="datetime8">
              <a:rPr lang="zh-CN" altLang="en-US" smtClean="0"/>
              <a:t>2025年3月20日2时23分</a:t>
            </a:fld>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8EA7513A-5216-4CAD-9839-C232BEA38E95}" type="slidenum">
              <a:rPr lang="en-US" altLang="zh-CN"/>
              <a:pPr/>
              <a:t>‹#›</a:t>
            </a:fld>
            <a:endParaRPr lang="en-US" altLang="zh-CN"/>
          </a:p>
        </p:txBody>
      </p:sp>
    </p:spTree>
    <p:extLst>
      <p:ext uri="{BB962C8B-B14F-4D97-AF65-F5344CB8AC3E}">
        <p14:creationId xmlns:p14="http://schemas.microsoft.com/office/powerpoint/2010/main" val="4055103984"/>
      </p:ext>
    </p:extLst>
  </p:cSld>
  <p:clrMapOvr>
    <a:masterClrMapping/>
  </p:clrMapOvr>
  <p:transition>
    <p:wipe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0" y="6597352"/>
            <a:ext cx="2133600" cy="476250"/>
          </a:xfrm>
        </p:spPr>
        <p:txBody>
          <a:bodyPr/>
          <a:lstStyle>
            <a:lvl1pPr>
              <a:defRPr/>
            </a:lvl1pPr>
          </a:lstStyle>
          <a:p>
            <a:fld id="{9776B3CF-B844-4FCF-B55C-2C87EE28E63C}" type="datetime8">
              <a:rPr lang="zh-CN" altLang="en-US" smtClean="0"/>
              <a:t>2025年3月20日2时23分</a:t>
            </a:fld>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B25D2523-320B-46B9-864B-EA9DC24FC5D1}" type="slidenum">
              <a:rPr lang="en-US" altLang="zh-CN"/>
              <a:pPr/>
              <a:t>‹#›</a:t>
            </a:fld>
            <a:endParaRPr lang="en-US" altLang="zh-CN"/>
          </a:p>
        </p:txBody>
      </p:sp>
    </p:spTree>
    <p:extLst>
      <p:ext uri="{BB962C8B-B14F-4D97-AF65-F5344CB8AC3E}">
        <p14:creationId xmlns:p14="http://schemas.microsoft.com/office/powerpoint/2010/main" val="4073686229"/>
      </p:ext>
    </p:extLst>
  </p:cSld>
  <p:clrMapOvr>
    <a:masterClrMapping/>
  </p:clrMapOvr>
  <p:transition>
    <p:wipe dir="d"/>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0" y="6553150"/>
            <a:ext cx="2133600" cy="476250"/>
          </a:xfrm>
        </p:spPr>
        <p:txBody>
          <a:bodyPr/>
          <a:lstStyle>
            <a:lvl1pPr>
              <a:defRPr/>
            </a:lvl1pPr>
          </a:lstStyle>
          <a:p>
            <a:fld id="{E85D9552-C231-440B-A841-ECBADD74E40D}" type="datetime8">
              <a:rPr lang="zh-CN" altLang="en-US" smtClean="0"/>
              <a:t>2025年3月20日2时23分</a:t>
            </a:fld>
            <a:endParaRPr lang="en-US" altLang="zh-CN" dirty="0"/>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367CF4C7-6BA9-47AB-AC85-63C69617069F}" type="slidenum">
              <a:rPr lang="en-US" altLang="zh-CN"/>
              <a:pPr/>
              <a:t>‹#›</a:t>
            </a:fld>
            <a:endParaRPr lang="en-US" altLang="zh-CN"/>
          </a:p>
        </p:txBody>
      </p:sp>
    </p:spTree>
    <p:extLst>
      <p:ext uri="{BB962C8B-B14F-4D97-AF65-F5344CB8AC3E}">
        <p14:creationId xmlns:p14="http://schemas.microsoft.com/office/powerpoint/2010/main" val="248862329"/>
      </p:ext>
    </p:extLst>
  </p:cSld>
  <p:clrMapOvr>
    <a:masterClrMapping/>
  </p:clrMapOvr>
  <p:transition>
    <p:wipe dir="d"/>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6378" y="6597352"/>
            <a:ext cx="2133600" cy="476250"/>
          </a:xfrm>
        </p:spPr>
        <p:txBody>
          <a:bodyPr/>
          <a:lstStyle>
            <a:lvl1pPr>
              <a:defRPr/>
            </a:lvl1pPr>
          </a:lstStyle>
          <a:p>
            <a:fld id="{8806F759-7601-4869-A8BC-251BCE7B4C38}" type="datetime8">
              <a:rPr lang="zh-CN" altLang="en-US" smtClean="0"/>
              <a:t>2025年3月20日2时23分</a:t>
            </a:fld>
            <a:endParaRPr lang="en-US" altLang="zh-CN" dirty="0"/>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C5597B33-B225-46E2-A025-B794532194F6}" type="slidenum">
              <a:rPr lang="en-US" altLang="zh-CN"/>
              <a:pPr/>
              <a:t>‹#›</a:t>
            </a:fld>
            <a:endParaRPr lang="en-US" altLang="zh-CN"/>
          </a:p>
        </p:txBody>
      </p:sp>
    </p:spTree>
    <p:extLst>
      <p:ext uri="{BB962C8B-B14F-4D97-AF65-F5344CB8AC3E}">
        <p14:creationId xmlns:p14="http://schemas.microsoft.com/office/powerpoint/2010/main" val="310542700"/>
      </p:ext>
    </p:extLst>
  </p:cSld>
  <p:clrMapOvr>
    <a:masterClrMapping/>
  </p:clrMapOvr>
  <p:transition>
    <p:wipe dir="d"/>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0" y="6597352"/>
            <a:ext cx="2133600" cy="476250"/>
          </a:xfrm>
        </p:spPr>
        <p:txBody>
          <a:bodyPr/>
          <a:lstStyle>
            <a:lvl1pPr>
              <a:defRPr/>
            </a:lvl1pPr>
          </a:lstStyle>
          <a:p>
            <a:fld id="{023B0A24-D0D6-43EC-844B-FD03F7D70FF4}" type="datetime8">
              <a:rPr lang="zh-CN" altLang="en-US" smtClean="0"/>
              <a:t>2025年3月20日2时23分</a:t>
            </a:fld>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B88805B-3C35-4E78-9FF0-F0286E6DA34B}" type="slidenum">
              <a:rPr lang="en-US" altLang="zh-CN"/>
              <a:pPr/>
              <a:t>‹#›</a:t>
            </a:fld>
            <a:endParaRPr lang="en-US" altLang="zh-CN"/>
          </a:p>
        </p:txBody>
      </p:sp>
    </p:spTree>
    <p:extLst>
      <p:ext uri="{BB962C8B-B14F-4D97-AF65-F5344CB8AC3E}">
        <p14:creationId xmlns:p14="http://schemas.microsoft.com/office/powerpoint/2010/main" val="633066567"/>
      </p:ext>
    </p:extLst>
  </p:cSld>
  <p:clrMapOvr>
    <a:masterClrMapping/>
  </p:clrMapOvr>
  <p:transition>
    <p:wipe dir="d"/>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0" y="6553150"/>
            <a:ext cx="2133600" cy="476250"/>
          </a:xfrm>
        </p:spPr>
        <p:txBody>
          <a:bodyPr/>
          <a:lstStyle>
            <a:lvl1pPr>
              <a:defRPr/>
            </a:lvl1pPr>
          </a:lstStyle>
          <a:p>
            <a:fld id="{D4EE399E-B593-4A59-9D8A-B6B93F23BC7E}" type="datetime8">
              <a:rPr lang="zh-CN" altLang="en-US" smtClean="0"/>
              <a:t>2025年3月20日2时23分</a:t>
            </a:fld>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964E024-2429-4A4A-A669-3525C2CDAA4C}" type="slidenum">
              <a:rPr lang="en-US" altLang="zh-CN"/>
              <a:pPr/>
              <a:t>‹#›</a:t>
            </a:fld>
            <a:endParaRPr lang="en-US" altLang="zh-CN"/>
          </a:p>
        </p:txBody>
      </p:sp>
    </p:spTree>
    <p:extLst>
      <p:ext uri="{BB962C8B-B14F-4D97-AF65-F5344CB8AC3E}">
        <p14:creationId xmlns:p14="http://schemas.microsoft.com/office/powerpoint/2010/main" val="1075795120"/>
      </p:ext>
    </p:extLst>
  </p:cSld>
  <p:clrMapOvr>
    <a:masterClrMapping/>
  </p:clrMapOvr>
  <p:transition>
    <p:wipe dir="d"/>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0"/>
            <a:ext cx="2058988" cy="61261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0"/>
            <a:ext cx="6029325" cy="61261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0" y="6553150"/>
            <a:ext cx="2133600" cy="476250"/>
          </a:xfrm>
        </p:spPr>
        <p:txBody>
          <a:bodyPr/>
          <a:lstStyle>
            <a:lvl1pPr>
              <a:defRPr/>
            </a:lvl1pPr>
          </a:lstStyle>
          <a:p>
            <a:fld id="{33908281-63CC-4D5A-BDAE-6B31CB2742B8}" type="datetime8">
              <a:rPr lang="zh-CN" altLang="en-US" smtClean="0"/>
              <a:t>2025年3月20日2时23分</a:t>
            </a:fld>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063AA22A-17CA-4807-BA1B-CDC3D6987492}" type="slidenum">
              <a:rPr lang="en-US" altLang="zh-CN"/>
              <a:pPr/>
              <a:t>‹#›</a:t>
            </a:fld>
            <a:endParaRPr lang="en-US" altLang="zh-CN"/>
          </a:p>
        </p:txBody>
      </p:sp>
    </p:spTree>
    <p:extLst>
      <p:ext uri="{BB962C8B-B14F-4D97-AF65-F5344CB8AC3E}">
        <p14:creationId xmlns:p14="http://schemas.microsoft.com/office/powerpoint/2010/main" val="3976009548"/>
      </p:ext>
    </p:extLst>
  </p:cSld>
  <p:clrMapOvr>
    <a:masterClrMapping/>
  </p:clrMapOvr>
  <p:transition>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3038CD11-03BF-4EEF-AA3D-DB8F5F736A99}" type="datetime8">
              <a:rPr lang="zh-CN" altLang="en-US" smtClean="0"/>
              <a:t>2025年3月20日2时23分</a:t>
            </a:fld>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CDEBAEC-5FFB-4367-942F-651B46A393A8}" type="slidenum">
              <a:rPr lang="en-US" altLang="zh-CN"/>
              <a:pPr/>
              <a:t>‹#›</a:t>
            </a:fld>
            <a:endParaRPr lang="en-US" altLang="zh-CN"/>
          </a:p>
        </p:txBody>
      </p:sp>
    </p:spTree>
    <p:extLst>
      <p:ext uri="{BB962C8B-B14F-4D97-AF65-F5344CB8AC3E}">
        <p14:creationId xmlns:p14="http://schemas.microsoft.com/office/powerpoint/2010/main" val="457767307"/>
      </p:ext>
    </p:extLst>
  </p:cSld>
  <p:clrMapOvr>
    <a:masterClrMapping/>
  </p:clrMapOvr>
  <p:transition>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4213" y="1484313"/>
            <a:ext cx="3810000" cy="4321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6613" y="1484313"/>
            <a:ext cx="3810000" cy="43211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CF69ECAC-739A-42AA-8CE3-CFA8608B2CC2}" type="datetime8">
              <a:rPr lang="zh-CN" altLang="en-US" smtClean="0"/>
              <a:t>2025年3月20日2时23分</a:t>
            </a:fld>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A62F2D49-B3D8-46AA-97D1-3C5FD17B297C}" type="slidenum">
              <a:rPr lang="en-US" altLang="zh-CN"/>
              <a:pPr/>
              <a:t>‹#›</a:t>
            </a:fld>
            <a:endParaRPr lang="en-US" altLang="zh-CN"/>
          </a:p>
        </p:txBody>
      </p:sp>
    </p:spTree>
    <p:extLst>
      <p:ext uri="{BB962C8B-B14F-4D97-AF65-F5344CB8AC3E}">
        <p14:creationId xmlns:p14="http://schemas.microsoft.com/office/powerpoint/2010/main" val="1816386522"/>
      </p:ext>
    </p:extLst>
  </p:cSld>
  <p:clrMapOvr>
    <a:masterClrMapping/>
  </p:clrMapOvr>
  <p:transition>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27C004BB-DB82-4DD6-86D3-F472EB84687F}" type="datetime8">
              <a:rPr lang="zh-CN" altLang="en-US" smtClean="0"/>
              <a:t>2025年3月20日2时23分</a:t>
            </a:fld>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384456F6-9082-4F67-8008-2EA7BDCC6AC3}" type="slidenum">
              <a:rPr lang="en-US" altLang="zh-CN"/>
              <a:pPr/>
              <a:t>‹#›</a:t>
            </a:fld>
            <a:endParaRPr lang="en-US" altLang="zh-CN"/>
          </a:p>
        </p:txBody>
      </p:sp>
    </p:spTree>
    <p:extLst>
      <p:ext uri="{BB962C8B-B14F-4D97-AF65-F5344CB8AC3E}">
        <p14:creationId xmlns:p14="http://schemas.microsoft.com/office/powerpoint/2010/main" val="810181963"/>
      </p:ext>
    </p:extLst>
  </p:cSld>
  <p:clrMapOvr>
    <a:masterClrMapping/>
  </p:clrMapOvr>
  <p:transition>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14434" y="6572200"/>
            <a:ext cx="1905000" cy="457200"/>
          </a:xfrm>
        </p:spPr>
        <p:txBody>
          <a:bodyPr/>
          <a:lstStyle>
            <a:lvl1pPr>
              <a:defRPr/>
            </a:lvl1pPr>
          </a:lstStyle>
          <a:p>
            <a:fld id="{BA692968-15B5-40BC-8A3E-31C39B578F01}" type="datetime8">
              <a:rPr lang="zh-CN" altLang="en-US" smtClean="0"/>
              <a:t>2025年3月20日2时23分</a:t>
            </a:fld>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737F2E61-75E1-4E22-B7C3-7A96A5DEDED1}" type="slidenum">
              <a:rPr lang="en-US" altLang="zh-CN"/>
              <a:pPr/>
              <a:t>‹#›</a:t>
            </a:fld>
            <a:endParaRPr lang="en-US" altLang="zh-CN"/>
          </a:p>
        </p:txBody>
      </p:sp>
    </p:spTree>
    <p:extLst>
      <p:ext uri="{BB962C8B-B14F-4D97-AF65-F5344CB8AC3E}">
        <p14:creationId xmlns:p14="http://schemas.microsoft.com/office/powerpoint/2010/main" val="1946746065"/>
      </p:ext>
    </p:extLst>
  </p:cSld>
  <p:clrMapOvr>
    <a:masterClrMapping/>
  </p:clrMapOvr>
  <p:transition>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787" y="6572200"/>
            <a:ext cx="1905000" cy="457200"/>
          </a:xfrm>
        </p:spPr>
        <p:txBody>
          <a:bodyPr/>
          <a:lstStyle>
            <a:lvl1pPr>
              <a:defRPr/>
            </a:lvl1pPr>
          </a:lstStyle>
          <a:p>
            <a:fld id="{F9AC0478-2150-4921-8A09-E3EF4CF3BD87}" type="datetime8">
              <a:rPr lang="zh-CN" altLang="en-US" smtClean="0"/>
              <a:t>2025年3月20日2时23分</a:t>
            </a:fld>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E4C9FC22-3262-423B-B838-B0162BEC6DC8}" type="slidenum">
              <a:rPr lang="en-US" altLang="zh-CN"/>
              <a:pPr/>
              <a:t>‹#›</a:t>
            </a:fld>
            <a:endParaRPr lang="en-US" altLang="zh-CN"/>
          </a:p>
        </p:txBody>
      </p:sp>
    </p:spTree>
    <p:extLst>
      <p:ext uri="{BB962C8B-B14F-4D97-AF65-F5344CB8AC3E}">
        <p14:creationId xmlns:p14="http://schemas.microsoft.com/office/powerpoint/2010/main" val="2201075541"/>
      </p:ext>
    </p:extLst>
  </p:cSld>
  <p:clrMapOvr>
    <a:masterClrMapping/>
  </p:clrMapOvr>
  <p:transition>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0" y="6572200"/>
            <a:ext cx="1905000" cy="457200"/>
          </a:xfrm>
        </p:spPr>
        <p:txBody>
          <a:bodyPr/>
          <a:lstStyle>
            <a:lvl1pPr>
              <a:defRPr/>
            </a:lvl1pPr>
          </a:lstStyle>
          <a:p>
            <a:fld id="{BF63FF91-4E2E-4941-A472-CCAF92D38680}" type="datetime8">
              <a:rPr lang="zh-CN" altLang="en-US" smtClean="0"/>
              <a:t>2025年3月20日2时23分</a:t>
            </a:fld>
            <a:endParaRPr lang="en-US" altLang="zh-CN" dirty="0"/>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a:xfrm>
            <a:off x="6804248" y="6572200"/>
            <a:ext cx="1905000" cy="457200"/>
          </a:xfrm>
        </p:spPr>
        <p:txBody>
          <a:bodyPr/>
          <a:lstStyle>
            <a:lvl1pPr>
              <a:defRPr/>
            </a:lvl1pPr>
          </a:lstStyle>
          <a:p>
            <a:fld id="{746191F9-3777-4D9C-AEBF-2E007B342C8C}" type="slidenum">
              <a:rPr lang="en-US" altLang="zh-CN"/>
              <a:pPr/>
              <a:t>‹#›</a:t>
            </a:fld>
            <a:endParaRPr lang="en-US" altLang="zh-CN"/>
          </a:p>
        </p:txBody>
      </p:sp>
    </p:spTree>
    <p:extLst>
      <p:ext uri="{BB962C8B-B14F-4D97-AF65-F5344CB8AC3E}">
        <p14:creationId xmlns:p14="http://schemas.microsoft.com/office/powerpoint/2010/main" val="206127029"/>
      </p:ext>
    </p:extLst>
  </p:cSld>
  <p:clrMapOvr>
    <a:masterClrMapping/>
  </p:clrMapOvr>
  <p:transition>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2983" y="6572200"/>
            <a:ext cx="1905000" cy="457200"/>
          </a:xfrm>
        </p:spPr>
        <p:txBody>
          <a:bodyPr/>
          <a:lstStyle>
            <a:lvl1pPr>
              <a:defRPr/>
            </a:lvl1pPr>
          </a:lstStyle>
          <a:p>
            <a:fld id="{3BEFB31C-FE37-423B-94FD-E661A8313B55}" type="datetime8">
              <a:rPr lang="zh-CN" altLang="en-US" smtClean="0"/>
              <a:t>2025年3月20日2时23分</a:t>
            </a:fld>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F858FE7-906E-4236-BC77-4CC9780FDBD7}" type="slidenum">
              <a:rPr lang="en-US" altLang="zh-CN"/>
              <a:pPr/>
              <a:t>‹#›</a:t>
            </a:fld>
            <a:endParaRPr lang="en-US" altLang="zh-CN"/>
          </a:p>
        </p:txBody>
      </p:sp>
    </p:spTree>
    <p:extLst>
      <p:ext uri="{BB962C8B-B14F-4D97-AF65-F5344CB8AC3E}">
        <p14:creationId xmlns:p14="http://schemas.microsoft.com/office/powerpoint/2010/main" val="2464937093"/>
      </p:ext>
    </p:extLst>
  </p:cSld>
  <p:clrMapOvr>
    <a:masterClrMapping/>
  </p:clrMapOvr>
  <p:transition>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4.jpe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ppt3"/>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0" y="0"/>
            <a:ext cx="9144000" cy="6880225"/>
          </a:xfrm>
          <a:prstGeom prst="rect">
            <a:avLst/>
          </a:prstGeom>
          <a:noFill/>
          <a:extLst>
            <a:ext uri="{909E8E84-426E-40DD-AFC4-6F175D3DCCD1}">
              <a14:hiddenFill xmlns:a14="http://schemas.microsoft.com/office/drawing/2010/main">
                <a:solidFill>
                  <a:srgbClr val="FFFFFF"/>
                </a:solidFill>
              </a14:hiddenFill>
            </a:ext>
          </a:extLst>
        </p:spPr>
      </p:pic>
      <p:sp>
        <p:nvSpPr>
          <p:cNvPr id="1027" name="Rectangle 3"/>
          <p:cNvSpPr>
            <a:spLocks noGrp="1" noChangeArrowheads="1"/>
          </p:cNvSpPr>
          <p:nvPr>
            <p:ph type="body" idx="1"/>
          </p:nvPr>
        </p:nvSpPr>
        <p:spPr bwMode="auto">
          <a:xfrm>
            <a:off x="684213" y="1484313"/>
            <a:ext cx="7772400" cy="432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lvl1pPr>
          </a:lstStyle>
          <a:p>
            <a:fld id="{09A6935D-9B51-4A10-9319-528F475380BF}" type="datetime8">
              <a:rPr lang="zh-CN" altLang="en-US" smtClean="0"/>
              <a:t>2025年3月20日2时23分</a:t>
            </a:fld>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030" name="Rectangle 6"/>
          <p:cNvSpPr>
            <a:spLocks noGrp="1" noChangeArrowheads="1"/>
          </p:cNvSpPr>
          <p:nvPr>
            <p:ph type="sldNum" sz="quarter" idx="4"/>
          </p:nvPr>
        </p:nvSpPr>
        <p:spPr bwMode="auto">
          <a:xfrm>
            <a:off x="6771456" y="65722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E815DBA6-35C2-4EBF-95A8-CF13353E5CF1}" type="slidenum">
              <a:rPr lang="en-US" altLang="zh-CN"/>
              <a:pPr/>
              <a:t>‹#›</a:t>
            </a:fld>
            <a:endParaRPr lang="en-US" altLang="zh-CN"/>
          </a:p>
        </p:txBody>
      </p:sp>
      <p:sp>
        <p:nvSpPr>
          <p:cNvPr id="1031" name="Rectangle 7"/>
          <p:cNvSpPr>
            <a:spLocks noGrp="1" noChangeArrowheads="1"/>
          </p:cNvSpPr>
          <p:nvPr>
            <p:ph type="title"/>
          </p:nvPr>
        </p:nvSpPr>
        <p:spPr bwMode="auto">
          <a:xfrm>
            <a:off x="611188" y="115888"/>
            <a:ext cx="7921625" cy="100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72" r:id="rId12"/>
    <p:sldLayoutId id="2147483686" r:id="rId13"/>
    <p:sldLayoutId id="2147483687" r:id="rId14"/>
    <p:sldLayoutId id="2147483688" r:id="rId15"/>
    <p:sldLayoutId id="2147483689" r:id="rId16"/>
    <p:sldLayoutId id="2147483690" r:id="rId17"/>
    <p:sldLayoutId id="2147483692" r:id="rId18"/>
  </p:sldLayoutIdLst>
  <p:transition>
    <p:wipe dir="d"/>
  </p:transition>
  <p:hf hdr="0" ftr="0" dt="0"/>
  <p:txStyles>
    <p:titleStyle>
      <a:lvl1pPr algn="ctr" rtl="0" fontAlgn="base">
        <a:spcBef>
          <a:spcPct val="0"/>
        </a:spcBef>
        <a:spcAft>
          <a:spcPct val="0"/>
        </a:spcAft>
        <a:defRPr kumimoji="1" sz="4000" b="1">
          <a:solidFill>
            <a:schemeClr val="tx2"/>
          </a:solidFill>
          <a:latin typeface="+mj-lt"/>
          <a:ea typeface="+mj-ea"/>
          <a:cs typeface="+mj-cs"/>
        </a:defRPr>
      </a:lvl1pPr>
      <a:lvl2pPr algn="ctr" rtl="0" fontAlgn="base">
        <a:spcBef>
          <a:spcPct val="0"/>
        </a:spcBef>
        <a:spcAft>
          <a:spcPct val="0"/>
        </a:spcAft>
        <a:defRPr kumimoji="1" sz="4000" b="1">
          <a:solidFill>
            <a:schemeClr val="tx2"/>
          </a:solidFill>
          <a:latin typeface="Times New Roman" pitchFamily="18" charset="0"/>
          <a:ea typeface="华文中宋" pitchFamily="2" charset="-122"/>
        </a:defRPr>
      </a:lvl2pPr>
      <a:lvl3pPr algn="ctr" rtl="0" fontAlgn="base">
        <a:spcBef>
          <a:spcPct val="0"/>
        </a:spcBef>
        <a:spcAft>
          <a:spcPct val="0"/>
        </a:spcAft>
        <a:defRPr kumimoji="1" sz="4000" b="1">
          <a:solidFill>
            <a:schemeClr val="tx2"/>
          </a:solidFill>
          <a:latin typeface="Times New Roman" pitchFamily="18" charset="0"/>
          <a:ea typeface="华文中宋" pitchFamily="2" charset="-122"/>
        </a:defRPr>
      </a:lvl3pPr>
      <a:lvl4pPr algn="ctr" rtl="0" fontAlgn="base">
        <a:spcBef>
          <a:spcPct val="0"/>
        </a:spcBef>
        <a:spcAft>
          <a:spcPct val="0"/>
        </a:spcAft>
        <a:defRPr kumimoji="1" sz="4000" b="1">
          <a:solidFill>
            <a:schemeClr val="tx2"/>
          </a:solidFill>
          <a:latin typeface="Times New Roman" pitchFamily="18" charset="0"/>
          <a:ea typeface="华文中宋" pitchFamily="2" charset="-122"/>
        </a:defRPr>
      </a:lvl4pPr>
      <a:lvl5pPr algn="ctr" rtl="0" fontAlgn="base">
        <a:spcBef>
          <a:spcPct val="0"/>
        </a:spcBef>
        <a:spcAft>
          <a:spcPct val="0"/>
        </a:spcAft>
        <a:defRPr kumimoji="1" sz="4000" b="1">
          <a:solidFill>
            <a:schemeClr val="tx2"/>
          </a:solidFill>
          <a:latin typeface="Times New Roman" pitchFamily="18" charset="0"/>
          <a:ea typeface="华文中宋" pitchFamily="2" charset="-122"/>
        </a:defRPr>
      </a:lvl5pPr>
      <a:lvl6pPr marL="457200" algn="ctr" rtl="0" fontAlgn="base">
        <a:spcBef>
          <a:spcPct val="0"/>
        </a:spcBef>
        <a:spcAft>
          <a:spcPct val="0"/>
        </a:spcAft>
        <a:defRPr kumimoji="1" sz="4000" b="1">
          <a:solidFill>
            <a:schemeClr val="tx2"/>
          </a:solidFill>
          <a:latin typeface="Times New Roman" pitchFamily="18" charset="0"/>
          <a:ea typeface="华文中宋" pitchFamily="2" charset="-122"/>
        </a:defRPr>
      </a:lvl6pPr>
      <a:lvl7pPr marL="914400" algn="ctr" rtl="0" fontAlgn="base">
        <a:spcBef>
          <a:spcPct val="0"/>
        </a:spcBef>
        <a:spcAft>
          <a:spcPct val="0"/>
        </a:spcAft>
        <a:defRPr kumimoji="1" sz="4000" b="1">
          <a:solidFill>
            <a:schemeClr val="tx2"/>
          </a:solidFill>
          <a:latin typeface="Times New Roman" pitchFamily="18" charset="0"/>
          <a:ea typeface="华文中宋" pitchFamily="2" charset="-122"/>
        </a:defRPr>
      </a:lvl7pPr>
      <a:lvl8pPr marL="1371600" algn="ctr" rtl="0" fontAlgn="base">
        <a:spcBef>
          <a:spcPct val="0"/>
        </a:spcBef>
        <a:spcAft>
          <a:spcPct val="0"/>
        </a:spcAft>
        <a:defRPr kumimoji="1" sz="4000" b="1">
          <a:solidFill>
            <a:schemeClr val="tx2"/>
          </a:solidFill>
          <a:latin typeface="Times New Roman" pitchFamily="18" charset="0"/>
          <a:ea typeface="华文中宋" pitchFamily="2" charset="-122"/>
        </a:defRPr>
      </a:lvl8pPr>
      <a:lvl9pPr marL="1828800" algn="ctr" rtl="0" fontAlgn="base">
        <a:spcBef>
          <a:spcPct val="0"/>
        </a:spcBef>
        <a:spcAft>
          <a:spcPct val="0"/>
        </a:spcAft>
        <a:defRPr kumimoji="1" sz="4000" b="1">
          <a:solidFill>
            <a:schemeClr val="tx2"/>
          </a:solidFill>
          <a:latin typeface="Times New Roman" pitchFamily="18" charset="0"/>
          <a:ea typeface="华文中宋" pitchFamily="2" charset="-122"/>
        </a:defRPr>
      </a:lvl9pPr>
    </p:titleStyle>
    <p:body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ppt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80225"/>
          </a:xfrm>
          <a:prstGeom prst="rect">
            <a:avLst/>
          </a:prstGeom>
          <a:noFill/>
          <a:extLst>
            <a:ext uri="{909E8E84-426E-40DD-AFC4-6F175D3DCCD1}">
              <a14:hiddenFill xmlns:a14="http://schemas.microsoft.com/office/drawing/2010/main">
                <a:solidFill>
                  <a:srgbClr val="FFFFFF"/>
                </a:solidFill>
              </a14:hiddenFill>
            </a:ext>
          </a:extLst>
        </p:spPr>
      </p:pic>
      <p:sp>
        <p:nvSpPr>
          <p:cNvPr id="3075" name="Rectangle 3"/>
          <p:cNvSpPr>
            <a:spLocks noGrp="1" noChangeArrowheads="1"/>
          </p:cNvSpPr>
          <p:nvPr>
            <p:ph type="title"/>
          </p:nvPr>
        </p:nvSpPr>
        <p:spPr bwMode="auto">
          <a:xfrm>
            <a:off x="468313" y="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3076" name="Rectangle 4"/>
          <p:cNvSpPr>
            <a:spLocks noGrp="1" noChangeArrowheads="1"/>
          </p:cNvSpPr>
          <p:nvPr>
            <p:ph type="body" idx="1"/>
          </p:nvPr>
        </p:nvSpPr>
        <p:spPr bwMode="auto">
          <a:xfrm>
            <a:off x="457200" y="1412875"/>
            <a:ext cx="8229600" cy="471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077" name="Rectangle 5"/>
          <p:cNvSpPr>
            <a:spLocks noGrp="1" noChangeArrowheads="1"/>
          </p:cNvSpPr>
          <p:nvPr>
            <p:ph type="dt" sz="half" idx="2"/>
          </p:nvPr>
        </p:nvSpPr>
        <p:spPr bwMode="auto">
          <a:xfrm>
            <a:off x="4949" y="65531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kumimoji="0" sz="1400"/>
            </a:lvl1pPr>
          </a:lstStyle>
          <a:p>
            <a:fld id="{75457745-577C-476B-B4FF-668EBBB005FC}" type="datetime8">
              <a:rPr lang="zh-CN" altLang="en-US" smtClean="0"/>
              <a:t>2025年3月20日2时23分</a:t>
            </a:fld>
            <a:endParaRPr lang="en-US" altLang="zh-CN"/>
          </a:p>
        </p:txBody>
      </p:sp>
      <p:sp>
        <p:nvSpPr>
          <p:cNvPr id="3078" name="Rectangle 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kumimoji="0" sz="1400"/>
            </a:lvl1pPr>
          </a:lstStyle>
          <a:p>
            <a:endParaRPr lang="en-US" altLang="zh-CN"/>
          </a:p>
        </p:txBody>
      </p:sp>
      <p:sp>
        <p:nvSpPr>
          <p:cNvPr id="3079" name="Rectangle 7"/>
          <p:cNvSpPr>
            <a:spLocks noGrp="1" noChangeArrowheads="1"/>
          </p:cNvSpPr>
          <p:nvPr>
            <p:ph type="sldNum" sz="quarter" idx="4"/>
          </p:nvPr>
        </p:nvSpPr>
        <p:spPr bwMode="auto">
          <a:xfrm>
            <a:off x="6553200" y="6553150"/>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kumimoji="0" sz="1400"/>
            </a:lvl1pPr>
          </a:lstStyle>
          <a:p>
            <a:fld id="{9AC083E8-8474-45C2-A4F7-9D05B00CA607}"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wipe dir="d"/>
  </p:transition>
  <p:hf hdr="0" ftr="0" dt="0"/>
  <p:txStyles>
    <p:titleStyle>
      <a:lvl1pPr algn="ctr" rtl="0" fontAlgn="base">
        <a:spcBef>
          <a:spcPct val="0"/>
        </a:spcBef>
        <a:spcAft>
          <a:spcPct val="0"/>
        </a:spcAft>
        <a:defRPr sz="4000" b="1">
          <a:solidFill>
            <a:schemeClr val="tx2"/>
          </a:solidFill>
          <a:latin typeface="+mj-lt"/>
          <a:ea typeface="+mj-ea"/>
          <a:cs typeface="+mj-cs"/>
        </a:defRPr>
      </a:lvl1pPr>
      <a:lvl2pPr algn="ctr" rtl="0" fontAlgn="base">
        <a:spcBef>
          <a:spcPct val="0"/>
        </a:spcBef>
        <a:spcAft>
          <a:spcPct val="0"/>
        </a:spcAft>
        <a:defRPr sz="4000" b="1">
          <a:solidFill>
            <a:schemeClr val="tx2"/>
          </a:solidFill>
          <a:latin typeface="Arial" charset="0"/>
          <a:ea typeface="华文中宋" pitchFamily="2" charset="-122"/>
        </a:defRPr>
      </a:lvl2pPr>
      <a:lvl3pPr algn="ctr" rtl="0" fontAlgn="base">
        <a:spcBef>
          <a:spcPct val="0"/>
        </a:spcBef>
        <a:spcAft>
          <a:spcPct val="0"/>
        </a:spcAft>
        <a:defRPr sz="4000" b="1">
          <a:solidFill>
            <a:schemeClr val="tx2"/>
          </a:solidFill>
          <a:latin typeface="Arial" charset="0"/>
          <a:ea typeface="华文中宋" pitchFamily="2" charset="-122"/>
        </a:defRPr>
      </a:lvl3pPr>
      <a:lvl4pPr algn="ctr" rtl="0" fontAlgn="base">
        <a:spcBef>
          <a:spcPct val="0"/>
        </a:spcBef>
        <a:spcAft>
          <a:spcPct val="0"/>
        </a:spcAft>
        <a:defRPr sz="4000" b="1">
          <a:solidFill>
            <a:schemeClr val="tx2"/>
          </a:solidFill>
          <a:latin typeface="Arial" charset="0"/>
          <a:ea typeface="华文中宋" pitchFamily="2" charset="-122"/>
        </a:defRPr>
      </a:lvl4pPr>
      <a:lvl5pPr algn="ctr" rtl="0" fontAlgn="base">
        <a:spcBef>
          <a:spcPct val="0"/>
        </a:spcBef>
        <a:spcAft>
          <a:spcPct val="0"/>
        </a:spcAft>
        <a:defRPr sz="4000" b="1">
          <a:solidFill>
            <a:schemeClr val="tx2"/>
          </a:solidFill>
          <a:latin typeface="Arial" charset="0"/>
          <a:ea typeface="华文中宋" pitchFamily="2" charset="-122"/>
        </a:defRPr>
      </a:lvl5pPr>
      <a:lvl6pPr marL="457200" algn="ctr" rtl="0" fontAlgn="base">
        <a:spcBef>
          <a:spcPct val="0"/>
        </a:spcBef>
        <a:spcAft>
          <a:spcPct val="0"/>
        </a:spcAft>
        <a:defRPr sz="4000" b="1">
          <a:solidFill>
            <a:schemeClr val="tx2"/>
          </a:solidFill>
          <a:latin typeface="Arial" charset="0"/>
          <a:ea typeface="华文中宋" pitchFamily="2" charset="-122"/>
        </a:defRPr>
      </a:lvl6pPr>
      <a:lvl7pPr marL="914400" algn="ctr" rtl="0" fontAlgn="base">
        <a:spcBef>
          <a:spcPct val="0"/>
        </a:spcBef>
        <a:spcAft>
          <a:spcPct val="0"/>
        </a:spcAft>
        <a:defRPr sz="4000" b="1">
          <a:solidFill>
            <a:schemeClr val="tx2"/>
          </a:solidFill>
          <a:latin typeface="Arial" charset="0"/>
          <a:ea typeface="华文中宋" pitchFamily="2" charset="-122"/>
        </a:defRPr>
      </a:lvl7pPr>
      <a:lvl8pPr marL="1371600" algn="ctr" rtl="0" fontAlgn="base">
        <a:spcBef>
          <a:spcPct val="0"/>
        </a:spcBef>
        <a:spcAft>
          <a:spcPct val="0"/>
        </a:spcAft>
        <a:defRPr sz="4000" b="1">
          <a:solidFill>
            <a:schemeClr val="tx2"/>
          </a:solidFill>
          <a:latin typeface="Arial" charset="0"/>
          <a:ea typeface="华文中宋" pitchFamily="2" charset="-122"/>
        </a:defRPr>
      </a:lvl8pPr>
      <a:lvl9pPr marL="1828800" algn="ctr" rtl="0" fontAlgn="base">
        <a:spcBef>
          <a:spcPct val="0"/>
        </a:spcBef>
        <a:spcAft>
          <a:spcPct val="0"/>
        </a:spcAft>
        <a:defRPr sz="4000" b="1">
          <a:solidFill>
            <a:schemeClr val="tx2"/>
          </a:solidFill>
          <a:latin typeface="Arial" charset="0"/>
          <a:ea typeface="华文中宋"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9.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13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41.xml"/><Relationship Id="rId1" Type="http://schemas.openxmlformats.org/officeDocument/2006/relationships/slideLayout" Target="../slideLayouts/slideLayout18.xml"/><Relationship Id="rId5" Type="http://schemas.openxmlformats.org/officeDocument/2006/relationships/image" Target="../media/image290.png"/><Relationship Id="rId4" Type="http://schemas.openxmlformats.org/officeDocument/2006/relationships/image" Target="../media/image37.png"/></Relationships>
</file>

<file path=ppt/slides/_rels/slide1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2.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1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3.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4.xml"/><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5.xml"/><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6.xml"/><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7.xml"/><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15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hyperlink" Target="../&#30456;&#20851;&#26448;&#26009;/The%20DES%20Algorithm%20Illustrated.pdf" TargetMode="External"/><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4.xml"/></Relationships>
</file>

<file path=ppt/slides/_rels/slide15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16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57.xml"/><Relationship Id="rId1" Type="http://schemas.openxmlformats.org/officeDocument/2006/relationships/slideLayout" Target="../slideLayouts/slideLayout24.xml"/></Relationships>
</file>

<file path=ppt/slides/_rels/slide16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58.xml"/><Relationship Id="rId1" Type="http://schemas.openxmlformats.org/officeDocument/2006/relationships/slideLayout" Target="../slideLayouts/slideLayout24.xml"/></Relationships>
</file>

<file path=ppt/slides/_rels/slide16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6.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4.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image" Target="../media/image64.gif"/><Relationship Id="rId5" Type="http://schemas.openxmlformats.org/officeDocument/2006/relationships/image" Target="../media/image63.wmf"/><Relationship Id="rId4" Type="http://schemas.openxmlformats.org/officeDocument/2006/relationships/oleObject" Target="../embeddings/oleObject12.bin"/></Relationships>
</file>

<file path=ppt/slides/_rels/slide1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87.xml"/><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8.xml"/><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00.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01.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3" Type="http://schemas.openxmlformats.org/officeDocument/2006/relationships/hyperlink" Target="../&#30456;&#20851;&#26448;&#26009;/AES.pdf" TargetMode="External"/><Relationship Id="rId2" Type="http://schemas.openxmlformats.org/officeDocument/2006/relationships/notesSlide" Target="../notesSlides/notesSlide202.xml"/><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image" Target="../media/image72.wmf"/><Relationship Id="rId5" Type="http://schemas.openxmlformats.org/officeDocument/2006/relationships/oleObject" Target="../embeddings/oleObject13.bin"/><Relationship Id="rId4" Type="http://schemas.openxmlformats.org/officeDocument/2006/relationships/image" Target="../media/image5.gif"/></Relationships>
</file>

<file path=ppt/slides/_rels/slide21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05.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06.xml"/><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207.xml"/><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image" Target="../media/image73.wmf"/><Relationship Id="rId5" Type="http://schemas.openxmlformats.org/officeDocument/2006/relationships/oleObject" Target="../embeddings/oleObject14.bin"/><Relationship Id="rId4" Type="http://schemas.openxmlformats.org/officeDocument/2006/relationships/image" Target="../media/image5.gif"/></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208.xml"/><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image" Target="../media/image74.wmf"/><Relationship Id="rId5" Type="http://schemas.openxmlformats.org/officeDocument/2006/relationships/oleObject" Target="../embeddings/oleObject15.bin"/><Relationship Id="rId4" Type="http://schemas.openxmlformats.org/officeDocument/2006/relationships/image" Target="../media/image5.gi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09.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10.xml"/><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11.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5.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5.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5.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5.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5.xml"/></Relationships>
</file>

<file path=ppt/slides/_rels/slide22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9.xml"/><Relationship Id="rId1" Type="http://schemas.openxmlformats.org/officeDocument/2006/relationships/slideLayout" Target="../slideLayouts/slideLayout25.xml"/></Relationships>
</file>

<file path=ppt/slides/_rels/slide2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0.xml"/><Relationship Id="rId1" Type="http://schemas.openxmlformats.org/officeDocument/2006/relationships/slideLayout" Target="../slideLayouts/slideLayout25.xml"/><Relationship Id="rId4" Type="http://schemas.openxmlformats.org/officeDocument/2006/relationships/image" Target="../media/image78.png"/></Relationships>
</file>

<file path=ppt/slides/_rels/slide23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221.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3.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5.xml"/></Relationships>
</file>

<file path=ppt/slides/_rels/slide2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5.xml"/></Relationships>
</file>

<file path=ppt/slides/_rels/slide24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31.xml"/><Relationship Id="rId1" Type="http://schemas.openxmlformats.org/officeDocument/2006/relationships/slideLayout" Target="../slideLayouts/slideLayout6.xml"/><Relationship Id="rId4" Type="http://schemas.openxmlformats.org/officeDocument/2006/relationships/image" Target="../media/image83.jpeg"/></Relationships>
</file>

<file path=ppt/slides/_rels/slide2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2.xml"/><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3.xml"/><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36.xml"/><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5.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25.xml"/></Relationships>
</file>

<file path=ppt/slides/_rels/slide25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40.xml"/><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41.xml"/><Relationship Id="rId1" Type="http://schemas.openxmlformats.org/officeDocument/2006/relationships/slideLayout" Target="../slideLayouts/slideLayout6.xml"/><Relationship Id="rId4" Type="http://schemas.openxmlformats.org/officeDocument/2006/relationships/image" Target="../media/image89.jpeg"/></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3.xm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25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2.w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68.xml"/><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21.wmf"/><Relationship Id="rId5" Type="http://schemas.openxmlformats.org/officeDocument/2006/relationships/image" Target="../media/image18.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20.w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23.emf"/><Relationship Id="rId4" Type="http://schemas.openxmlformats.org/officeDocument/2006/relationships/oleObject" Target="../embeddings/oleObject6.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5.xml"/><Relationship Id="rId1" Type="http://schemas.openxmlformats.org/officeDocument/2006/relationships/vmlDrawing" Target="../drawings/vmlDrawing4.vml"/><Relationship Id="rId5" Type="http://schemas.openxmlformats.org/officeDocument/2006/relationships/image" Target="../media/image24.emf"/><Relationship Id="rId4" Type="http://schemas.openxmlformats.org/officeDocument/2006/relationships/oleObject" Target="../embeddings/oleObject7.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5.xml"/><Relationship Id="rId1" Type="http://schemas.openxmlformats.org/officeDocument/2006/relationships/vmlDrawing" Target="../drawings/vmlDrawing5.vml"/><Relationship Id="rId5" Type="http://schemas.openxmlformats.org/officeDocument/2006/relationships/image" Target="../media/image25.emf"/><Relationship Id="rId4" Type="http://schemas.openxmlformats.org/officeDocument/2006/relationships/oleObject" Target="../embeddings/oleObject8.bin"/></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0.xml"/><Relationship Id="rId5" Type="http://schemas.openxmlformats.org/officeDocument/2006/relationships/image" Target="../media/image8.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5.xml"/><Relationship Id="rId1" Type="http://schemas.openxmlformats.org/officeDocument/2006/relationships/vmlDrawing" Target="../drawings/vmlDrawing6.vml"/><Relationship Id="rId5" Type="http://schemas.openxmlformats.org/officeDocument/2006/relationships/image" Target="../media/image26.emf"/><Relationship Id="rId4" Type="http://schemas.openxmlformats.org/officeDocument/2006/relationships/oleObject" Target="../embeddings/oleObject9.bin"/></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2.xml"/><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3.xml"/><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4.xml"/><Relationship Id="rId1" Type="http://schemas.openxmlformats.org/officeDocument/2006/relationships/slideLayout" Target="../slideLayouts/slideLayout24.xml"/></Relationships>
</file>

<file path=ppt/slides/_rels/slide8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5.xml"/><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4.xml"/><Relationship Id="rId1" Type="http://schemas.openxmlformats.org/officeDocument/2006/relationships/vmlDrawing" Target="../drawings/vmlDrawing7.vml"/><Relationship Id="rId6" Type="http://schemas.openxmlformats.org/officeDocument/2006/relationships/image" Target="../media/image27.emf"/><Relationship Id="rId5" Type="http://schemas.openxmlformats.org/officeDocument/2006/relationships/oleObject" Target="../embeddings/oleObject10.bin"/><Relationship Id="rId4" Type="http://schemas.openxmlformats.org/officeDocument/2006/relationships/image" Target="../media/image5.gif"/></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4.xml"/><Relationship Id="rId1" Type="http://schemas.openxmlformats.org/officeDocument/2006/relationships/vmlDrawing" Target="../drawings/vmlDrawing8.vml"/><Relationship Id="rId6" Type="http://schemas.openxmlformats.org/officeDocument/2006/relationships/image" Target="../media/image27.emf"/><Relationship Id="rId5" Type="http://schemas.openxmlformats.org/officeDocument/2006/relationships/oleObject" Target="../embeddings/oleObject10.bin"/><Relationship Id="rId4" Type="http://schemas.openxmlformats.org/officeDocument/2006/relationships/image" Target="../media/image5.gif"/></Relationships>
</file>

<file path=ppt/slides/_rels/slide8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9.xml"/><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0.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1.xml"/><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4.xml"/><Relationship Id="rId1" Type="http://schemas.openxmlformats.org/officeDocument/2006/relationships/vmlDrawing" Target="../drawings/vmlDrawing9.vml"/><Relationship Id="rId5" Type="http://schemas.openxmlformats.org/officeDocument/2006/relationships/image" Target="../media/image29.emf"/><Relationship Id="rId4" Type="http://schemas.openxmlformats.org/officeDocument/2006/relationships/oleObject" Target="../embeddings/oleObject11.bin"/></Relationships>
</file>

<file path=ppt/slides/_rels/slide9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3.xml"/><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4.xml"/><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4.xml"/><Relationship Id="rId1" Type="http://schemas.openxmlformats.org/officeDocument/2006/relationships/vmlDrawing" Target="../drawings/vmlDrawing10.vml"/><Relationship Id="rId5" Type="http://schemas.openxmlformats.org/officeDocument/2006/relationships/image" Target="../media/image27.emf"/><Relationship Id="rId4" Type="http://schemas.openxmlformats.org/officeDocument/2006/relationships/oleObject" Target="../embeddings/oleObject10.bin"/></Relationships>
</file>

<file path=ppt/slides/_rels/slide9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6.xml"/><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68313" y="-90264"/>
            <a:ext cx="8229600" cy="1143000"/>
          </a:xfrm>
        </p:spPr>
        <p:txBody>
          <a:bodyPr/>
          <a:lstStyle/>
          <a:p>
            <a:r>
              <a:rPr lang="zh-CN" altLang="en-US" b="0" dirty="0">
                <a:solidFill>
                  <a:schemeClr val="bg1"/>
                </a:solidFill>
              </a:rPr>
              <a:t>     第二章 对称加密和消息机密性</a:t>
            </a:r>
          </a:p>
        </p:txBody>
      </p:sp>
      <p:sp>
        <p:nvSpPr>
          <p:cNvPr id="3" name="灯片编号占位符 2"/>
          <p:cNvSpPr>
            <a:spLocks noGrp="1"/>
          </p:cNvSpPr>
          <p:nvPr>
            <p:ph type="sldNum" sz="quarter" idx="12"/>
          </p:nvPr>
        </p:nvSpPr>
        <p:spPr/>
        <p:txBody>
          <a:bodyPr/>
          <a:lstStyle/>
          <a:p>
            <a:fld id="{367CF4C7-6BA9-47AB-AC85-63C69617069F}" type="slidenum">
              <a:rPr lang="en-US" altLang="zh-CN" smtClean="0"/>
              <a:pPr/>
              <a:t>1</a:t>
            </a:fld>
            <a:endParaRPr lang="en-US" altLang="zh-CN"/>
          </a:p>
        </p:txBody>
      </p:sp>
      <p:grpSp>
        <p:nvGrpSpPr>
          <p:cNvPr id="11267" name="Group 3"/>
          <p:cNvGrpSpPr>
            <a:grpSpLocks/>
          </p:cNvGrpSpPr>
          <p:nvPr/>
        </p:nvGrpSpPr>
        <p:grpSpPr bwMode="auto">
          <a:xfrm>
            <a:off x="2195513" y="1628800"/>
            <a:ext cx="762000" cy="665163"/>
            <a:chOff x="1110" y="2656"/>
            <a:chExt cx="1549" cy="1351"/>
          </a:xfrm>
        </p:grpSpPr>
        <p:sp>
          <p:nvSpPr>
            <p:cNvPr id="11268"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69"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70"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grpSp>
      <p:grpSp>
        <p:nvGrpSpPr>
          <p:cNvPr id="11271" name="Group 7"/>
          <p:cNvGrpSpPr>
            <a:grpSpLocks/>
          </p:cNvGrpSpPr>
          <p:nvPr/>
        </p:nvGrpSpPr>
        <p:grpSpPr bwMode="auto">
          <a:xfrm>
            <a:off x="2195513" y="2543200"/>
            <a:ext cx="762000" cy="665163"/>
            <a:chOff x="3174" y="2656"/>
            <a:chExt cx="1549" cy="1351"/>
          </a:xfrm>
        </p:grpSpPr>
        <p:sp>
          <p:nvSpPr>
            <p:cNvPr id="11272"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73"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74"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grpSp>
      <p:sp>
        <p:nvSpPr>
          <p:cNvPr id="11275" name="Line 11"/>
          <p:cNvSpPr>
            <a:spLocks noChangeShapeType="1"/>
          </p:cNvSpPr>
          <p:nvPr/>
        </p:nvSpPr>
        <p:spPr bwMode="auto">
          <a:xfrm>
            <a:off x="2805113" y="2238400"/>
            <a:ext cx="4800600" cy="0"/>
          </a:xfrm>
          <a:prstGeom prst="line">
            <a:avLst/>
          </a:prstGeom>
          <a:noFill/>
          <a:ln w="25400">
            <a:solidFill>
              <a:schemeClr val="bg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76" name="Text Box 12"/>
          <p:cNvSpPr txBox="1">
            <a:spLocks noChangeArrowheads="1"/>
          </p:cNvSpPr>
          <p:nvPr/>
        </p:nvSpPr>
        <p:spPr bwMode="auto">
          <a:xfrm>
            <a:off x="3033713" y="1705000"/>
            <a:ext cx="441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kumimoji="0" lang="en-US" altLang="zh-CN" sz="2800">
                <a:latin typeface="微软雅黑" pitchFamily="34" charset="-122"/>
                <a:ea typeface="微软雅黑" pitchFamily="34" charset="-122"/>
              </a:rPr>
              <a:t>  </a:t>
            </a:r>
          </a:p>
        </p:txBody>
      </p:sp>
      <p:sp>
        <p:nvSpPr>
          <p:cNvPr id="11277" name="Text Box 13"/>
          <p:cNvSpPr txBox="1">
            <a:spLocks noChangeArrowheads="1"/>
          </p:cNvSpPr>
          <p:nvPr/>
        </p:nvSpPr>
        <p:spPr bwMode="gray">
          <a:xfrm>
            <a:off x="2260615" y="1727225"/>
            <a:ext cx="6206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solidFill>
                  <a:schemeClr val="bg1"/>
                </a:solidFill>
                <a:latin typeface="微软雅黑" pitchFamily="34" charset="-122"/>
                <a:ea typeface="微软雅黑" pitchFamily="34" charset="-122"/>
              </a:rPr>
              <a:t>2.1</a:t>
            </a:r>
          </a:p>
        </p:txBody>
      </p:sp>
      <p:sp>
        <p:nvSpPr>
          <p:cNvPr id="11278" name="Line 14"/>
          <p:cNvSpPr>
            <a:spLocks noChangeShapeType="1"/>
          </p:cNvSpPr>
          <p:nvPr/>
        </p:nvSpPr>
        <p:spPr bwMode="auto">
          <a:xfrm>
            <a:off x="2805113" y="3152800"/>
            <a:ext cx="4800600" cy="0"/>
          </a:xfrm>
          <a:prstGeom prst="line">
            <a:avLst/>
          </a:prstGeom>
          <a:noFill/>
          <a:ln w="25400">
            <a:solidFill>
              <a:schemeClr val="bg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79" name="Text Box 15"/>
          <p:cNvSpPr txBox="1">
            <a:spLocks noChangeArrowheads="1"/>
          </p:cNvSpPr>
          <p:nvPr/>
        </p:nvSpPr>
        <p:spPr bwMode="auto">
          <a:xfrm>
            <a:off x="3172544" y="2619400"/>
            <a:ext cx="4495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zh-CN" altLang="en-US" sz="2800" dirty="0">
                <a:latin typeface="微软雅黑" pitchFamily="34" charset="-122"/>
                <a:ea typeface="微软雅黑" pitchFamily="34" charset="-122"/>
              </a:rPr>
              <a:t>对称分组加密算法</a:t>
            </a:r>
            <a:endParaRPr kumimoji="0" lang="zh-CN" altLang="en-US" sz="2800" dirty="0">
              <a:latin typeface="微软雅黑" pitchFamily="34" charset="-122"/>
              <a:ea typeface="微软雅黑" pitchFamily="34" charset="-122"/>
            </a:endParaRPr>
          </a:p>
        </p:txBody>
      </p:sp>
      <p:sp>
        <p:nvSpPr>
          <p:cNvPr id="11280" name="Text Box 16"/>
          <p:cNvSpPr txBox="1">
            <a:spLocks noChangeArrowheads="1"/>
          </p:cNvSpPr>
          <p:nvPr/>
        </p:nvSpPr>
        <p:spPr bwMode="gray">
          <a:xfrm>
            <a:off x="2260615" y="2641625"/>
            <a:ext cx="6206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solidFill>
                  <a:schemeClr val="bg1"/>
                </a:solidFill>
                <a:latin typeface="微软雅黑" pitchFamily="34" charset="-122"/>
                <a:ea typeface="微软雅黑" pitchFamily="34" charset="-122"/>
              </a:rPr>
              <a:t>2.2</a:t>
            </a:r>
          </a:p>
        </p:txBody>
      </p:sp>
      <p:grpSp>
        <p:nvGrpSpPr>
          <p:cNvPr id="11281" name="Group 17"/>
          <p:cNvGrpSpPr>
            <a:grpSpLocks/>
          </p:cNvGrpSpPr>
          <p:nvPr/>
        </p:nvGrpSpPr>
        <p:grpSpPr bwMode="auto">
          <a:xfrm>
            <a:off x="2195513" y="3435375"/>
            <a:ext cx="762000" cy="665163"/>
            <a:chOff x="1110" y="2656"/>
            <a:chExt cx="1549" cy="1351"/>
          </a:xfrm>
        </p:grpSpPr>
        <p:sp>
          <p:nvSpPr>
            <p:cNvPr id="11282"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83"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84"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grpSp>
      <p:grpSp>
        <p:nvGrpSpPr>
          <p:cNvPr id="11285" name="Group 21"/>
          <p:cNvGrpSpPr>
            <a:grpSpLocks/>
          </p:cNvGrpSpPr>
          <p:nvPr/>
        </p:nvGrpSpPr>
        <p:grpSpPr bwMode="auto">
          <a:xfrm>
            <a:off x="2195513" y="4349775"/>
            <a:ext cx="762000" cy="665163"/>
            <a:chOff x="3174" y="2656"/>
            <a:chExt cx="1549" cy="1351"/>
          </a:xfrm>
        </p:grpSpPr>
        <p:sp>
          <p:nvSpPr>
            <p:cNvPr id="11286"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87"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88"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grpSp>
      <p:sp>
        <p:nvSpPr>
          <p:cNvPr id="11289" name="Line 25"/>
          <p:cNvSpPr>
            <a:spLocks noChangeShapeType="1"/>
          </p:cNvSpPr>
          <p:nvPr/>
        </p:nvSpPr>
        <p:spPr bwMode="auto">
          <a:xfrm>
            <a:off x="2805113" y="4044975"/>
            <a:ext cx="4800600" cy="0"/>
          </a:xfrm>
          <a:prstGeom prst="line">
            <a:avLst/>
          </a:prstGeom>
          <a:noFill/>
          <a:ln w="25400">
            <a:solidFill>
              <a:schemeClr val="bg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90" name="Text Box 26"/>
          <p:cNvSpPr txBox="1">
            <a:spLocks noChangeArrowheads="1"/>
          </p:cNvSpPr>
          <p:nvPr/>
        </p:nvSpPr>
        <p:spPr bwMode="auto">
          <a:xfrm>
            <a:off x="3168352" y="3511575"/>
            <a:ext cx="4572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zh-CN" altLang="en-US" sz="2800" dirty="0">
                <a:latin typeface="微软雅黑" pitchFamily="34" charset="-122"/>
                <a:ea typeface="微软雅黑" pitchFamily="34" charset="-122"/>
              </a:rPr>
              <a:t>随机数和伪随机数</a:t>
            </a:r>
            <a:endParaRPr kumimoji="0" lang="zh-CN" altLang="en-US" sz="2400" dirty="0">
              <a:latin typeface="微软雅黑" pitchFamily="34" charset="-122"/>
              <a:ea typeface="微软雅黑" pitchFamily="34" charset="-122"/>
            </a:endParaRPr>
          </a:p>
        </p:txBody>
      </p:sp>
      <p:sp>
        <p:nvSpPr>
          <p:cNvPr id="11291" name="Text Box 27"/>
          <p:cNvSpPr txBox="1">
            <a:spLocks noChangeArrowheads="1"/>
          </p:cNvSpPr>
          <p:nvPr/>
        </p:nvSpPr>
        <p:spPr bwMode="gray">
          <a:xfrm>
            <a:off x="2260615" y="3533800"/>
            <a:ext cx="6206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solidFill>
                  <a:schemeClr val="bg1"/>
                </a:solidFill>
                <a:latin typeface="微软雅黑" pitchFamily="34" charset="-122"/>
                <a:ea typeface="微软雅黑" pitchFamily="34" charset="-122"/>
              </a:rPr>
              <a:t>2.3</a:t>
            </a:r>
          </a:p>
        </p:txBody>
      </p:sp>
      <p:sp>
        <p:nvSpPr>
          <p:cNvPr id="11292" name="Line 28"/>
          <p:cNvSpPr>
            <a:spLocks noChangeShapeType="1"/>
          </p:cNvSpPr>
          <p:nvPr/>
        </p:nvSpPr>
        <p:spPr bwMode="auto">
          <a:xfrm>
            <a:off x="2805113" y="4959375"/>
            <a:ext cx="4800600" cy="0"/>
          </a:xfrm>
          <a:prstGeom prst="line">
            <a:avLst/>
          </a:prstGeom>
          <a:noFill/>
          <a:ln w="25400">
            <a:solidFill>
              <a:schemeClr val="bg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93" name="Text Box 29"/>
          <p:cNvSpPr txBox="1">
            <a:spLocks noChangeArrowheads="1"/>
          </p:cNvSpPr>
          <p:nvPr/>
        </p:nvSpPr>
        <p:spPr bwMode="auto">
          <a:xfrm>
            <a:off x="3172544" y="4425975"/>
            <a:ext cx="4495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zh-CN" altLang="en-US" sz="2800" dirty="0">
                <a:latin typeface="微软雅黑" pitchFamily="34" charset="-122"/>
                <a:ea typeface="微软雅黑" pitchFamily="34" charset="-122"/>
              </a:rPr>
              <a:t>流密码和</a:t>
            </a:r>
            <a:r>
              <a:rPr lang="en-US" altLang="zh-CN" sz="2800" dirty="0">
                <a:latin typeface="微软雅黑" pitchFamily="34" charset="-122"/>
                <a:ea typeface="微软雅黑" pitchFamily="34" charset="-122"/>
              </a:rPr>
              <a:t>RC4</a:t>
            </a:r>
            <a:endParaRPr kumimoji="0" lang="zh-CN" altLang="en-US" sz="2400" dirty="0">
              <a:latin typeface="微软雅黑" pitchFamily="34" charset="-122"/>
              <a:ea typeface="微软雅黑" pitchFamily="34" charset="-122"/>
            </a:endParaRPr>
          </a:p>
        </p:txBody>
      </p:sp>
      <p:sp>
        <p:nvSpPr>
          <p:cNvPr id="11294" name="Text Box 30"/>
          <p:cNvSpPr txBox="1">
            <a:spLocks noChangeArrowheads="1"/>
          </p:cNvSpPr>
          <p:nvPr/>
        </p:nvSpPr>
        <p:spPr bwMode="gray">
          <a:xfrm>
            <a:off x="2260615" y="4448200"/>
            <a:ext cx="6206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solidFill>
                  <a:schemeClr val="bg1"/>
                </a:solidFill>
                <a:latin typeface="微软雅黑" pitchFamily="34" charset="-122"/>
                <a:ea typeface="微软雅黑" pitchFamily="34" charset="-122"/>
              </a:rPr>
              <a:t>2.4</a:t>
            </a:r>
          </a:p>
        </p:txBody>
      </p:sp>
      <p:sp>
        <p:nvSpPr>
          <p:cNvPr id="11295" name="Text Box 31"/>
          <p:cNvSpPr txBox="1">
            <a:spLocks noChangeArrowheads="1"/>
          </p:cNvSpPr>
          <p:nvPr/>
        </p:nvSpPr>
        <p:spPr bwMode="auto">
          <a:xfrm>
            <a:off x="3060700" y="1757388"/>
            <a:ext cx="42116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kumimoji="0" lang="zh-CN" altLang="en-US" sz="2800" dirty="0">
                <a:latin typeface="微软雅黑" pitchFamily="34" charset="-122"/>
                <a:ea typeface="微软雅黑" pitchFamily="34" charset="-122"/>
              </a:rPr>
              <a:t> 对称加密原理</a:t>
            </a:r>
          </a:p>
        </p:txBody>
      </p:sp>
      <p:sp>
        <p:nvSpPr>
          <p:cNvPr id="11296" name="Text Box 32"/>
          <p:cNvSpPr txBox="1">
            <a:spLocks noChangeArrowheads="1"/>
          </p:cNvSpPr>
          <p:nvPr/>
        </p:nvSpPr>
        <p:spPr bwMode="auto">
          <a:xfrm>
            <a:off x="611188" y="373063"/>
            <a:ext cx="720725" cy="823912"/>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0" lang="en-US" altLang="zh-CN" sz="4800" b="1" dirty="0">
                <a:solidFill>
                  <a:schemeClr val="bg1"/>
                </a:solidFill>
                <a:latin typeface="Arial Black" pitchFamily="34" charset="0"/>
              </a:rPr>
              <a:t>2</a:t>
            </a:r>
          </a:p>
        </p:txBody>
      </p:sp>
      <p:grpSp>
        <p:nvGrpSpPr>
          <p:cNvPr id="34" name="Group 17"/>
          <p:cNvGrpSpPr>
            <a:grpSpLocks/>
          </p:cNvGrpSpPr>
          <p:nvPr/>
        </p:nvGrpSpPr>
        <p:grpSpPr bwMode="auto">
          <a:xfrm>
            <a:off x="2195513" y="5284117"/>
            <a:ext cx="762000" cy="665163"/>
            <a:chOff x="1110" y="2656"/>
            <a:chExt cx="1549" cy="1351"/>
          </a:xfrm>
        </p:grpSpPr>
        <p:sp>
          <p:nvSpPr>
            <p:cNvPr id="3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3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3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grpSp>
      <p:sp>
        <p:nvSpPr>
          <p:cNvPr id="38" name="Line 25"/>
          <p:cNvSpPr>
            <a:spLocks noChangeShapeType="1"/>
          </p:cNvSpPr>
          <p:nvPr/>
        </p:nvSpPr>
        <p:spPr bwMode="auto">
          <a:xfrm>
            <a:off x="2805113" y="5893717"/>
            <a:ext cx="4800600" cy="0"/>
          </a:xfrm>
          <a:prstGeom prst="line">
            <a:avLst/>
          </a:prstGeom>
          <a:noFill/>
          <a:ln w="25400">
            <a:solidFill>
              <a:schemeClr val="bg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39" name="Text Box 26"/>
          <p:cNvSpPr txBox="1">
            <a:spLocks noChangeArrowheads="1"/>
          </p:cNvSpPr>
          <p:nvPr/>
        </p:nvSpPr>
        <p:spPr bwMode="auto">
          <a:xfrm>
            <a:off x="3203848" y="5360317"/>
            <a:ext cx="4572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zh-CN" altLang="en-US" sz="2800" dirty="0">
                <a:latin typeface="微软雅黑" pitchFamily="34" charset="-122"/>
                <a:ea typeface="微软雅黑" pitchFamily="34" charset="-122"/>
              </a:rPr>
              <a:t>分组密码工作模式</a:t>
            </a:r>
            <a:endParaRPr kumimoji="0" lang="zh-CN" altLang="en-US" sz="2400" dirty="0">
              <a:latin typeface="微软雅黑" pitchFamily="34" charset="-122"/>
              <a:ea typeface="微软雅黑" pitchFamily="34" charset="-122"/>
            </a:endParaRPr>
          </a:p>
        </p:txBody>
      </p:sp>
      <p:sp>
        <p:nvSpPr>
          <p:cNvPr id="40" name="Text Box 27"/>
          <p:cNvSpPr txBox="1">
            <a:spLocks noChangeArrowheads="1"/>
          </p:cNvSpPr>
          <p:nvPr/>
        </p:nvSpPr>
        <p:spPr bwMode="gray">
          <a:xfrm>
            <a:off x="2260614" y="5382542"/>
            <a:ext cx="6206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solidFill>
                  <a:schemeClr val="bg1"/>
                </a:solidFill>
                <a:latin typeface="微软雅黑" pitchFamily="34" charset="-122"/>
                <a:ea typeface="微软雅黑" pitchFamily="34" charset="-122"/>
              </a:rPr>
              <a:t>2.5</a:t>
            </a:r>
          </a:p>
        </p:txBody>
      </p:sp>
    </p:spTree>
    <p:extLst>
      <p:ext uri="{BB962C8B-B14F-4D97-AF65-F5344CB8AC3E}">
        <p14:creationId xmlns:p14="http://schemas.microsoft.com/office/powerpoint/2010/main" val="2323201513"/>
      </p:ext>
    </p:extLst>
  </p:cSld>
  <p:clrMapOvr>
    <a:masterClrMapping/>
  </p:clrMapOvr>
  <p:transition>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11188" y="-27384"/>
            <a:ext cx="7921625" cy="1008062"/>
          </a:xfrm>
        </p:spPr>
        <p:txBody>
          <a:bodyPr/>
          <a:lstStyle/>
          <a:p>
            <a:r>
              <a:rPr lang="zh-CN" altLang="en-US" b="0" dirty="0">
                <a:solidFill>
                  <a:schemeClr val="bg1"/>
                </a:solidFill>
              </a:rPr>
              <a:t>对称加密原理：继续深入</a:t>
            </a:r>
            <a:endParaRPr lang="zh-CN" altLang="en-US" dirty="0"/>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10</a:t>
            </a:fld>
            <a:endParaRPr lang="en-US" altLang="zh-CN"/>
          </a:p>
        </p:txBody>
      </p:sp>
      <p:sp>
        <p:nvSpPr>
          <p:cNvPr id="7" name="矩形 6"/>
          <p:cNvSpPr/>
          <p:nvPr/>
        </p:nvSpPr>
        <p:spPr>
          <a:xfrm>
            <a:off x="323528" y="1340768"/>
            <a:ext cx="8568952" cy="4992136"/>
          </a:xfrm>
          <a:prstGeom prst="rect">
            <a:avLst/>
          </a:prstGeom>
        </p:spPr>
        <p:txBody>
          <a:bodyPr wrap="square">
            <a:spAutoFit/>
          </a:bodyPr>
          <a:lstStyle/>
          <a:p>
            <a:pPr marL="0" lvl="1" indent="-457200" algn="l">
              <a:lnSpc>
                <a:spcPct val="150000"/>
              </a:lnSpc>
              <a:spcBef>
                <a:spcPts val="0"/>
              </a:spcBef>
              <a:spcAft>
                <a:spcPts val="600"/>
              </a:spcAft>
              <a:buClr>
                <a:schemeClr val="accent2"/>
              </a:buClr>
              <a:buBlip>
                <a:blip r:embed="rId3"/>
              </a:buBlip>
            </a:pPr>
            <a:r>
              <a:rPr lang="zh-CN" altLang="en-US" sz="2400" dirty="0">
                <a:latin typeface="微软雅黑" pitchFamily="34" charset="-122"/>
                <a:ea typeface="微软雅黑" pitchFamily="34" charset="-122"/>
              </a:rPr>
              <a:t>加解密算法的关系</a:t>
            </a:r>
            <a:r>
              <a:rPr lang="en-US" altLang="zh-CN" sz="2400" dirty="0">
                <a:latin typeface="微软雅黑" pitchFamily="34" charset="-122"/>
                <a:ea typeface="微软雅黑" pitchFamily="34" charset="-122"/>
              </a:rPr>
              <a:t>:</a:t>
            </a:r>
          </a:p>
          <a:p>
            <a:pPr marL="1079500" lvl="1" indent="-363538" algn="l">
              <a:spcBef>
                <a:spcPts val="0"/>
              </a:spcBef>
              <a:spcAft>
                <a:spcPts val="600"/>
              </a:spcAft>
              <a:buFont typeface="Wingdings" pitchFamily="2" charset="2"/>
              <a:buNone/>
            </a:pPr>
            <a:r>
              <a:rPr lang="en-US" altLang="zh-CN" sz="2400" b="1" i="1" dirty="0">
                <a:effectLst>
                  <a:outerShdw blurRad="38100" dist="38100" dir="2700000" algn="tl">
                    <a:srgbClr val="C0C0C0"/>
                  </a:outerShdw>
                </a:effectLst>
              </a:rPr>
              <a:t>	</a:t>
            </a:r>
            <a:r>
              <a:rPr lang="en-US" altLang="zh-CN" sz="2400" i="1" dirty="0">
                <a:effectLst>
                  <a:outerShdw blurRad="38100" dist="38100" dir="2700000" algn="tl">
                    <a:srgbClr val="C0C0C0"/>
                  </a:outerShdw>
                </a:effectLst>
              </a:rPr>
              <a:t>    Y </a:t>
            </a:r>
            <a:r>
              <a:rPr lang="en-US" altLang="zh-CN" sz="2400" dirty="0">
                <a:effectLst>
                  <a:outerShdw blurRad="38100" dist="38100" dir="2700000" algn="tl">
                    <a:srgbClr val="C0C0C0"/>
                  </a:outerShdw>
                </a:effectLst>
              </a:rPr>
              <a:t>= E(K, </a:t>
            </a:r>
            <a:r>
              <a:rPr lang="en-US" altLang="zh-CN" sz="2400" i="1" dirty="0">
                <a:effectLst>
                  <a:outerShdw blurRad="38100" dist="38100" dir="2700000" algn="tl">
                    <a:srgbClr val="C0C0C0"/>
                  </a:outerShdw>
                </a:effectLst>
              </a:rPr>
              <a:t>X</a:t>
            </a:r>
            <a:r>
              <a:rPr lang="en-US" altLang="zh-CN" sz="2400" dirty="0">
                <a:effectLst>
                  <a:outerShdw blurRad="38100" dist="38100" dir="2700000" algn="tl">
                    <a:srgbClr val="C0C0C0"/>
                  </a:outerShdw>
                </a:effectLst>
              </a:rPr>
              <a:t>)</a:t>
            </a:r>
          </a:p>
          <a:p>
            <a:pPr marL="1079500" lvl="1" indent="-363538" algn="l">
              <a:spcBef>
                <a:spcPts val="0"/>
              </a:spcBef>
              <a:spcAft>
                <a:spcPts val="600"/>
              </a:spcAft>
              <a:buFont typeface="Wingdings" pitchFamily="2" charset="2"/>
              <a:buNone/>
            </a:pPr>
            <a:r>
              <a:rPr lang="en-US" altLang="zh-CN" sz="2400" i="1" dirty="0">
                <a:effectLst>
                  <a:outerShdw blurRad="38100" dist="38100" dir="2700000" algn="tl">
                    <a:srgbClr val="C0C0C0"/>
                  </a:outerShdw>
                </a:effectLst>
              </a:rPr>
              <a:t>	     X </a:t>
            </a:r>
            <a:r>
              <a:rPr lang="en-US" altLang="zh-CN" sz="2400" dirty="0">
                <a:effectLst>
                  <a:outerShdw blurRad="38100" dist="38100" dir="2700000" algn="tl">
                    <a:srgbClr val="C0C0C0"/>
                  </a:outerShdw>
                </a:effectLst>
              </a:rPr>
              <a:t>= D(K, </a:t>
            </a:r>
            <a:r>
              <a:rPr lang="en-US" altLang="zh-CN" sz="2400" i="1" dirty="0">
                <a:effectLst>
                  <a:outerShdw blurRad="38100" dist="38100" dir="2700000" algn="tl">
                    <a:srgbClr val="C0C0C0"/>
                  </a:outerShdw>
                </a:effectLst>
              </a:rPr>
              <a:t>Y</a:t>
            </a:r>
            <a:r>
              <a:rPr lang="en-US" altLang="zh-CN" sz="2400" dirty="0">
                <a:effectLst>
                  <a:outerShdw blurRad="38100" dist="38100" dir="2700000" algn="tl">
                    <a:srgbClr val="C0C0C0"/>
                  </a:outerShdw>
                </a:effectLst>
              </a:rPr>
              <a:t>)</a:t>
            </a:r>
          </a:p>
          <a:p>
            <a:pPr marL="1079500" lvl="1" indent="-363538" algn="l">
              <a:spcBef>
                <a:spcPts val="0"/>
              </a:spcBef>
              <a:spcAft>
                <a:spcPts val="600"/>
              </a:spcAft>
              <a:buFont typeface="Wingdings" pitchFamily="2" charset="2"/>
              <a:buNone/>
            </a:pPr>
            <a:r>
              <a:rPr lang="zh-CN" altLang="en-US" sz="2400" dirty="0">
                <a:effectLst>
                  <a:outerShdw blurRad="38100" dist="38100" dir="2700000" algn="tl">
                    <a:srgbClr val="C0C0C0"/>
                  </a:outerShdw>
                </a:effectLst>
              </a:rPr>
              <a:t> 则： </a:t>
            </a:r>
            <a:r>
              <a:rPr lang="en-US" altLang="zh-CN" sz="2400" i="1" dirty="0">
                <a:solidFill>
                  <a:srgbClr val="C00000"/>
                </a:solidFill>
                <a:effectLst>
                  <a:outerShdw blurRad="38100" dist="38100" dir="2700000" algn="tl">
                    <a:srgbClr val="C0C0C0"/>
                  </a:outerShdw>
                </a:effectLst>
              </a:rPr>
              <a:t>X </a:t>
            </a:r>
            <a:r>
              <a:rPr lang="en-US" altLang="zh-CN" sz="2400" dirty="0">
                <a:solidFill>
                  <a:srgbClr val="C00000"/>
                </a:solidFill>
                <a:effectLst>
                  <a:outerShdw blurRad="38100" dist="38100" dir="2700000" algn="tl">
                    <a:srgbClr val="C0C0C0"/>
                  </a:outerShdw>
                </a:effectLst>
              </a:rPr>
              <a:t>= D(K, E(K, </a:t>
            </a:r>
            <a:r>
              <a:rPr lang="en-US" altLang="zh-CN" sz="2400" i="1" dirty="0">
                <a:solidFill>
                  <a:srgbClr val="C00000"/>
                </a:solidFill>
                <a:effectLst>
                  <a:outerShdw blurRad="38100" dist="38100" dir="2700000" algn="tl">
                    <a:srgbClr val="C0C0C0"/>
                  </a:outerShdw>
                </a:effectLst>
              </a:rPr>
              <a:t>X</a:t>
            </a:r>
            <a:r>
              <a:rPr lang="en-US" altLang="zh-CN" sz="2400" dirty="0">
                <a:solidFill>
                  <a:srgbClr val="C00000"/>
                </a:solidFill>
                <a:effectLst>
                  <a:outerShdw blurRad="38100" dist="38100" dir="2700000" algn="tl">
                    <a:srgbClr val="C0C0C0"/>
                  </a:outerShdw>
                </a:effectLst>
              </a:rPr>
              <a:t>))  </a:t>
            </a:r>
            <a:r>
              <a:rPr lang="zh-CN" altLang="en-US" sz="2400" dirty="0">
                <a:latin typeface="微软雅黑" pitchFamily="34" charset="-122"/>
                <a:ea typeface="微软雅黑" pitchFamily="34" charset="-122"/>
              </a:rPr>
              <a:t> </a:t>
            </a:r>
            <a:endParaRPr lang="en-US" altLang="zh-CN" sz="2400" dirty="0">
              <a:latin typeface="微软雅黑" pitchFamily="34" charset="-122"/>
              <a:ea typeface="微软雅黑" pitchFamily="34" charset="-122"/>
            </a:endParaRPr>
          </a:p>
          <a:p>
            <a:pPr marL="0" lvl="1" algn="l">
              <a:lnSpc>
                <a:spcPct val="150000"/>
              </a:lnSpc>
              <a:spcBef>
                <a:spcPts val="0"/>
              </a:spcBef>
              <a:spcAft>
                <a:spcPts val="600"/>
              </a:spcAft>
              <a:buClr>
                <a:schemeClr val="accent2"/>
              </a:buClr>
              <a:buBlip>
                <a:blip r:embed="rId3"/>
              </a:buBlip>
            </a:pPr>
            <a:r>
              <a:rPr lang="zh-CN" altLang="en-US" sz="2400" dirty="0">
                <a:latin typeface="微软雅黑" pitchFamily="34" charset="-122"/>
                <a:ea typeface="微软雅黑" pitchFamily="34" charset="-122"/>
              </a:rPr>
              <a:t>   两个安全使用对称加密的要求：</a:t>
            </a:r>
          </a:p>
          <a:p>
            <a:pPr marL="1079500" lvl="1" indent="-363538" algn="l">
              <a:lnSpc>
                <a:spcPct val="130000"/>
              </a:lnSpc>
              <a:spcBef>
                <a:spcPts val="0"/>
              </a:spcBef>
              <a:spcAft>
                <a:spcPts val="600"/>
              </a:spcAft>
              <a:buClr>
                <a:schemeClr val="accent2"/>
              </a:buClr>
              <a:buFont typeface="Wingdings" pitchFamily="2" charset="2"/>
              <a:buChar char="ü"/>
            </a:pPr>
            <a:r>
              <a:rPr lang="zh-CN" altLang="en-US" sz="2400" dirty="0">
                <a:effectLst>
                  <a:outerShdw blurRad="38100" dist="38100" dir="2700000" algn="tl">
                    <a:srgbClr val="C0C0C0"/>
                  </a:outerShdw>
                </a:effectLst>
                <a:latin typeface="微软雅黑" pitchFamily="34" charset="-122"/>
                <a:ea typeface="微软雅黑" pitchFamily="34" charset="-122"/>
              </a:rPr>
              <a:t>一个够</a:t>
            </a:r>
            <a:r>
              <a:rPr lang="zh-CN" altLang="en-US" sz="2400" dirty="0">
                <a:solidFill>
                  <a:srgbClr val="C00000"/>
                </a:solidFill>
                <a:effectLst>
                  <a:outerShdw blurRad="38100" dist="38100" dir="2700000" algn="tl">
                    <a:srgbClr val="C0C0C0"/>
                  </a:outerShdw>
                </a:effectLst>
                <a:latin typeface="微软雅黑" pitchFamily="34" charset="-122"/>
                <a:ea typeface="微软雅黑" pitchFamily="34" charset="-122"/>
              </a:rPr>
              <a:t>强</a:t>
            </a:r>
            <a:r>
              <a:rPr lang="en-US" altLang="zh-CN" sz="2400" dirty="0">
                <a:solidFill>
                  <a:srgbClr val="C00000"/>
                </a:solidFill>
                <a:effectLst>
                  <a:outerShdw blurRad="38100" dist="38100" dir="2700000" algn="tl">
                    <a:srgbClr val="C0C0C0"/>
                  </a:outerShdw>
                </a:effectLst>
                <a:latin typeface="微软雅黑" pitchFamily="34" charset="-122"/>
                <a:ea typeface="微软雅黑" pitchFamily="34" charset="-122"/>
              </a:rPr>
              <a:t>(strong)</a:t>
            </a:r>
            <a:r>
              <a:rPr lang="zh-CN" altLang="en-US" sz="2400" dirty="0">
                <a:effectLst>
                  <a:outerShdw blurRad="38100" dist="38100" dir="2700000" algn="tl">
                    <a:srgbClr val="C0C0C0"/>
                  </a:outerShdw>
                </a:effectLst>
                <a:latin typeface="微软雅黑" pitchFamily="34" charset="-122"/>
                <a:ea typeface="微软雅黑" pitchFamily="34" charset="-122"/>
              </a:rPr>
              <a:t>的加密算法</a:t>
            </a:r>
          </a:p>
          <a:p>
            <a:pPr marL="1079500" lvl="1" indent="-363538" algn="l">
              <a:lnSpc>
                <a:spcPct val="130000"/>
              </a:lnSpc>
              <a:spcBef>
                <a:spcPts val="0"/>
              </a:spcBef>
              <a:spcAft>
                <a:spcPts val="600"/>
              </a:spcAft>
              <a:buClr>
                <a:schemeClr val="accent2"/>
              </a:buClr>
              <a:buFont typeface="Wingdings" pitchFamily="2" charset="2"/>
              <a:buChar char="ü"/>
            </a:pPr>
            <a:r>
              <a:rPr lang="zh-CN" altLang="en-US" sz="2400" dirty="0">
                <a:effectLst>
                  <a:outerShdw blurRad="38100" dist="38100" dir="2700000" algn="tl">
                    <a:srgbClr val="C0C0C0"/>
                  </a:outerShdw>
                </a:effectLst>
                <a:latin typeface="微软雅黑" pitchFamily="34" charset="-122"/>
                <a:ea typeface="微软雅黑" pitchFamily="34" charset="-122"/>
              </a:rPr>
              <a:t>密钥</a:t>
            </a:r>
            <a:r>
              <a:rPr lang="zh-CN" altLang="en-US" sz="2400" dirty="0">
                <a:solidFill>
                  <a:srgbClr val="C00000"/>
                </a:solidFill>
                <a:effectLst>
                  <a:outerShdw blurRad="38100" dist="38100" dir="2700000" algn="tl">
                    <a:srgbClr val="C0C0C0"/>
                  </a:outerShdw>
                </a:effectLst>
                <a:latin typeface="微软雅黑" pitchFamily="34" charset="-122"/>
                <a:ea typeface="微软雅黑" pitchFamily="34" charset="-122"/>
              </a:rPr>
              <a:t>仅</a:t>
            </a:r>
            <a:r>
              <a:rPr lang="zh-CN" altLang="en-US" sz="2400" dirty="0">
                <a:effectLst>
                  <a:outerShdw blurRad="38100" dist="38100" dir="2700000" algn="tl">
                    <a:srgbClr val="C0C0C0"/>
                  </a:outerShdw>
                </a:effectLst>
                <a:latin typeface="微软雅黑" pitchFamily="34" charset="-122"/>
                <a:ea typeface="微软雅黑" pitchFamily="34" charset="-122"/>
              </a:rPr>
              <a:t>被发送者和接收者所知道</a:t>
            </a:r>
          </a:p>
          <a:p>
            <a:pPr marL="0" lvl="1" indent="-457200" algn="l">
              <a:lnSpc>
                <a:spcPct val="150000"/>
              </a:lnSpc>
              <a:spcBef>
                <a:spcPts val="0"/>
              </a:spcBef>
              <a:spcAft>
                <a:spcPts val="600"/>
              </a:spcAft>
              <a:buClr>
                <a:schemeClr val="accent2"/>
              </a:buClr>
              <a:buBlip>
                <a:blip r:embed="rId3"/>
              </a:buBlip>
            </a:pPr>
            <a:r>
              <a:rPr lang="zh-CN" altLang="en-US" sz="2400" dirty="0">
                <a:latin typeface="微软雅黑" pitchFamily="34" charset="-122"/>
                <a:ea typeface="微软雅黑" pitchFamily="34" charset="-122"/>
              </a:rPr>
              <a:t>加密安全取决于密钥而非算法的保密性，即算法公开</a:t>
            </a:r>
          </a:p>
          <a:p>
            <a:pPr marL="0" lvl="1" indent="-457200" algn="l">
              <a:lnSpc>
                <a:spcPct val="150000"/>
              </a:lnSpc>
              <a:spcBef>
                <a:spcPts val="0"/>
              </a:spcBef>
              <a:spcAft>
                <a:spcPts val="600"/>
              </a:spcAft>
              <a:buClr>
                <a:schemeClr val="accent2"/>
              </a:buClr>
              <a:buBlip>
                <a:blip r:embed="rId3"/>
              </a:buBlip>
            </a:pPr>
            <a:r>
              <a:rPr lang="zh-CN" altLang="en-US" sz="2400" dirty="0">
                <a:latin typeface="微软雅黑" pitchFamily="34" charset="-122"/>
                <a:ea typeface="微软雅黑" pitchFamily="34" charset="-122"/>
              </a:rPr>
              <a:t>发送者和接收者必须通过安全方式获取密钥并保证其安全性</a:t>
            </a:r>
            <a:endParaRPr lang="zh-CN" altLang="en-US" sz="2600" dirty="0">
              <a:latin typeface="微软雅黑" pitchFamily="34" charset="-122"/>
              <a:ea typeface="微软雅黑" pitchFamily="34" charset="-122"/>
            </a:endParaRPr>
          </a:p>
        </p:txBody>
      </p:sp>
    </p:spTree>
    <p:extLst>
      <p:ext uri="{BB962C8B-B14F-4D97-AF65-F5344CB8AC3E}">
        <p14:creationId xmlns:p14="http://schemas.microsoft.com/office/powerpoint/2010/main" val="3150552699"/>
      </p:ext>
    </p:extLst>
  </p:cSld>
  <p:clrMapOvr>
    <a:masterClrMapping/>
  </p:clrMapOvr>
  <p:transition>
    <p:wipe dir="d"/>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0"/>
          <p:cNvSpPr txBox="1">
            <a:spLocks noGrp="1" noChangeArrowheads="1"/>
          </p:cNvSpPr>
          <p:nvPr>
            <p:ph type="title"/>
          </p:nvPr>
        </p:nvSpPr>
        <p:spPr bwMode="auto">
          <a:xfrm>
            <a:off x="611188" y="116632"/>
            <a:ext cx="7921625" cy="707886"/>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en-US" altLang="zh-CN" b="0" dirty="0">
                <a:solidFill>
                  <a:schemeClr val="bg1"/>
                </a:solidFill>
              </a:rPr>
              <a:t>DES </a:t>
            </a:r>
            <a:r>
              <a:rPr lang="zh-CN" altLang="en-US" b="0" dirty="0">
                <a:solidFill>
                  <a:schemeClr val="bg1"/>
                </a:solidFill>
              </a:rPr>
              <a:t>算法结构图</a:t>
            </a:r>
            <a:endParaRPr lang="en-US" altLang="zh-CN" b="0" dirty="0">
              <a:solidFill>
                <a:schemeClr val="bg1"/>
              </a:solidFill>
            </a:endParaRPr>
          </a:p>
        </p:txBody>
      </p:sp>
      <p:sp>
        <p:nvSpPr>
          <p:cNvPr id="4" name="灯片编号占位符 3"/>
          <p:cNvSpPr>
            <a:spLocks noGrp="1"/>
          </p:cNvSpPr>
          <p:nvPr>
            <p:ph type="sldNum" sz="quarter" idx="12"/>
          </p:nvPr>
        </p:nvSpPr>
        <p:spPr/>
        <p:txBody>
          <a:bodyPr/>
          <a:lstStyle/>
          <a:p>
            <a:fld id="{737F2E61-75E1-4E22-B7C3-7A96A5DEDED1}" type="slidenum">
              <a:rPr lang="en-US" altLang="zh-CN" smtClean="0"/>
              <a:pPr/>
              <a:t>100</a:t>
            </a:fld>
            <a:endParaRPr lang="en-US" altLang="zh-CN"/>
          </a:p>
        </p:txBody>
      </p:sp>
      <p:sp>
        <p:nvSpPr>
          <p:cNvPr id="7" name="Rectangle 4"/>
          <p:cNvSpPr>
            <a:spLocks noChangeArrowheads="1"/>
          </p:cNvSpPr>
          <p:nvPr/>
        </p:nvSpPr>
        <p:spPr bwMode="auto">
          <a:xfrm>
            <a:off x="539552" y="2461762"/>
            <a:ext cx="2743200" cy="179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144" tIns="44072" rIns="88144" bIns="44072">
            <a:spAutoFit/>
          </a:bodyPr>
          <a:lstStyle/>
          <a:p>
            <a:r>
              <a:rPr lang="en-US" altLang="zh-CN" sz="2800" dirty="0">
                <a:latin typeface="黑体" pitchFamily="2" charset="-122"/>
                <a:ea typeface="黑体" pitchFamily="2" charset="-122"/>
              </a:rPr>
              <a:t>DES</a:t>
            </a:r>
            <a:r>
              <a:rPr lang="zh-CN" altLang="en-US" sz="2800" dirty="0">
                <a:latin typeface="黑体" pitchFamily="2" charset="-122"/>
                <a:ea typeface="黑体" pitchFamily="2" charset="-122"/>
              </a:rPr>
              <a:t>算法的入口参数有</a:t>
            </a:r>
            <a:r>
              <a:rPr lang="en-US" altLang="zh-CN" sz="2800" dirty="0">
                <a:latin typeface="黑体" pitchFamily="2" charset="-122"/>
                <a:ea typeface="黑体" pitchFamily="2" charset="-122"/>
              </a:rPr>
              <a:t>3</a:t>
            </a:r>
            <a:r>
              <a:rPr lang="zh-CN" altLang="en-US" sz="2800" dirty="0">
                <a:latin typeface="黑体" pitchFamily="2" charset="-122"/>
                <a:ea typeface="黑体" pitchFamily="2" charset="-122"/>
              </a:rPr>
              <a:t>个：</a:t>
            </a:r>
            <a:r>
              <a:rPr lang="en-US" altLang="zh-CN" sz="2800" dirty="0">
                <a:solidFill>
                  <a:srgbClr val="C00000"/>
                </a:solidFill>
                <a:effectLst>
                  <a:outerShdw blurRad="38100" dist="38100" dir="2700000" algn="tl">
                    <a:srgbClr val="000000">
                      <a:alpha val="43137"/>
                    </a:srgbClr>
                  </a:outerShdw>
                </a:effectLst>
                <a:latin typeface="黑体" pitchFamily="2" charset="-122"/>
                <a:ea typeface="黑体" pitchFamily="2" charset="-122"/>
              </a:rPr>
              <a:t>Key</a:t>
            </a:r>
            <a:r>
              <a:rPr lang="zh-CN" altLang="en-US" sz="2800" dirty="0">
                <a:solidFill>
                  <a:srgbClr val="C00000"/>
                </a:solidFill>
                <a:effectLst>
                  <a:outerShdw blurRad="38100" dist="38100" dir="2700000" algn="tl">
                    <a:srgbClr val="000000">
                      <a:alpha val="43137"/>
                    </a:srgbClr>
                  </a:outerShdw>
                </a:effectLst>
                <a:latin typeface="黑体" pitchFamily="2" charset="-122"/>
                <a:ea typeface="黑体" pitchFamily="2" charset="-122"/>
              </a:rPr>
              <a:t>、</a:t>
            </a:r>
            <a:r>
              <a:rPr lang="en-US" altLang="zh-CN" sz="2800" dirty="0">
                <a:solidFill>
                  <a:srgbClr val="C00000"/>
                </a:solidFill>
                <a:effectLst>
                  <a:outerShdw blurRad="38100" dist="38100" dir="2700000" algn="tl">
                    <a:srgbClr val="000000">
                      <a:alpha val="43137"/>
                    </a:srgbClr>
                  </a:outerShdw>
                </a:effectLst>
                <a:latin typeface="黑体" pitchFamily="2" charset="-122"/>
                <a:ea typeface="黑体" pitchFamily="2" charset="-122"/>
              </a:rPr>
              <a:t>Data</a:t>
            </a:r>
            <a:r>
              <a:rPr lang="zh-CN" altLang="en-US" sz="2800" dirty="0">
                <a:solidFill>
                  <a:srgbClr val="C00000"/>
                </a:solidFill>
                <a:effectLst>
                  <a:outerShdw blurRad="38100" dist="38100" dir="2700000" algn="tl">
                    <a:srgbClr val="000000">
                      <a:alpha val="43137"/>
                    </a:srgbClr>
                  </a:outerShdw>
                </a:effectLst>
                <a:latin typeface="黑体" pitchFamily="2" charset="-122"/>
                <a:ea typeface="黑体" pitchFamily="2" charset="-122"/>
              </a:rPr>
              <a:t>和</a:t>
            </a:r>
            <a:r>
              <a:rPr lang="en-US" altLang="zh-CN" sz="2800" dirty="0">
                <a:solidFill>
                  <a:srgbClr val="C00000"/>
                </a:solidFill>
                <a:effectLst>
                  <a:outerShdw blurRad="38100" dist="38100" dir="2700000" algn="tl">
                    <a:srgbClr val="000000">
                      <a:alpha val="43137"/>
                    </a:srgbClr>
                  </a:outerShdw>
                </a:effectLst>
                <a:latin typeface="黑体" pitchFamily="2" charset="-122"/>
                <a:ea typeface="黑体" pitchFamily="2" charset="-122"/>
              </a:rPr>
              <a:t>Mode</a:t>
            </a:r>
            <a:r>
              <a:rPr lang="zh-CN" altLang="en-US" sz="2800" dirty="0">
                <a:latin typeface="黑体" pitchFamily="2" charset="-122"/>
                <a:ea typeface="黑体" pitchFamily="2" charset="-122"/>
              </a:rPr>
              <a:t>（加密或者解密）。</a:t>
            </a:r>
          </a:p>
        </p:txBody>
      </p:sp>
      <p:grpSp>
        <p:nvGrpSpPr>
          <p:cNvPr id="8" name="Group 5"/>
          <p:cNvGrpSpPr>
            <a:grpSpLocks/>
          </p:cNvGrpSpPr>
          <p:nvPr/>
        </p:nvGrpSpPr>
        <p:grpSpPr bwMode="auto">
          <a:xfrm>
            <a:off x="4375041" y="1485900"/>
            <a:ext cx="3733800" cy="4495800"/>
            <a:chOff x="1200" y="1104"/>
            <a:chExt cx="2112" cy="2832"/>
          </a:xfrm>
        </p:grpSpPr>
        <p:sp>
          <p:nvSpPr>
            <p:cNvPr id="10" name="Rectangle 6"/>
            <p:cNvSpPr>
              <a:spLocks noChangeArrowheads="1"/>
            </p:cNvSpPr>
            <p:nvPr/>
          </p:nvSpPr>
          <p:spPr bwMode="auto">
            <a:xfrm>
              <a:off x="1200" y="1104"/>
              <a:ext cx="2112" cy="2832"/>
            </a:xfrm>
            <a:prstGeom prst="rect">
              <a:avLst/>
            </a:prstGeom>
            <a:solidFill>
              <a:srgbClr val="FFFFFF"/>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7"/>
            <p:cNvSpPr txBox="1">
              <a:spLocks noChangeArrowheads="1"/>
            </p:cNvSpPr>
            <p:nvPr/>
          </p:nvSpPr>
          <p:spPr bwMode="auto">
            <a:xfrm>
              <a:off x="1680" y="1152"/>
              <a:ext cx="1248" cy="306"/>
            </a:xfrm>
            <a:prstGeom prst="rect">
              <a:avLst/>
            </a:prstGeom>
            <a:noFill/>
            <a:ln w="28575" cap="sq">
              <a:solidFill>
                <a:srgbClr val="0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2400" b="1">
                  <a:solidFill>
                    <a:srgbClr val="000000"/>
                  </a:solidFill>
                  <a:latin typeface="Times New Roman" pitchFamily="18" charset="0"/>
                  <a:ea typeface="宋体" pitchFamily="2" charset="-122"/>
                </a:rPr>
                <a:t>64</a:t>
              </a:r>
              <a:r>
                <a:rPr kumimoji="1" lang="zh-CN" altLang="en-US" sz="2400" b="1">
                  <a:solidFill>
                    <a:srgbClr val="000000"/>
                  </a:solidFill>
                  <a:latin typeface="Times New Roman" pitchFamily="18" charset="0"/>
                  <a:ea typeface="宋体" pitchFamily="2" charset="-122"/>
                </a:rPr>
                <a:t>位明文</a:t>
              </a:r>
            </a:p>
          </p:txBody>
        </p:sp>
        <p:sp>
          <p:nvSpPr>
            <p:cNvPr id="12" name="Text Box 8"/>
            <p:cNvSpPr txBox="1">
              <a:spLocks noChangeArrowheads="1"/>
            </p:cNvSpPr>
            <p:nvPr/>
          </p:nvSpPr>
          <p:spPr bwMode="auto">
            <a:xfrm>
              <a:off x="1562" y="2917"/>
              <a:ext cx="1488" cy="306"/>
            </a:xfrm>
            <a:prstGeom prst="rect">
              <a:avLst/>
            </a:prstGeom>
            <a:noFill/>
            <a:ln w="28575" cap="sq">
              <a:solidFill>
                <a:srgbClr val="0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dirty="0">
                  <a:solidFill>
                    <a:srgbClr val="000000"/>
                  </a:solidFill>
                  <a:latin typeface="Times New Roman" pitchFamily="18" charset="0"/>
                  <a:ea typeface="宋体" pitchFamily="2" charset="-122"/>
                </a:rPr>
                <a:t>末置换</a:t>
              </a:r>
              <a:r>
                <a:rPr kumimoji="1" lang="en-US" altLang="zh-CN" sz="2400" b="1" dirty="0">
                  <a:solidFill>
                    <a:srgbClr val="000000"/>
                  </a:solidFill>
                  <a:latin typeface="Times New Roman" pitchFamily="18" charset="0"/>
                  <a:ea typeface="宋体" pitchFamily="2" charset="-122"/>
                </a:rPr>
                <a:t>IP</a:t>
              </a:r>
              <a:r>
                <a:rPr kumimoji="1" lang="en-US" altLang="zh-CN" sz="2400" b="1" baseline="30000" dirty="0">
                  <a:solidFill>
                    <a:srgbClr val="000000"/>
                  </a:solidFill>
                  <a:latin typeface="Times New Roman" pitchFamily="18" charset="0"/>
                  <a:ea typeface="宋体" pitchFamily="2" charset="-122"/>
                </a:rPr>
                <a:t>-1</a:t>
              </a:r>
              <a:r>
                <a:rPr kumimoji="1" lang="en-US" altLang="zh-CN" sz="2400" b="1" dirty="0">
                  <a:solidFill>
                    <a:srgbClr val="000000"/>
                  </a:solidFill>
                  <a:latin typeface="Times New Roman" pitchFamily="18" charset="0"/>
                  <a:ea typeface="宋体" pitchFamily="2" charset="-122"/>
                </a:rPr>
                <a:t> </a:t>
              </a:r>
            </a:p>
          </p:txBody>
        </p:sp>
        <p:sp>
          <p:nvSpPr>
            <p:cNvPr id="13" name="Text Box 9"/>
            <p:cNvSpPr txBox="1">
              <a:spLocks noChangeArrowheads="1"/>
            </p:cNvSpPr>
            <p:nvPr/>
          </p:nvSpPr>
          <p:spPr bwMode="auto">
            <a:xfrm>
              <a:off x="1680" y="2304"/>
              <a:ext cx="1248" cy="291"/>
            </a:xfrm>
            <a:prstGeom prst="rect">
              <a:avLst/>
            </a:prstGeom>
            <a:noFill/>
            <a:ln w="28575" cap="sq">
              <a:solidFill>
                <a:srgbClr val="0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dirty="0">
                  <a:solidFill>
                    <a:srgbClr val="C00000"/>
                  </a:solidFill>
                  <a:latin typeface="Times New Roman" pitchFamily="18" charset="0"/>
                  <a:ea typeface="宋体" pitchFamily="2" charset="-122"/>
                </a:rPr>
                <a:t>迭代过程</a:t>
              </a:r>
              <a:r>
                <a:rPr kumimoji="1" lang="en-US" altLang="zh-CN" sz="2400" b="1" dirty="0">
                  <a:solidFill>
                    <a:srgbClr val="C00000"/>
                  </a:solidFill>
                  <a:latin typeface="Times New Roman" pitchFamily="18" charset="0"/>
                  <a:ea typeface="宋体" pitchFamily="2" charset="-122"/>
                </a:rPr>
                <a:t>(16</a:t>
              </a:r>
              <a:r>
                <a:rPr kumimoji="1" lang="zh-CN" altLang="en-US" sz="2400" b="1" dirty="0">
                  <a:solidFill>
                    <a:srgbClr val="C00000"/>
                  </a:solidFill>
                  <a:latin typeface="Times New Roman" pitchFamily="18" charset="0"/>
                  <a:ea typeface="宋体" pitchFamily="2" charset="-122"/>
                </a:rPr>
                <a:t>轮</a:t>
              </a:r>
              <a:r>
                <a:rPr kumimoji="1" lang="en-US" altLang="zh-CN" sz="2400" b="1" dirty="0">
                  <a:solidFill>
                    <a:srgbClr val="C00000"/>
                  </a:solidFill>
                  <a:latin typeface="Times New Roman" pitchFamily="18" charset="0"/>
                  <a:ea typeface="宋体" pitchFamily="2" charset="-122"/>
                </a:rPr>
                <a:t>)</a:t>
              </a:r>
            </a:p>
          </p:txBody>
        </p:sp>
        <p:sp>
          <p:nvSpPr>
            <p:cNvPr id="14" name="Text Box 10"/>
            <p:cNvSpPr txBox="1">
              <a:spLocks noChangeArrowheads="1"/>
            </p:cNvSpPr>
            <p:nvPr/>
          </p:nvSpPr>
          <p:spPr bwMode="auto">
            <a:xfrm>
              <a:off x="1680" y="1728"/>
              <a:ext cx="1248" cy="306"/>
            </a:xfrm>
            <a:prstGeom prst="rect">
              <a:avLst/>
            </a:prstGeom>
            <a:noFill/>
            <a:ln w="28575" cap="sq">
              <a:solidFill>
                <a:srgbClr val="0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400" b="1">
                  <a:solidFill>
                    <a:srgbClr val="000000"/>
                  </a:solidFill>
                  <a:latin typeface="Times New Roman" pitchFamily="18" charset="0"/>
                  <a:ea typeface="宋体" pitchFamily="2" charset="-122"/>
                </a:rPr>
                <a:t>初始置换</a:t>
              </a:r>
              <a:r>
                <a:rPr kumimoji="1" lang="en-US" altLang="zh-CN" sz="2400" b="1">
                  <a:solidFill>
                    <a:srgbClr val="000000"/>
                  </a:solidFill>
                  <a:latin typeface="Times New Roman" pitchFamily="18" charset="0"/>
                  <a:ea typeface="宋体" pitchFamily="2" charset="-122"/>
                </a:rPr>
                <a:t>IP</a:t>
              </a:r>
            </a:p>
          </p:txBody>
        </p:sp>
        <p:sp>
          <p:nvSpPr>
            <p:cNvPr id="15" name="Text Box 11"/>
            <p:cNvSpPr txBox="1">
              <a:spLocks noChangeArrowheads="1"/>
            </p:cNvSpPr>
            <p:nvPr/>
          </p:nvSpPr>
          <p:spPr bwMode="auto">
            <a:xfrm>
              <a:off x="1691" y="3515"/>
              <a:ext cx="1248" cy="306"/>
            </a:xfrm>
            <a:prstGeom prst="rect">
              <a:avLst/>
            </a:prstGeom>
            <a:noFill/>
            <a:ln w="28575" cap="sq">
              <a:solidFill>
                <a:srgbClr val="00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2400" b="1">
                  <a:solidFill>
                    <a:srgbClr val="000000"/>
                  </a:solidFill>
                  <a:latin typeface="Times New Roman" pitchFamily="18" charset="0"/>
                  <a:ea typeface="宋体" pitchFamily="2" charset="-122"/>
                </a:rPr>
                <a:t>64</a:t>
              </a:r>
              <a:r>
                <a:rPr kumimoji="1" lang="zh-CN" altLang="en-US" sz="2400" b="1">
                  <a:solidFill>
                    <a:srgbClr val="000000"/>
                  </a:solidFill>
                  <a:latin typeface="Times New Roman" pitchFamily="18" charset="0"/>
                  <a:ea typeface="宋体" pitchFamily="2" charset="-122"/>
                </a:rPr>
                <a:t>位密文</a:t>
              </a:r>
            </a:p>
          </p:txBody>
        </p:sp>
        <p:sp>
          <p:nvSpPr>
            <p:cNvPr id="16" name="AutoShape 12"/>
            <p:cNvSpPr>
              <a:spLocks noChangeArrowheads="1"/>
            </p:cNvSpPr>
            <p:nvPr/>
          </p:nvSpPr>
          <p:spPr bwMode="auto">
            <a:xfrm>
              <a:off x="2197" y="1440"/>
              <a:ext cx="240" cy="288"/>
            </a:xfrm>
            <a:prstGeom prst="downArrow">
              <a:avLst>
                <a:gd name="adj1" fmla="val 50000"/>
                <a:gd name="adj2" fmla="val 30000"/>
              </a:avLst>
            </a:prstGeom>
            <a:solidFill>
              <a:srgbClr val="FFFFFF"/>
            </a:solidFill>
            <a:ln w="28575" cap="sq">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AutoShape 13"/>
            <p:cNvSpPr>
              <a:spLocks noChangeArrowheads="1"/>
            </p:cNvSpPr>
            <p:nvPr/>
          </p:nvSpPr>
          <p:spPr bwMode="auto">
            <a:xfrm>
              <a:off x="2197" y="2016"/>
              <a:ext cx="240" cy="288"/>
            </a:xfrm>
            <a:prstGeom prst="downArrow">
              <a:avLst>
                <a:gd name="adj1" fmla="val 50000"/>
                <a:gd name="adj2" fmla="val 30000"/>
              </a:avLst>
            </a:prstGeom>
            <a:solidFill>
              <a:srgbClr val="FFFFFF"/>
            </a:solidFill>
            <a:ln w="28575" cap="sq">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AutoShape 14"/>
            <p:cNvSpPr>
              <a:spLocks noChangeArrowheads="1"/>
            </p:cNvSpPr>
            <p:nvPr/>
          </p:nvSpPr>
          <p:spPr bwMode="auto">
            <a:xfrm>
              <a:off x="2197" y="2603"/>
              <a:ext cx="240" cy="288"/>
            </a:xfrm>
            <a:prstGeom prst="downArrow">
              <a:avLst>
                <a:gd name="adj1" fmla="val 50000"/>
                <a:gd name="adj2" fmla="val 30000"/>
              </a:avLst>
            </a:prstGeom>
            <a:solidFill>
              <a:srgbClr val="FFFFFF"/>
            </a:solidFill>
            <a:ln w="28575" cap="sq">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AutoShape 15"/>
            <p:cNvSpPr>
              <a:spLocks noChangeArrowheads="1"/>
            </p:cNvSpPr>
            <p:nvPr/>
          </p:nvSpPr>
          <p:spPr bwMode="auto">
            <a:xfrm>
              <a:off x="2197" y="3216"/>
              <a:ext cx="240" cy="288"/>
            </a:xfrm>
            <a:prstGeom prst="downArrow">
              <a:avLst>
                <a:gd name="adj1" fmla="val 50000"/>
                <a:gd name="adj2" fmla="val 30000"/>
              </a:avLst>
            </a:prstGeom>
            <a:solidFill>
              <a:srgbClr val="FFFFFF"/>
            </a:solidFill>
            <a:ln w="28575" cap="sq">
              <a:solidFill>
                <a:srgbClr val="0000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968344909"/>
      </p:ext>
    </p:extLst>
  </p:cSld>
  <p:clrMapOvr>
    <a:masterClrMapping/>
  </p:clrMapOvr>
  <p:transition>
    <p:wipe dir="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0"/>
          <p:cNvSpPr txBox="1">
            <a:spLocks noGrp="1" noChangeArrowheads="1"/>
          </p:cNvSpPr>
          <p:nvPr>
            <p:ph type="title"/>
          </p:nvPr>
        </p:nvSpPr>
        <p:spPr bwMode="auto">
          <a:xfrm>
            <a:off x="611188" y="116632"/>
            <a:ext cx="7921625" cy="707886"/>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en-US" altLang="zh-CN" b="0" dirty="0">
                <a:solidFill>
                  <a:schemeClr val="bg1"/>
                </a:solidFill>
              </a:rPr>
              <a:t>DES </a:t>
            </a:r>
            <a:r>
              <a:rPr lang="zh-CN" altLang="en-US" b="0" dirty="0">
                <a:solidFill>
                  <a:schemeClr val="bg1"/>
                </a:solidFill>
              </a:rPr>
              <a:t>算法步骤</a:t>
            </a:r>
            <a:endParaRPr lang="en-US" altLang="zh-CN" b="0" dirty="0">
              <a:solidFill>
                <a:schemeClr val="bg1"/>
              </a:solidFill>
            </a:endParaRPr>
          </a:p>
        </p:txBody>
      </p:sp>
      <p:sp>
        <p:nvSpPr>
          <p:cNvPr id="4" name="灯片编号占位符 3"/>
          <p:cNvSpPr>
            <a:spLocks noGrp="1"/>
          </p:cNvSpPr>
          <p:nvPr>
            <p:ph type="sldNum" sz="quarter" idx="12"/>
          </p:nvPr>
        </p:nvSpPr>
        <p:spPr/>
        <p:txBody>
          <a:bodyPr/>
          <a:lstStyle/>
          <a:p>
            <a:fld id="{737F2E61-75E1-4E22-B7C3-7A96A5DEDED1}" type="slidenum">
              <a:rPr lang="en-US" altLang="zh-CN" smtClean="0"/>
              <a:pPr/>
              <a:t>101</a:t>
            </a:fld>
            <a:endParaRPr lang="en-US" altLang="zh-CN"/>
          </a:p>
        </p:txBody>
      </p:sp>
      <mc:AlternateContent xmlns:mc="http://schemas.openxmlformats.org/markup-compatibility/2006" xmlns:a14="http://schemas.microsoft.com/office/drawing/2010/main">
        <mc:Choice Requires="a14">
          <p:sp>
            <p:nvSpPr>
              <p:cNvPr id="2" name="矩形 1"/>
              <p:cNvSpPr/>
              <p:nvPr/>
            </p:nvSpPr>
            <p:spPr>
              <a:xfrm>
                <a:off x="451949" y="1340768"/>
                <a:ext cx="8136904" cy="4555093"/>
              </a:xfrm>
              <a:prstGeom prst="rect">
                <a:avLst/>
              </a:prstGeom>
            </p:spPr>
            <p:txBody>
              <a:bodyPr wrap="square">
                <a:spAutoFit/>
              </a:bodyPr>
              <a:lstStyle/>
              <a:p>
                <a:pPr marL="324000" lvl="1" indent="-342900" algn="l">
                  <a:lnSpc>
                    <a:spcPct val="150000"/>
                  </a:lnSpc>
                  <a:spcBef>
                    <a:spcPts val="600"/>
                  </a:spcBef>
                  <a:spcAft>
                    <a:spcPts val="600"/>
                  </a:spcAft>
                  <a:buClr>
                    <a:schemeClr val="accent2"/>
                  </a:buClr>
                  <a:buBlip>
                    <a:blip r:embed="rId3"/>
                  </a:buBlip>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第</a:t>
                </a: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1</a:t>
                </a: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步：变化明文。</a:t>
                </a:r>
                <a:r>
                  <a:rPr lang="zh-CN" altLang="en-US" sz="2000" dirty="0">
                    <a:latin typeface="微软雅黑" pitchFamily="34" charset="-122"/>
                    <a:ea typeface="微软雅黑" pitchFamily="34" charset="-122"/>
                  </a:rPr>
                  <a:t>对给定的</a:t>
                </a:r>
                <a:r>
                  <a:rPr lang="en-US" altLang="zh-CN" sz="2000" dirty="0">
                    <a:latin typeface="微软雅黑" pitchFamily="34" charset="-122"/>
                    <a:ea typeface="微软雅黑" pitchFamily="34" charset="-122"/>
                  </a:rPr>
                  <a:t>64</a:t>
                </a:r>
                <a:r>
                  <a:rPr lang="zh-CN" altLang="en-US" sz="2000" dirty="0">
                    <a:latin typeface="微软雅黑" pitchFamily="34" charset="-122"/>
                    <a:ea typeface="微软雅黑" pitchFamily="34" charset="-122"/>
                  </a:rPr>
                  <a:t>位明文</a:t>
                </a:r>
                <a:r>
                  <a:rPr lang="en-US" altLang="zh-CN" sz="2000" dirty="0">
                    <a:latin typeface="微软雅黑" pitchFamily="34" charset="-122"/>
                    <a:ea typeface="微软雅黑" pitchFamily="34" charset="-122"/>
                  </a:rPr>
                  <a:t>x</a:t>
                </a:r>
                <a:r>
                  <a:rPr lang="zh-CN" altLang="en-US" sz="2000" dirty="0">
                    <a:latin typeface="微软雅黑" pitchFamily="34" charset="-122"/>
                    <a:ea typeface="微软雅黑" pitchFamily="34" charset="-122"/>
                  </a:rPr>
                  <a:t>，首先通过一个置换</a:t>
                </a:r>
                <a:r>
                  <a:rPr lang="en-US" altLang="zh-CN" sz="2000" dirty="0">
                    <a:latin typeface="微软雅黑" pitchFamily="34" charset="-122"/>
                    <a:ea typeface="微软雅黑" pitchFamily="34" charset="-122"/>
                  </a:rPr>
                  <a:t>IP</a:t>
                </a:r>
                <a:r>
                  <a:rPr lang="zh-CN" altLang="en-US" sz="2000" dirty="0">
                    <a:latin typeface="微软雅黑" pitchFamily="34" charset="-122"/>
                    <a:ea typeface="微软雅黑" pitchFamily="34" charset="-122"/>
                  </a:rPr>
                  <a:t>表来重新排列，从而构造出</a:t>
                </a:r>
                <a:r>
                  <a:rPr lang="en-US" altLang="zh-CN" sz="2000" dirty="0">
                    <a:latin typeface="微软雅黑" pitchFamily="34" charset="-122"/>
                    <a:ea typeface="微软雅黑" pitchFamily="34" charset="-122"/>
                  </a:rPr>
                  <a:t>64</a:t>
                </a:r>
                <a:r>
                  <a:rPr lang="zh-CN" altLang="en-US" sz="2000" dirty="0">
                    <a:latin typeface="微软雅黑" pitchFamily="34" charset="-122"/>
                    <a:ea typeface="微软雅黑" pitchFamily="34" charset="-122"/>
                  </a:rPr>
                  <a:t>位的</a:t>
                </a:r>
                <a:r>
                  <a:rPr lang="en-US" altLang="zh-CN" sz="2000" dirty="0">
                    <a:latin typeface="微软雅黑" pitchFamily="34" charset="-122"/>
                    <a:ea typeface="微软雅黑" pitchFamily="34" charset="-122"/>
                  </a:rPr>
                  <a:t>x</a:t>
                </a:r>
                <a14:m>
                  <m:oMath xmlns:m="http://schemas.openxmlformats.org/officeDocument/2006/math">
                    <m:r>
                      <a:rPr lang="en-US" altLang="zh-CN" sz="2000" i="1" baseline="-25000" dirty="0" smtClean="0">
                        <a:latin typeface="Cambria Math"/>
                        <a:ea typeface="微软雅黑" pitchFamily="34" charset="-122"/>
                      </a:rPr>
                      <m:t>0</m:t>
                    </m:r>
                  </m:oMath>
                </a14:m>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x</a:t>
                </a:r>
                <a:r>
                  <a:rPr lang="en-US" altLang="zh-CN" sz="2000" baseline="-25000" dirty="0">
                    <a:latin typeface="微软雅黑" pitchFamily="34" charset="-122"/>
                    <a:ea typeface="微软雅黑" pitchFamily="34" charset="-122"/>
                  </a:rPr>
                  <a:t>0</a:t>
                </a:r>
                <a:r>
                  <a:rPr lang="en-US" altLang="zh-CN" sz="2000" dirty="0">
                    <a:latin typeface="微软雅黑" pitchFamily="34" charset="-122"/>
                    <a:ea typeface="微软雅黑" pitchFamily="34" charset="-122"/>
                  </a:rPr>
                  <a:t>=IP(x)=L</a:t>
                </a:r>
                <a:r>
                  <a:rPr lang="en-US" altLang="zh-CN" sz="2000" baseline="-25000" dirty="0">
                    <a:latin typeface="微软雅黑" pitchFamily="34" charset="-122"/>
                    <a:ea typeface="微软雅黑" pitchFamily="34" charset="-122"/>
                  </a:rPr>
                  <a:t>0</a:t>
                </a:r>
                <a:r>
                  <a:rPr lang="en-US" altLang="zh-CN" sz="2000" dirty="0">
                    <a:latin typeface="微软雅黑" pitchFamily="34" charset="-122"/>
                    <a:ea typeface="微软雅黑" pitchFamily="34" charset="-122"/>
                  </a:rPr>
                  <a:t>R</a:t>
                </a:r>
                <a:r>
                  <a:rPr lang="en-US" altLang="zh-CN" sz="2000" baseline="-25000" dirty="0">
                    <a:latin typeface="微软雅黑" pitchFamily="34" charset="-122"/>
                    <a:ea typeface="微软雅黑" pitchFamily="34" charset="-122"/>
                  </a:rPr>
                  <a:t>0</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marL="324000" lvl="1" indent="-342900" algn="l">
                  <a:lnSpc>
                    <a:spcPct val="150000"/>
                  </a:lnSpc>
                  <a:spcBef>
                    <a:spcPts val="600"/>
                  </a:spcBef>
                  <a:spcAft>
                    <a:spcPts val="600"/>
                  </a:spcAft>
                  <a:buClr>
                    <a:schemeClr val="accent2"/>
                  </a:buClr>
                  <a:buBlip>
                    <a:blip r:embed="rId3"/>
                  </a:buBlip>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第</a:t>
                </a: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2</a:t>
                </a: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步：按照规则迭代。</a:t>
                </a:r>
                <a:r>
                  <a:rPr lang="zh-CN" altLang="en-US" sz="2000" dirty="0">
                    <a:latin typeface="微软雅黑" pitchFamily="34" charset="-122"/>
                    <a:ea typeface="微软雅黑" pitchFamily="34" charset="-122"/>
                  </a:rPr>
                  <a:t>规则为：</a:t>
                </a:r>
              </a:p>
              <a:p>
                <a:pPr marL="800100" lvl="2" indent="-342900" algn="l">
                  <a:lnSpc>
                    <a:spcPct val="150000"/>
                  </a:lnSpc>
                  <a:spcBef>
                    <a:spcPts val="600"/>
                  </a:spcBef>
                  <a:spcAft>
                    <a:spcPts val="600"/>
                  </a:spcAft>
                  <a:buClr>
                    <a:schemeClr val="accent2"/>
                  </a:buClr>
                  <a:buFont typeface="Wingdings" pitchFamily="2" charset="2"/>
                  <a:buChar char="ü"/>
                </a:pPr>
                <a:r>
                  <a:rPr lang="en-US" altLang="zh-CN" sz="2000" dirty="0">
                    <a:latin typeface="微软雅黑" pitchFamily="34" charset="-122"/>
                    <a:ea typeface="微软雅黑" pitchFamily="34" charset="-122"/>
                  </a:rPr>
                  <a:t>L</a:t>
                </a:r>
                <a:r>
                  <a:rPr lang="en-US" altLang="zh-CN" sz="2000" baseline="-25000" dirty="0">
                    <a:latin typeface="微软雅黑" pitchFamily="34" charset="-122"/>
                    <a:ea typeface="微软雅黑" pitchFamily="34" charset="-122"/>
                  </a:rPr>
                  <a:t>i</a:t>
                </a:r>
                <a:r>
                  <a:rPr lang="en-US" altLang="zh-CN" sz="2000" dirty="0">
                    <a:latin typeface="微软雅黑" pitchFamily="34" charset="-122"/>
                    <a:ea typeface="微软雅黑" pitchFamily="34" charset="-122"/>
                  </a:rPr>
                  <a:t>=R</a:t>
                </a:r>
                <a:r>
                  <a:rPr lang="en-US" altLang="zh-CN" sz="2000" baseline="-25000" dirty="0">
                    <a:latin typeface="微软雅黑" pitchFamily="34" charset="-122"/>
                    <a:ea typeface="微软雅黑" pitchFamily="34" charset="-122"/>
                  </a:rPr>
                  <a:t>i-1</a:t>
                </a:r>
              </a:p>
              <a:p>
                <a:pPr marL="800100" lvl="2" indent="-342900" algn="l">
                  <a:lnSpc>
                    <a:spcPct val="150000"/>
                  </a:lnSpc>
                  <a:spcBef>
                    <a:spcPts val="600"/>
                  </a:spcBef>
                  <a:spcAft>
                    <a:spcPts val="600"/>
                  </a:spcAft>
                  <a:buClr>
                    <a:schemeClr val="accent2"/>
                  </a:buClr>
                  <a:buFont typeface="Wingdings" pitchFamily="2" charset="2"/>
                  <a:buChar char="ü"/>
                </a:pPr>
                <a:r>
                  <a:rPr lang="en-US" altLang="zh-CN" sz="2000" dirty="0">
                    <a:latin typeface="微软雅黑" pitchFamily="34" charset="-122"/>
                    <a:ea typeface="微软雅黑" pitchFamily="34" charset="-122"/>
                  </a:rPr>
                  <a:t>R</a:t>
                </a:r>
                <a:r>
                  <a:rPr lang="en-US" altLang="zh-CN" sz="2000" baseline="-25000" dirty="0">
                    <a:latin typeface="微软雅黑" pitchFamily="34" charset="-122"/>
                    <a:ea typeface="微软雅黑" pitchFamily="34" charset="-122"/>
                  </a:rPr>
                  <a:t>i</a:t>
                </a:r>
                <a:r>
                  <a:rPr lang="en-US" altLang="zh-CN" sz="2000" dirty="0">
                    <a:latin typeface="微软雅黑" pitchFamily="34" charset="-122"/>
                    <a:ea typeface="微软雅黑" pitchFamily="34" charset="-122"/>
                  </a:rPr>
                  <a:t>=L</a:t>
                </a:r>
                <a:r>
                  <a:rPr lang="en-US" altLang="zh-CN" sz="2000" baseline="-25000" dirty="0">
                    <a:latin typeface="微软雅黑" pitchFamily="34" charset="-122"/>
                    <a:ea typeface="微软雅黑" pitchFamily="34" charset="-122"/>
                  </a:rPr>
                  <a:t>i-1</a:t>
                </a:r>
                <a:r>
                  <a:rPr lang="en-US" altLang="zh-CN" sz="2000" dirty="0">
                    <a:latin typeface="微软雅黑" pitchFamily="34" charset="-122"/>
                    <a:ea typeface="微软雅黑" pitchFamily="34" charset="-122"/>
                  </a:rPr>
                  <a:t>⊕f(R</a:t>
                </a:r>
                <a:r>
                  <a:rPr lang="en-US" altLang="zh-CN" sz="2000" baseline="-25000" dirty="0">
                    <a:latin typeface="微软雅黑" pitchFamily="34" charset="-122"/>
                    <a:ea typeface="微软雅黑" pitchFamily="34" charset="-122"/>
                  </a:rPr>
                  <a:t>i-1</a:t>
                </a:r>
                <a:r>
                  <a:rPr lang="en-US" altLang="zh-CN" sz="2000" dirty="0">
                    <a:latin typeface="微软雅黑" pitchFamily="34" charset="-122"/>
                    <a:ea typeface="微软雅黑" pitchFamily="34" charset="-122"/>
                  </a:rPr>
                  <a:t>,k</a:t>
                </a:r>
                <a:r>
                  <a:rPr lang="en-US" altLang="zh-CN" sz="2000" baseline="-25000" dirty="0">
                    <a:latin typeface="微软雅黑" pitchFamily="34" charset="-122"/>
                    <a:ea typeface="微软雅黑" pitchFamily="34" charset="-122"/>
                  </a:rPr>
                  <a:t>i</a:t>
                </a:r>
                <a:r>
                  <a:rPr lang="en-US" altLang="zh-CN" sz="2000" dirty="0">
                    <a:latin typeface="微软雅黑" pitchFamily="34" charset="-122"/>
                    <a:ea typeface="微软雅黑" pitchFamily="34" charset="-122"/>
                  </a:rPr>
                  <a:t>) (</a:t>
                </a:r>
                <a:r>
                  <a:rPr lang="en-US" altLang="zh-CN" sz="2000" dirty="0" err="1">
                    <a:latin typeface="微软雅黑" pitchFamily="34" charset="-122"/>
                    <a:ea typeface="微软雅黑" pitchFamily="34" charset="-122"/>
                  </a:rPr>
                  <a:t>i</a:t>
                </a:r>
                <a:r>
                  <a:rPr lang="en-US" altLang="zh-CN" sz="2000" dirty="0">
                    <a:latin typeface="微软雅黑" pitchFamily="34" charset="-122"/>
                    <a:ea typeface="微软雅黑" pitchFamily="34" charset="-122"/>
                  </a:rPr>
                  <a:t>=1,2,…,16)</a:t>
                </a:r>
              </a:p>
              <a:p>
                <a:pPr marL="457200" lvl="2" algn="l">
                  <a:lnSpc>
                    <a:spcPct val="150000"/>
                  </a:lnSpc>
                  <a:spcBef>
                    <a:spcPts val="600"/>
                  </a:spcBef>
                  <a:spcAft>
                    <a:spcPts val="600"/>
                  </a:spcAft>
                  <a:buClr>
                    <a:schemeClr val="accent2"/>
                  </a:buClr>
                </a:pPr>
                <a:r>
                  <a:rPr lang="zh-CN" altLang="en-US" sz="2000" dirty="0">
                    <a:latin typeface="微软雅黑" pitchFamily="34" charset="-122"/>
                    <a:ea typeface="微软雅黑" pitchFamily="34" charset="-122"/>
                  </a:rPr>
                  <a:t>符号⊕表示数学上的“异或”运算。</a:t>
                </a:r>
                <a:r>
                  <a:rPr lang="en-US" altLang="zh-CN" sz="2000" dirty="0">
                    <a:latin typeface="微软雅黑" pitchFamily="34" charset="-122"/>
                    <a:ea typeface="微软雅黑" pitchFamily="34" charset="-122"/>
                  </a:rPr>
                  <a:t>f</a:t>
                </a:r>
                <a:r>
                  <a:rPr lang="zh-CN" altLang="en-US" sz="2000" dirty="0">
                    <a:latin typeface="微软雅黑" pitchFamily="34" charset="-122"/>
                    <a:ea typeface="微软雅黑" pitchFamily="34" charset="-122"/>
                  </a:rPr>
                  <a:t>表示一种代替，由</a:t>
                </a:r>
                <a:r>
                  <a:rPr lang="en-US" altLang="zh-CN" sz="2000" dirty="0">
                    <a:latin typeface="微软雅黑" pitchFamily="34" charset="-122"/>
                    <a:ea typeface="微软雅黑" pitchFamily="34" charset="-122"/>
                  </a:rPr>
                  <a:t>S</a:t>
                </a:r>
                <a:r>
                  <a:rPr lang="zh-CN" altLang="en-US" sz="2000" dirty="0">
                    <a:latin typeface="微软雅黑" pitchFamily="34" charset="-122"/>
                    <a:ea typeface="微软雅黑" pitchFamily="34" charset="-122"/>
                  </a:rPr>
                  <a:t>盒置换构成，</a:t>
                </a:r>
                <a:r>
                  <a:rPr lang="en-US" altLang="zh-CN" sz="2000" dirty="0">
                    <a:latin typeface="微软雅黑" pitchFamily="34" charset="-122"/>
                    <a:ea typeface="微软雅黑" pitchFamily="34" charset="-122"/>
                  </a:rPr>
                  <a:t>K</a:t>
                </a:r>
                <a:r>
                  <a:rPr lang="en-US" altLang="zh-CN" sz="2000" baseline="-25000" dirty="0">
                    <a:latin typeface="微软雅黑" pitchFamily="34" charset="-122"/>
                    <a:ea typeface="微软雅黑" pitchFamily="34" charset="-122"/>
                  </a:rPr>
                  <a:t>i</a:t>
                </a:r>
                <a:r>
                  <a:rPr lang="zh-CN" altLang="en-US" sz="2000" dirty="0">
                    <a:latin typeface="微软雅黑" pitchFamily="34" charset="-122"/>
                    <a:ea typeface="微软雅黑" pitchFamily="34" charset="-122"/>
                  </a:rPr>
                  <a:t>是一些由密钥编排函数产生的子密钥。</a:t>
                </a:r>
              </a:p>
              <a:p>
                <a:pPr marL="324000" lvl="1" indent="-342900" algn="l">
                  <a:lnSpc>
                    <a:spcPct val="150000"/>
                  </a:lnSpc>
                  <a:spcBef>
                    <a:spcPts val="600"/>
                  </a:spcBef>
                  <a:spcAft>
                    <a:spcPts val="600"/>
                  </a:spcAft>
                  <a:buClr>
                    <a:schemeClr val="accent2"/>
                  </a:buClr>
                  <a:buBlip>
                    <a:blip r:embed="rId3"/>
                  </a:buBlip>
                </a:pP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第</a:t>
                </a: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3</a:t>
                </a: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步：对</a:t>
                </a: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L</a:t>
                </a:r>
                <a:r>
                  <a:rPr lang="en-US" altLang="zh-CN" sz="2000" baseline="-25000" dirty="0">
                    <a:effectLst>
                      <a:outerShdw blurRad="38100" dist="38100" dir="2700000" algn="tl">
                        <a:srgbClr val="000000">
                          <a:alpha val="43137"/>
                        </a:srgbClr>
                      </a:outerShdw>
                    </a:effectLst>
                    <a:latin typeface="微软雅黑" pitchFamily="34" charset="-122"/>
                    <a:ea typeface="微软雅黑" pitchFamily="34" charset="-122"/>
                  </a:rPr>
                  <a:t>16</a:t>
                </a: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R</a:t>
                </a:r>
                <a:r>
                  <a:rPr lang="en-US" altLang="zh-CN" sz="2000" baseline="-25000" dirty="0">
                    <a:effectLst>
                      <a:outerShdw blurRad="38100" dist="38100" dir="2700000" algn="tl">
                        <a:srgbClr val="000000">
                          <a:alpha val="43137"/>
                        </a:srgbClr>
                      </a:outerShdw>
                    </a:effectLst>
                    <a:latin typeface="微软雅黑" pitchFamily="34" charset="-122"/>
                    <a:ea typeface="微软雅黑" pitchFamily="34" charset="-122"/>
                  </a:rPr>
                  <a:t>16</a:t>
                </a: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利用</a:t>
                </a:r>
                <a:r>
                  <a:rPr lang="en-US" altLang="zh-CN" sz="2000" dirty="0">
                    <a:effectLst>
                      <a:outerShdw blurRad="38100" dist="38100" dir="2700000" algn="tl">
                        <a:srgbClr val="000000">
                          <a:alpha val="43137"/>
                        </a:srgbClr>
                      </a:outerShdw>
                    </a:effectLst>
                    <a:latin typeface="微软雅黑" pitchFamily="34" charset="-122"/>
                    <a:ea typeface="微软雅黑" pitchFamily="34" charset="-122"/>
                  </a:rPr>
                  <a:t>IP</a:t>
                </a:r>
                <a:r>
                  <a:rPr lang="en-US" altLang="zh-CN" sz="2000" baseline="30000" dirty="0">
                    <a:effectLst>
                      <a:outerShdw blurRad="38100" dist="38100" dir="2700000" algn="tl">
                        <a:srgbClr val="000000">
                          <a:alpha val="43137"/>
                        </a:srgbClr>
                      </a:outerShdw>
                    </a:effectLst>
                    <a:latin typeface="微软雅黑" pitchFamily="34" charset="-122"/>
                    <a:ea typeface="微软雅黑" pitchFamily="34" charset="-122"/>
                  </a:rPr>
                  <a:t>-1</a:t>
                </a:r>
                <a:r>
                  <a:rPr lang="zh-CN" altLang="en-US" sz="2000" dirty="0">
                    <a:effectLst>
                      <a:outerShdw blurRad="38100" dist="38100" dir="2700000" algn="tl">
                        <a:srgbClr val="000000">
                          <a:alpha val="43137"/>
                        </a:srgbClr>
                      </a:outerShdw>
                    </a:effectLst>
                    <a:latin typeface="微软雅黑" pitchFamily="34" charset="-122"/>
                    <a:ea typeface="微软雅黑" pitchFamily="34" charset="-122"/>
                  </a:rPr>
                  <a:t>作逆置换，就得到了密文。 </a:t>
                </a:r>
              </a:p>
            </p:txBody>
          </p:sp>
        </mc:Choice>
        <mc:Fallback xmlns="">
          <p:sp>
            <p:nvSpPr>
              <p:cNvPr id="2" name="矩形 1"/>
              <p:cNvSpPr>
                <a:spLocks noRot="1" noChangeAspect="1" noMove="1" noResize="1" noEditPoints="1" noAdjustHandles="1" noChangeArrowheads="1" noChangeShapeType="1" noTextEdit="1"/>
              </p:cNvSpPr>
              <p:nvPr/>
            </p:nvSpPr>
            <p:spPr>
              <a:xfrm>
                <a:off x="451949" y="1340768"/>
                <a:ext cx="8136904" cy="4555093"/>
              </a:xfrm>
              <a:prstGeom prst="rect">
                <a:avLst/>
              </a:prstGeom>
              <a:blipFill>
                <a:blip r:embed="rId4"/>
                <a:stretch>
                  <a:fillRect b="-937"/>
                </a:stretch>
              </a:blipFill>
            </p:spPr>
            <p:txBody>
              <a:bodyPr/>
              <a:lstStyle/>
              <a:p>
                <a:r>
                  <a:rPr lang="en-US">
                    <a:noFill/>
                  </a:rPr>
                  <a:t> </a:t>
                </a:r>
              </a:p>
            </p:txBody>
          </p:sp>
        </mc:Fallback>
      </mc:AlternateContent>
    </p:spTree>
    <p:extLst>
      <p:ext uri="{BB962C8B-B14F-4D97-AF65-F5344CB8AC3E}">
        <p14:creationId xmlns:p14="http://schemas.microsoft.com/office/powerpoint/2010/main" val="1009433977"/>
      </p:ext>
    </p:extLst>
  </p:cSld>
  <p:clrMapOvr>
    <a:masterClrMapping/>
  </p:clrMapOvr>
  <p:transition>
    <p:wipe dir="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37F2E61-75E1-4E22-B7C3-7A96A5DEDED1}" type="slidenum">
              <a:rPr lang="en-US" altLang="zh-CN" smtClean="0"/>
              <a:pPr/>
              <a:t>102</a:t>
            </a:fld>
            <a:endParaRPr lang="en-US" altLang="zh-CN"/>
          </a:p>
        </p:txBody>
      </p:sp>
      <p:sp>
        <p:nvSpPr>
          <p:cNvPr id="119" name="Rectangle 2"/>
          <p:cNvSpPr>
            <a:spLocks noChangeArrowheads="1"/>
          </p:cNvSpPr>
          <p:nvPr/>
        </p:nvSpPr>
        <p:spPr bwMode="auto">
          <a:xfrm>
            <a:off x="0" y="0"/>
            <a:ext cx="9144000" cy="6858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Freeform 3"/>
          <p:cNvSpPr>
            <a:spLocks/>
          </p:cNvSpPr>
          <p:nvPr/>
        </p:nvSpPr>
        <p:spPr bwMode="auto">
          <a:xfrm>
            <a:off x="2998788" y="2401888"/>
            <a:ext cx="2667000" cy="868362"/>
          </a:xfrm>
          <a:custGeom>
            <a:avLst/>
            <a:gdLst>
              <a:gd name="T0" fmla="*/ 0 w 1680"/>
              <a:gd name="T1" fmla="*/ 672 h 672"/>
              <a:gd name="T2" fmla="*/ 0 w 1680"/>
              <a:gd name="T3" fmla="*/ 528 h 672"/>
              <a:gd name="T4" fmla="*/ 1680 w 1680"/>
              <a:gd name="T5" fmla="*/ 348 h 672"/>
              <a:gd name="T6" fmla="*/ 1680 w 1680"/>
              <a:gd name="T7" fmla="*/ 0 h 672"/>
            </a:gdLst>
            <a:ahLst/>
            <a:cxnLst>
              <a:cxn ang="0">
                <a:pos x="T0" y="T1"/>
              </a:cxn>
              <a:cxn ang="0">
                <a:pos x="T2" y="T3"/>
              </a:cxn>
              <a:cxn ang="0">
                <a:pos x="T4" y="T5"/>
              </a:cxn>
              <a:cxn ang="0">
                <a:pos x="T6" y="T7"/>
              </a:cxn>
            </a:cxnLst>
            <a:rect l="0" t="0" r="r" b="b"/>
            <a:pathLst>
              <a:path w="1680" h="672">
                <a:moveTo>
                  <a:pt x="0" y="672"/>
                </a:moveTo>
                <a:lnTo>
                  <a:pt x="0" y="528"/>
                </a:lnTo>
                <a:lnTo>
                  <a:pt x="1680" y="348"/>
                </a:lnTo>
                <a:lnTo>
                  <a:pt x="1680" y="0"/>
                </a:lnTo>
              </a:path>
            </a:pathLst>
          </a:custGeom>
          <a:noFill/>
          <a:ln w="19050" cmpd="sng">
            <a:solidFill>
              <a:schemeClr val="tx1"/>
            </a:solidFill>
            <a:round/>
            <a:headEnd type="triangle" w="sm"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 name="Line 4"/>
          <p:cNvSpPr>
            <a:spLocks noChangeShapeType="1"/>
          </p:cNvSpPr>
          <p:nvPr/>
        </p:nvSpPr>
        <p:spPr bwMode="auto">
          <a:xfrm rot="5400000">
            <a:off x="3659188" y="1046163"/>
            <a:ext cx="0" cy="104140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 name="Line 5"/>
          <p:cNvSpPr>
            <a:spLocks noChangeShapeType="1"/>
          </p:cNvSpPr>
          <p:nvPr/>
        </p:nvSpPr>
        <p:spPr bwMode="auto">
          <a:xfrm rot="5400000">
            <a:off x="3640138" y="2171700"/>
            <a:ext cx="0" cy="104140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 name="Line 6"/>
          <p:cNvSpPr>
            <a:spLocks noChangeShapeType="1"/>
          </p:cNvSpPr>
          <p:nvPr/>
        </p:nvSpPr>
        <p:spPr bwMode="auto">
          <a:xfrm>
            <a:off x="5665788" y="4614863"/>
            <a:ext cx="0" cy="879475"/>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 name="Line 7"/>
          <p:cNvSpPr>
            <a:spLocks noChangeShapeType="1"/>
          </p:cNvSpPr>
          <p:nvPr/>
        </p:nvSpPr>
        <p:spPr bwMode="auto">
          <a:xfrm rot="5400000">
            <a:off x="3621088" y="4397375"/>
            <a:ext cx="0" cy="104140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 name="Rectangle 8"/>
          <p:cNvSpPr>
            <a:spLocks noChangeArrowheads="1"/>
          </p:cNvSpPr>
          <p:nvPr/>
        </p:nvSpPr>
        <p:spPr bwMode="auto">
          <a:xfrm>
            <a:off x="2465388" y="1036638"/>
            <a:ext cx="1066800" cy="249237"/>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nchor="ctr"/>
          <a:lstStyle/>
          <a:p>
            <a:pPr algn="ctr"/>
            <a:r>
              <a:rPr kumimoji="1" lang="en-US" altLang="zh-CN" sz="1600">
                <a:latin typeface="Times New Roman" pitchFamily="18" charset="0"/>
                <a:ea typeface="黑体" pitchFamily="2" charset="-122"/>
              </a:rPr>
              <a:t>L</a:t>
            </a:r>
            <a:r>
              <a:rPr kumimoji="1" lang="en-US" altLang="zh-CN" sz="1600" baseline="-25000">
                <a:latin typeface="Times New Roman" pitchFamily="18" charset="0"/>
                <a:ea typeface="黑体" pitchFamily="2" charset="-122"/>
              </a:rPr>
              <a:t>0</a:t>
            </a:r>
            <a:endParaRPr kumimoji="1" lang="en-US" altLang="zh-CN" sz="1600">
              <a:latin typeface="Times New Roman" pitchFamily="18" charset="0"/>
              <a:ea typeface="黑体" pitchFamily="2" charset="-122"/>
            </a:endParaRPr>
          </a:p>
        </p:txBody>
      </p:sp>
      <p:sp>
        <p:nvSpPr>
          <p:cNvPr id="126" name="Rectangle 9"/>
          <p:cNvSpPr>
            <a:spLocks noChangeArrowheads="1"/>
          </p:cNvSpPr>
          <p:nvPr/>
        </p:nvSpPr>
        <p:spPr bwMode="auto">
          <a:xfrm>
            <a:off x="5132388" y="1036638"/>
            <a:ext cx="1066800" cy="249237"/>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nchor="ctr"/>
          <a:lstStyle/>
          <a:p>
            <a:pPr algn="ctr"/>
            <a:r>
              <a:rPr kumimoji="1" lang="en-US" altLang="zh-CN" sz="1600">
                <a:latin typeface="Times New Roman" pitchFamily="18" charset="0"/>
                <a:ea typeface="黑体" pitchFamily="2" charset="-122"/>
              </a:rPr>
              <a:t>R</a:t>
            </a:r>
            <a:r>
              <a:rPr kumimoji="1" lang="en-US" altLang="zh-CN" sz="1600" baseline="-25000">
                <a:latin typeface="Times New Roman" pitchFamily="18" charset="0"/>
                <a:ea typeface="黑体" pitchFamily="2" charset="-122"/>
              </a:rPr>
              <a:t>0</a:t>
            </a:r>
            <a:endParaRPr kumimoji="1" lang="en-US" altLang="zh-CN" sz="1600">
              <a:latin typeface="Times New Roman" pitchFamily="18" charset="0"/>
              <a:ea typeface="黑体" pitchFamily="2" charset="-122"/>
            </a:endParaRPr>
          </a:p>
        </p:txBody>
      </p:sp>
      <p:sp>
        <p:nvSpPr>
          <p:cNvPr id="127" name="Rectangle 10"/>
          <p:cNvSpPr>
            <a:spLocks noChangeArrowheads="1"/>
          </p:cNvSpPr>
          <p:nvPr/>
        </p:nvSpPr>
        <p:spPr bwMode="auto">
          <a:xfrm>
            <a:off x="2465388" y="2154238"/>
            <a:ext cx="1066800" cy="2476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nchor="ctr"/>
          <a:lstStyle/>
          <a:p>
            <a:pPr algn="ctr"/>
            <a:r>
              <a:rPr kumimoji="1" lang="en-US" altLang="zh-CN" sz="1600">
                <a:latin typeface="Times New Roman" pitchFamily="18" charset="0"/>
                <a:ea typeface="黑体" pitchFamily="2" charset="-122"/>
              </a:rPr>
              <a:t>L</a:t>
            </a:r>
            <a:r>
              <a:rPr kumimoji="1" lang="en-US" altLang="zh-CN" sz="1600" baseline="-25000">
                <a:latin typeface="Times New Roman" pitchFamily="18" charset="0"/>
                <a:ea typeface="黑体" pitchFamily="2" charset="-122"/>
              </a:rPr>
              <a:t>1 </a:t>
            </a:r>
            <a:r>
              <a:rPr kumimoji="1" lang="en-US" altLang="zh-CN" sz="1600">
                <a:latin typeface="Times New Roman" pitchFamily="18" charset="0"/>
                <a:ea typeface="黑体" pitchFamily="2" charset="-122"/>
              </a:rPr>
              <a:t>= R</a:t>
            </a:r>
            <a:r>
              <a:rPr kumimoji="1" lang="en-US" altLang="zh-CN" sz="1600" baseline="-25000">
                <a:latin typeface="Times New Roman" pitchFamily="18" charset="0"/>
                <a:ea typeface="黑体" pitchFamily="2" charset="-122"/>
              </a:rPr>
              <a:t>0</a:t>
            </a:r>
            <a:endParaRPr kumimoji="1" lang="en-US" altLang="zh-CN" sz="1600">
              <a:latin typeface="Times New Roman" pitchFamily="18" charset="0"/>
              <a:ea typeface="黑体" pitchFamily="2" charset="-122"/>
            </a:endParaRPr>
          </a:p>
        </p:txBody>
      </p:sp>
      <p:sp>
        <p:nvSpPr>
          <p:cNvPr id="128" name="Rectangle 11"/>
          <p:cNvSpPr>
            <a:spLocks noChangeArrowheads="1"/>
          </p:cNvSpPr>
          <p:nvPr/>
        </p:nvSpPr>
        <p:spPr bwMode="auto">
          <a:xfrm>
            <a:off x="3989388" y="323850"/>
            <a:ext cx="609600" cy="2476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nchor="ctr"/>
          <a:lstStyle/>
          <a:p>
            <a:pPr algn="ctr"/>
            <a:r>
              <a:rPr kumimoji="1" lang="en-US" altLang="zh-CN" sz="1600">
                <a:latin typeface="Times New Roman" pitchFamily="18" charset="0"/>
                <a:ea typeface="黑体" pitchFamily="2" charset="-122"/>
              </a:rPr>
              <a:t>IP</a:t>
            </a:r>
          </a:p>
        </p:txBody>
      </p:sp>
      <p:sp>
        <p:nvSpPr>
          <p:cNvPr id="129" name="Rectangle 12"/>
          <p:cNvSpPr>
            <a:spLocks noChangeArrowheads="1"/>
          </p:cNvSpPr>
          <p:nvPr/>
        </p:nvSpPr>
        <p:spPr bwMode="auto">
          <a:xfrm>
            <a:off x="2465388" y="3270250"/>
            <a:ext cx="1066800" cy="249238"/>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nchor="ctr"/>
          <a:lstStyle/>
          <a:p>
            <a:pPr algn="ctr"/>
            <a:r>
              <a:rPr kumimoji="1" lang="en-US" altLang="zh-CN" sz="1600" dirty="0">
                <a:latin typeface="Times New Roman" pitchFamily="18" charset="0"/>
                <a:ea typeface="黑体" pitchFamily="2" charset="-122"/>
              </a:rPr>
              <a:t>L</a:t>
            </a:r>
            <a:r>
              <a:rPr kumimoji="1" lang="en-US" altLang="zh-CN" sz="1600" baseline="-25000" dirty="0">
                <a:latin typeface="Times New Roman" pitchFamily="18" charset="0"/>
                <a:ea typeface="黑体" pitchFamily="2" charset="-122"/>
              </a:rPr>
              <a:t>2 </a:t>
            </a:r>
            <a:r>
              <a:rPr kumimoji="1" lang="en-US" altLang="zh-CN" sz="1600" dirty="0">
                <a:latin typeface="Times New Roman" pitchFamily="18" charset="0"/>
                <a:ea typeface="黑体" pitchFamily="2" charset="-122"/>
              </a:rPr>
              <a:t>= R</a:t>
            </a:r>
            <a:r>
              <a:rPr kumimoji="1" lang="en-US" altLang="zh-CN" sz="1600" baseline="-25000" dirty="0">
                <a:latin typeface="Times New Roman" pitchFamily="18" charset="0"/>
                <a:ea typeface="黑体" pitchFamily="2" charset="-122"/>
              </a:rPr>
              <a:t>1</a:t>
            </a:r>
            <a:endParaRPr kumimoji="1" lang="en-US" altLang="zh-CN" sz="1600" dirty="0">
              <a:latin typeface="Times New Roman" pitchFamily="18" charset="0"/>
              <a:ea typeface="黑体" pitchFamily="2" charset="-122"/>
            </a:endParaRPr>
          </a:p>
        </p:txBody>
      </p:sp>
      <p:sp>
        <p:nvSpPr>
          <p:cNvPr id="130" name="Rectangle 13"/>
          <p:cNvSpPr>
            <a:spLocks noChangeArrowheads="1"/>
          </p:cNvSpPr>
          <p:nvPr/>
        </p:nvSpPr>
        <p:spPr bwMode="auto">
          <a:xfrm>
            <a:off x="2465388" y="4387850"/>
            <a:ext cx="1066800" cy="2476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nchor="ctr"/>
          <a:lstStyle/>
          <a:p>
            <a:pPr algn="ctr"/>
            <a:r>
              <a:rPr kumimoji="1" lang="en-US" altLang="zh-CN" sz="1600">
                <a:latin typeface="Times New Roman" pitchFamily="18" charset="0"/>
                <a:ea typeface="黑体" pitchFamily="2" charset="-122"/>
              </a:rPr>
              <a:t>L</a:t>
            </a:r>
            <a:r>
              <a:rPr kumimoji="1" lang="en-US" altLang="zh-CN" sz="1600" baseline="-25000">
                <a:latin typeface="Times New Roman" pitchFamily="18" charset="0"/>
                <a:ea typeface="黑体" pitchFamily="2" charset="-122"/>
              </a:rPr>
              <a:t>15 </a:t>
            </a:r>
            <a:r>
              <a:rPr kumimoji="1" lang="en-US" altLang="zh-CN" sz="1600">
                <a:latin typeface="Times New Roman" pitchFamily="18" charset="0"/>
                <a:ea typeface="黑体" pitchFamily="2" charset="-122"/>
              </a:rPr>
              <a:t>= R</a:t>
            </a:r>
            <a:r>
              <a:rPr kumimoji="1" lang="en-US" altLang="zh-CN" sz="1600" baseline="-25000">
                <a:latin typeface="Times New Roman" pitchFamily="18" charset="0"/>
                <a:ea typeface="黑体" pitchFamily="2" charset="-122"/>
              </a:rPr>
              <a:t>14</a:t>
            </a:r>
            <a:endParaRPr kumimoji="1" lang="en-US" altLang="zh-CN" sz="1600">
              <a:latin typeface="Times New Roman" pitchFamily="18" charset="0"/>
              <a:ea typeface="黑体" pitchFamily="2" charset="-122"/>
            </a:endParaRPr>
          </a:p>
        </p:txBody>
      </p:sp>
      <p:sp>
        <p:nvSpPr>
          <p:cNvPr id="131" name="Line 14"/>
          <p:cNvSpPr>
            <a:spLocks noChangeShapeType="1"/>
          </p:cNvSpPr>
          <p:nvPr/>
        </p:nvSpPr>
        <p:spPr bwMode="auto">
          <a:xfrm>
            <a:off x="4598988" y="850900"/>
            <a:ext cx="53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 name="Rectangle 15"/>
          <p:cNvSpPr>
            <a:spLocks noChangeArrowheads="1"/>
          </p:cNvSpPr>
          <p:nvPr/>
        </p:nvSpPr>
        <p:spPr bwMode="auto">
          <a:xfrm>
            <a:off x="4548188" y="2174875"/>
            <a:ext cx="2286000" cy="2476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nchor="ctr"/>
          <a:lstStyle/>
          <a:p>
            <a:pPr algn="ctr"/>
            <a:r>
              <a:rPr kumimoji="1" lang="en-US" altLang="zh-CN" sz="1600">
                <a:latin typeface="Times New Roman" pitchFamily="18" charset="0"/>
                <a:ea typeface="黑体" pitchFamily="2" charset="-122"/>
              </a:rPr>
              <a:t>R</a:t>
            </a:r>
            <a:r>
              <a:rPr kumimoji="1" lang="en-US" altLang="zh-CN" sz="1600" baseline="-25000">
                <a:latin typeface="Times New Roman" pitchFamily="18" charset="0"/>
                <a:ea typeface="黑体" pitchFamily="2" charset="-122"/>
              </a:rPr>
              <a:t>1 </a:t>
            </a:r>
            <a:r>
              <a:rPr kumimoji="1" lang="en-US" altLang="zh-CN" sz="1600">
                <a:latin typeface="Times New Roman" pitchFamily="18" charset="0"/>
                <a:ea typeface="黑体" pitchFamily="2" charset="-122"/>
              </a:rPr>
              <a:t>= L</a:t>
            </a:r>
            <a:r>
              <a:rPr kumimoji="1" lang="en-US" altLang="zh-CN" sz="1600" baseline="-25000">
                <a:latin typeface="Times New Roman" pitchFamily="18" charset="0"/>
                <a:ea typeface="黑体" pitchFamily="2" charset="-122"/>
              </a:rPr>
              <a:t>0</a:t>
            </a:r>
            <a:r>
              <a:rPr kumimoji="1" lang="en-US" altLang="zh-CN" sz="1600">
                <a:latin typeface="Times New Roman" pitchFamily="18" charset="0"/>
                <a:ea typeface="黑体" pitchFamily="2" charset="-122"/>
                <a:sym typeface="Symbol" pitchFamily="18" charset="2"/>
              </a:rPr>
              <a:t> </a:t>
            </a:r>
            <a:r>
              <a:rPr kumimoji="1" lang="en-US" altLang="zh-CN" sz="1600" i="1">
                <a:latin typeface="Times New Roman" pitchFamily="18" charset="0"/>
                <a:ea typeface="黑体" pitchFamily="2" charset="-122"/>
                <a:sym typeface="Symbol" pitchFamily="18" charset="2"/>
              </a:rPr>
              <a:t>f </a:t>
            </a:r>
            <a:r>
              <a:rPr kumimoji="1" lang="en-US" altLang="zh-CN" sz="1600">
                <a:latin typeface="Times New Roman" pitchFamily="18" charset="0"/>
                <a:ea typeface="黑体" pitchFamily="2" charset="-122"/>
                <a:sym typeface="Symbol" pitchFamily="18" charset="2"/>
              </a:rPr>
              <a:t>(R</a:t>
            </a:r>
            <a:r>
              <a:rPr kumimoji="1" lang="en-US" altLang="zh-CN" sz="1600" baseline="-25000">
                <a:latin typeface="Times New Roman" pitchFamily="18" charset="0"/>
                <a:ea typeface="黑体" pitchFamily="2" charset="-122"/>
                <a:sym typeface="Symbol" pitchFamily="18" charset="2"/>
              </a:rPr>
              <a:t>0</a:t>
            </a:r>
            <a:r>
              <a:rPr kumimoji="1" lang="en-US" altLang="zh-CN" sz="1600">
                <a:latin typeface="Times New Roman" pitchFamily="18" charset="0"/>
                <a:ea typeface="黑体" pitchFamily="2" charset="-122"/>
                <a:sym typeface="Symbol" pitchFamily="18" charset="2"/>
              </a:rPr>
              <a:t>, K</a:t>
            </a:r>
            <a:r>
              <a:rPr kumimoji="1" lang="en-US" altLang="zh-CN" sz="1600" baseline="-25000">
                <a:latin typeface="Times New Roman" pitchFamily="18" charset="0"/>
                <a:ea typeface="黑体" pitchFamily="2" charset="-122"/>
                <a:sym typeface="Symbol" pitchFamily="18" charset="2"/>
              </a:rPr>
              <a:t>1</a:t>
            </a:r>
            <a:r>
              <a:rPr kumimoji="1" lang="en-US" altLang="zh-CN" sz="1600">
                <a:latin typeface="Times New Roman" pitchFamily="18" charset="0"/>
                <a:ea typeface="黑体" pitchFamily="2" charset="-122"/>
                <a:sym typeface="Symbol" pitchFamily="18" charset="2"/>
              </a:rPr>
              <a:t>)</a:t>
            </a:r>
            <a:endParaRPr kumimoji="1" lang="en-US" altLang="zh-CN" sz="1600">
              <a:latin typeface="Times New Roman" pitchFamily="18" charset="0"/>
              <a:ea typeface="黑体" pitchFamily="2" charset="-122"/>
            </a:endParaRPr>
          </a:p>
        </p:txBody>
      </p:sp>
      <p:sp>
        <p:nvSpPr>
          <p:cNvPr id="133" name="Rectangle 16"/>
          <p:cNvSpPr>
            <a:spLocks noChangeArrowheads="1"/>
          </p:cNvSpPr>
          <p:nvPr/>
        </p:nvSpPr>
        <p:spPr bwMode="auto">
          <a:xfrm>
            <a:off x="4522788" y="3270250"/>
            <a:ext cx="2286000" cy="249238"/>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nchor="ctr"/>
          <a:lstStyle/>
          <a:p>
            <a:pPr algn="ctr"/>
            <a:r>
              <a:rPr kumimoji="1" lang="en-US" altLang="zh-CN" sz="1600">
                <a:latin typeface="Times New Roman" pitchFamily="18" charset="0"/>
                <a:ea typeface="黑体" pitchFamily="2" charset="-122"/>
              </a:rPr>
              <a:t>R</a:t>
            </a:r>
            <a:r>
              <a:rPr kumimoji="1" lang="en-US" altLang="zh-CN" sz="1600" baseline="-25000">
                <a:latin typeface="Times New Roman" pitchFamily="18" charset="0"/>
                <a:ea typeface="黑体" pitchFamily="2" charset="-122"/>
              </a:rPr>
              <a:t>2 </a:t>
            </a:r>
            <a:r>
              <a:rPr kumimoji="1" lang="en-US" altLang="zh-CN" sz="1600">
                <a:latin typeface="Times New Roman" pitchFamily="18" charset="0"/>
                <a:ea typeface="黑体" pitchFamily="2" charset="-122"/>
              </a:rPr>
              <a:t>= L</a:t>
            </a:r>
            <a:r>
              <a:rPr kumimoji="1" lang="en-US" altLang="zh-CN" sz="1600" baseline="-25000">
                <a:latin typeface="Times New Roman" pitchFamily="18" charset="0"/>
                <a:ea typeface="黑体" pitchFamily="2" charset="-122"/>
              </a:rPr>
              <a:t>1</a:t>
            </a:r>
            <a:r>
              <a:rPr kumimoji="1" lang="en-US" altLang="zh-CN" sz="1600">
                <a:latin typeface="Times New Roman" pitchFamily="18" charset="0"/>
                <a:ea typeface="黑体" pitchFamily="2" charset="-122"/>
                <a:sym typeface="Symbol" pitchFamily="18" charset="2"/>
              </a:rPr>
              <a:t> </a:t>
            </a:r>
            <a:r>
              <a:rPr kumimoji="1" lang="en-US" altLang="zh-CN" sz="1600" i="1">
                <a:latin typeface="Times New Roman" pitchFamily="18" charset="0"/>
                <a:ea typeface="黑体" pitchFamily="2" charset="-122"/>
                <a:sym typeface="Symbol" pitchFamily="18" charset="2"/>
              </a:rPr>
              <a:t>f </a:t>
            </a:r>
            <a:r>
              <a:rPr kumimoji="1" lang="en-US" altLang="zh-CN" sz="1600">
                <a:latin typeface="Times New Roman" pitchFamily="18" charset="0"/>
                <a:ea typeface="黑体" pitchFamily="2" charset="-122"/>
                <a:sym typeface="Symbol" pitchFamily="18" charset="2"/>
              </a:rPr>
              <a:t>(R</a:t>
            </a:r>
            <a:r>
              <a:rPr kumimoji="1" lang="en-US" altLang="zh-CN" sz="1600" baseline="-25000">
                <a:latin typeface="Times New Roman" pitchFamily="18" charset="0"/>
                <a:ea typeface="黑体" pitchFamily="2" charset="-122"/>
                <a:sym typeface="Symbol" pitchFamily="18" charset="2"/>
              </a:rPr>
              <a:t>1</a:t>
            </a:r>
            <a:r>
              <a:rPr kumimoji="1" lang="en-US" altLang="zh-CN" sz="1600">
                <a:latin typeface="Times New Roman" pitchFamily="18" charset="0"/>
                <a:ea typeface="黑体" pitchFamily="2" charset="-122"/>
                <a:sym typeface="Symbol" pitchFamily="18" charset="2"/>
              </a:rPr>
              <a:t>, K</a:t>
            </a:r>
            <a:r>
              <a:rPr kumimoji="1" lang="en-US" altLang="zh-CN" sz="1600" baseline="-25000">
                <a:latin typeface="Times New Roman" pitchFamily="18" charset="0"/>
                <a:ea typeface="黑体" pitchFamily="2" charset="-122"/>
                <a:sym typeface="Symbol" pitchFamily="18" charset="2"/>
              </a:rPr>
              <a:t>2</a:t>
            </a:r>
            <a:r>
              <a:rPr kumimoji="1" lang="en-US" altLang="zh-CN" sz="1600">
                <a:latin typeface="Times New Roman" pitchFamily="18" charset="0"/>
                <a:ea typeface="黑体" pitchFamily="2" charset="-122"/>
                <a:sym typeface="Symbol" pitchFamily="18" charset="2"/>
              </a:rPr>
              <a:t>)</a:t>
            </a:r>
            <a:endParaRPr kumimoji="1" lang="en-US" altLang="zh-CN" sz="1600">
              <a:latin typeface="Times New Roman" pitchFamily="18" charset="0"/>
              <a:ea typeface="黑体" pitchFamily="2" charset="-122"/>
            </a:endParaRPr>
          </a:p>
        </p:txBody>
      </p:sp>
      <p:sp>
        <p:nvSpPr>
          <p:cNvPr id="134" name="Rectangle 17"/>
          <p:cNvSpPr>
            <a:spLocks noChangeArrowheads="1"/>
          </p:cNvSpPr>
          <p:nvPr/>
        </p:nvSpPr>
        <p:spPr bwMode="auto">
          <a:xfrm>
            <a:off x="4522788" y="4387850"/>
            <a:ext cx="2286000" cy="2476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nchor="ctr"/>
          <a:lstStyle/>
          <a:p>
            <a:pPr algn="ctr"/>
            <a:r>
              <a:rPr kumimoji="1" lang="en-US" altLang="zh-CN" sz="1600">
                <a:latin typeface="Times New Roman" pitchFamily="18" charset="0"/>
                <a:ea typeface="黑体" pitchFamily="2" charset="-122"/>
              </a:rPr>
              <a:t>R</a:t>
            </a:r>
            <a:r>
              <a:rPr kumimoji="1" lang="en-US" altLang="zh-CN" sz="1600" baseline="-25000">
                <a:latin typeface="Times New Roman" pitchFamily="18" charset="0"/>
                <a:ea typeface="黑体" pitchFamily="2" charset="-122"/>
              </a:rPr>
              <a:t>15 </a:t>
            </a:r>
            <a:r>
              <a:rPr kumimoji="1" lang="en-US" altLang="zh-CN" sz="1600">
                <a:latin typeface="Times New Roman" pitchFamily="18" charset="0"/>
                <a:ea typeface="黑体" pitchFamily="2" charset="-122"/>
              </a:rPr>
              <a:t>= L</a:t>
            </a:r>
            <a:r>
              <a:rPr kumimoji="1" lang="en-US" altLang="zh-CN" sz="1600" baseline="-25000">
                <a:latin typeface="Times New Roman" pitchFamily="18" charset="0"/>
                <a:ea typeface="黑体" pitchFamily="2" charset="-122"/>
              </a:rPr>
              <a:t>14</a:t>
            </a:r>
            <a:r>
              <a:rPr kumimoji="1" lang="en-US" altLang="zh-CN" sz="1600">
                <a:latin typeface="Times New Roman" pitchFamily="18" charset="0"/>
                <a:ea typeface="黑体" pitchFamily="2" charset="-122"/>
                <a:sym typeface="Symbol" pitchFamily="18" charset="2"/>
              </a:rPr>
              <a:t> </a:t>
            </a:r>
            <a:r>
              <a:rPr kumimoji="1" lang="en-US" altLang="zh-CN" sz="1600" i="1">
                <a:latin typeface="Times New Roman" pitchFamily="18" charset="0"/>
                <a:ea typeface="黑体" pitchFamily="2" charset="-122"/>
                <a:sym typeface="Symbol" pitchFamily="18" charset="2"/>
              </a:rPr>
              <a:t>f </a:t>
            </a:r>
            <a:r>
              <a:rPr kumimoji="1" lang="en-US" altLang="zh-CN" sz="1600">
                <a:latin typeface="Times New Roman" pitchFamily="18" charset="0"/>
                <a:ea typeface="黑体" pitchFamily="2" charset="-122"/>
                <a:sym typeface="Symbol" pitchFamily="18" charset="2"/>
              </a:rPr>
              <a:t>(R</a:t>
            </a:r>
            <a:r>
              <a:rPr kumimoji="1" lang="en-US" altLang="zh-CN" sz="1600" baseline="-25000">
                <a:latin typeface="Times New Roman" pitchFamily="18" charset="0"/>
                <a:ea typeface="黑体" pitchFamily="2" charset="-122"/>
                <a:sym typeface="Symbol" pitchFamily="18" charset="2"/>
              </a:rPr>
              <a:t>14</a:t>
            </a:r>
            <a:r>
              <a:rPr kumimoji="1" lang="en-US" altLang="zh-CN" sz="1600">
                <a:latin typeface="Times New Roman" pitchFamily="18" charset="0"/>
                <a:ea typeface="黑体" pitchFamily="2" charset="-122"/>
                <a:sym typeface="Symbol" pitchFamily="18" charset="2"/>
              </a:rPr>
              <a:t>, K</a:t>
            </a:r>
            <a:r>
              <a:rPr kumimoji="1" lang="en-US" altLang="zh-CN" sz="1600" baseline="-25000">
                <a:latin typeface="Times New Roman" pitchFamily="18" charset="0"/>
                <a:ea typeface="黑体" pitchFamily="2" charset="-122"/>
                <a:sym typeface="Symbol" pitchFamily="18" charset="2"/>
              </a:rPr>
              <a:t>15</a:t>
            </a:r>
            <a:r>
              <a:rPr kumimoji="1" lang="en-US" altLang="zh-CN" sz="1600">
                <a:latin typeface="Times New Roman" pitchFamily="18" charset="0"/>
                <a:ea typeface="黑体" pitchFamily="2" charset="-122"/>
                <a:sym typeface="Symbol" pitchFamily="18" charset="2"/>
              </a:rPr>
              <a:t>)</a:t>
            </a:r>
            <a:endParaRPr kumimoji="1" lang="en-US" altLang="zh-CN" sz="1600">
              <a:latin typeface="Times New Roman" pitchFamily="18" charset="0"/>
              <a:ea typeface="黑体" pitchFamily="2" charset="-122"/>
            </a:endParaRPr>
          </a:p>
        </p:txBody>
      </p:sp>
      <p:sp>
        <p:nvSpPr>
          <p:cNvPr id="135" name="Rectangle 18"/>
          <p:cNvSpPr>
            <a:spLocks noChangeArrowheads="1"/>
          </p:cNvSpPr>
          <p:nvPr/>
        </p:nvSpPr>
        <p:spPr bwMode="auto">
          <a:xfrm>
            <a:off x="5132388" y="5503863"/>
            <a:ext cx="1066800" cy="249237"/>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nchor="ctr"/>
          <a:lstStyle/>
          <a:p>
            <a:pPr algn="ctr"/>
            <a:r>
              <a:rPr kumimoji="1" lang="en-US" altLang="zh-CN" sz="1600">
                <a:latin typeface="Times New Roman" pitchFamily="18" charset="0"/>
                <a:ea typeface="黑体" pitchFamily="2" charset="-122"/>
              </a:rPr>
              <a:t>L</a:t>
            </a:r>
            <a:r>
              <a:rPr kumimoji="1" lang="en-US" altLang="zh-CN" sz="1600" baseline="-25000">
                <a:latin typeface="Times New Roman" pitchFamily="18" charset="0"/>
                <a:ea typeface="黑体" pitchFamily="2" charset="-122"/>
              </a:rPr>
              <a:t>16 </a:t>
            </a:r>
            <a:r>
              <a:rPr kumimoji="1" lang="en-US" altLang="zh-CN" sz="1600">
                <a:latin typeface="Times New Roman" pitchFamily="18" charset="0"/>
                <a:ea typeface="黑体" pitchFamily="2" charset="-122"/>
              </a:rPr>
              <a:t>= R</a:t>
            </a:r>
            <a:r>
              <a:rPr kumimoji="1" lang="en-US" altLang="zh-CN" sz="1600" baseline="-25000">
                <a:latin typeface="Times New Roman" pitchFamily="18" charset="0"/>
                <a:ea typeface="黑体" pitchFamily="2" charset="-122"/>
              </a:rPr>
              <a:t>15</a:t>
            </a:r>
            <a:endParaRPr kumimoji="1" lang="en-US" altLang="zh-CN" sz="1600">
              <a:latin typeface="Times New Roman" pitchFamily="18" charset="0"/>
              <a:ea typeface="黑体" pitchFamily="2" charset="-122"/>
            </a:endParaRPr>
          </a:p>
        </p:txBody>
      </p:sp>
      <p:sp>
        <p:nvSpPr>
          <p:cNvPr id="136" name="Rectangle 19"/>
          <p:cNvSpPr>
            <a:spLocks noChangeArrowheads="1"/>
          </p:cNvSpPr>
          <p:nvPr/>
        </p:nvSpPr>
        <p:spPr bwMode="auto">
          <a:xfrm>
            <a:off x="1855788" y="5503863"/>
            <a:ext cx="2286000" cy="249237"/>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nchor="ctr"/>
          <a:lstStyle/>
          <a:p>
            <a:pPr algn="ctr"/>
            <a:r>
              <a:rPr kumimoji="1" lang="en-US" altLang="zh-CN" sz="1600">
                <a:latin typeface="Times New Roman" pitchFamily="18" charset="0"/>
                <a:ea typeface="黑体" pitchFamily="2" charset="-122"/>
              </a:rPr>
              <a:t>R</a:t>
            </a:r>
            <a:r>
              <a:rPr kumimoji="1" lang="en-US" altLang="zh-CN" sz="1600" baseline="-25000">
                <a:latin typeface="Times New Roman" pitchFamily="18" charset="0"/>
                <a:ea typeface="黑体" pitchFamily="2" charset="-122"/>
              </a:rPr>
              <a:t>16 </a:t>
            </a:r>
            <a:r>
              <a:rPr kumimoji="1" lang="en-US" altLang="zh-CN" sz="1600">
                <a:latin typeface="Times New Roman" pitchFamily="18" charset="0"/>
                <a:ea typeface="黑体" pitchFamily="2" charset="-122"/>
              </a:rPr>
              <a:t>= L</a:t>
            </a:r>
            <a:r>
              <a:rPr kumimoji="1" lang="en-US" altLang="zh-CN" sz="1600" baseline="-25000">
                <a:latin typeface="Times New Roman" pitchFamily="18" charset="0"/>
                <a:ea typeface="黑体" pitchFamily="2" charset="-122"/>
              </a:rPr>
              <a:t>15</a:t>
            </a:r>
            <a:r>
              <a:rPr kumimoji="1" lang="en-US" altLang="zh-CN" sz="1600">
                <a:latin typeface="Times New Roman" pitchFamily="18" charset="0"/>
                <a:ea typeface="黑体" pitchFamily="2" charset="-122"/>
                <a:sym typeface="Symbol" pitchFamily="18" charset="2"/>
              </a:rPr>
              <a:t> </a:t>
            </a:r>
            <a:r>
              <a:rPr kumimoji="1" lang="en-US" altLang="zh-CN" sz="1600" i="1">
                <a:latin typeface="Times New Roman" pitchFamily="18" charset="0"/>
                <a:ea typeface="黑体" pitchFamily="2" charset="-122"/>
                <a:sym typeface="Symbol" pitchFamily="18" charset="2"/>
              </a:rPr>
              <a:t>f </a:t>
            </a:r>
            <a:r>
              <a:rPr kumimoji="1" lang="en-US" altLang="zh-CN" sz="1600">
                <a:latin typeface="Times New Roman" pitchFamily="18" charset="0"/>
                <a:ea typeface="黑体" pitchFamily="2" charset="-122"/>
                <a:sym typeface="Symbol" pitchFamily="18" charset="2"/>
              </a:rPr>
              <a:t>(R</a:t>
            </a:r>
            <a:r>
              <a:rPr kumimoji="1" lang="en-US" altLang="zh-CN" sz="1600" baseline="-25000">
                <a:latin typeface="Times New Roman" pitchFamily="18" charset="0"/>
                <a:ea typeface="黑体" pitchFamily="2" charset="-122"/>
                <a:sym typeface="Symbol" pitchFamily="18" charset="2"/>
              </a:rPr>
              <a:t>15</a:t>
            </a:r>
            <a:r>
              <a:rPr kumimoji="1" lang="en-US" altLang="zh-CN" sz="1600">
                <a:latin typeface="Times New Roman" pitchFamily="18" charset="0"/>
                <a:ea typeface="黑体" pitchFamily="2" charset="-122"/>
                <a:sym typeface="Symbol" pitchFamily="18" charset="2"/>
              </a:rPr>
              <a:t>, K</a:t>
            </a:r>
            <a:r>
              <a:rPr kumimoji="1" lang="en-US" altLang="zh-CN" sz="1600" baseline="-25000">
                <a:latin typeface="Times New Roman" pitchFamily="18" charset="0"/>
                <a:ea typeface="黑体" pitchFamily="2" charset="-122"/>
                <a:sym typeface="Symbol" pitchFamily="18" charset="2"/>
              </a:rPr>
              <a:t>16</a:t>
            </a:r>
            <a:r>
              <a:rPr kumimoji="1" lang="en-US" altLang="zh-CN" sz="1600">
                <a:latin typeface="Times New Roman" pitchFamily="18" charset="0"/>
                <a:ea typeface="黑体" pitchFamily="2" charset="-122"/>
                <a:sym typeface="Symbol" pitchFamily="18" charset="2"/>
              </a:rPr>
              <a:t>)</a:t>
            </a:r>
            <a:endParaRPr kumimoji="1" lang="en-US" altLang="zh-CN" sz="1600">
              <a:latin typeface="Times New Roman" pitchFamily="18" charset="0"/>
              <a:ea typeface="黑体" pitchFamily="2" charset="-122"/>
            </a:endParaRPr>
          </a:p>
        </p:txBody>
      </p:sp>
      <p:sp>
        <p:nvSpPr>
          <p:cNvPr id="137" name="Rectangle 20"/>
          <p:cNvSpPr>
            <a:spLocks noChangeArrowheads="1"/>
          </p:cNvSpPr>
          <p:nvPr/>
        </p:nvSpPr>
        <p:spPr bwMode="auto">
          <a:xfrm>
            <a:off x="3989388" y="6186488"/>
            <a:ext cx="609600" cy="249237"/>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nchor="ctr"/>
          <a:lstStyle/>
          <a:p>
            <a:pPr algn="ctr"/>
            <a:r>
              <a:rPr kumimoji="1" lang="en-US" altLang="zh-CN" sz="1600">
                <a:latin typeface="Times New Roman" pitchFamily="18" charset="0"/>
                <a:ea typeface="黑体" pitchFamily="2" charset="-122"/>
              </a:rPr>
              <a:t>IP</a:t>
            </a:r>
            <a:r>
              <a:rPr kumimoji="1" lang="en-US" altLang="zh-CN" sz="1600" baseline="30000">
                <a:latin typeface="Times New Roman" pitchFamily="18" charset="0"/>
                <a:ea typeface="黑体" pitchFamily="2" charset="-122"/>
                <a:sym typeface="Symbol" pitchFamily="18" charset="2"/>
              </a:rPr>
              <a:t>1</a:t>
            </a:r>
            <a:endParaRPr kumimoji="1" lang="en-US" altLang="zh-CN" sz="1600">
              <a:latin typeface="Times New Roman" pitchFamily="18" charset="0"/>
              <a:ea typeface="黑体" pitchFamily="2" charset="-122"/>
            </a:endParaRPr>
          </a:p>
        </p:txBody>
      </p:sp>
      <p:sp>
        <p:nvSpPr>
          <p:cNvPr id="138" name="Oval 21"/>
          <p:cNvSpPr>
            <a:spLocks noChangeArrowheads="1"/>
          </p:cNvSpPr>
          <p:nvPr/>
        </p:nvSpPr>
        <p:spPr bwMode="auto">
          <a:xfrm>
            <a:off x="4116388" y="1398588"/>
            <a:ext cx="381000" cy="309562"/>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nchor="ctr"/>
          <a:lstStyle/>
          <a:p>
            <a:pPr algn="ctr"/>
            <a:r>
              <a:rPr kumimoji="1" lang="en-US" altLang="zh-CN" sz="2000" i="1">
                <a:latin typeface="Times New Roman" pitchFamily="18" charset="0"/>
                <a:ea typeface="黑体" pitchFamily="2" charset="-122"/>
              </a:rPr>
              <a:t>f</a:t>
            </a:r>
            <a:endParaRPr kumimoji="1" lang="en-US" altLang="zh-CN" sz="2400">
              <a:latin typeface="Times New Roman" pitchFamily="18" charset="0"/>
              <a:ea typeface="黑体" pitchFamily="2" charset="-122"/>
            </a:endParaRPr>
          </a:p>
        </p:txBody>
      </p:sp>
      <p:sp>
        <p:nvSpPr>
          <p:cNvPr id="139" name="Text Box 22"/>
          <p:cNvSpPr txBox="1">
            <a:spLocks noChangeArrowheads="1"/>
          </p:cNvSpPr>
          <p:nvPr/>
        </p:nvSpPr>
        <p:spPr bwMode="auto">
          <a:xfrm>
            <a:off x="2770188" y="1347788"/>
            <a:ext cx="457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r>
              <a:rPr kumimoji="1" lang="zh-CN" altLang="en-US">
                <a:latin typeface="Times New Roman" pitchFamily="18" charset="0"/>
                <a:ea typeface="黑体" pitchFamily="2" charset="-122"/>
                <a:sym typeface="Symbol" pitchFamily="18" charset="2"/>
              </a:rPr>
              <a:t></a:t>
            </a:r>
            <a:endParaRPr kumimoji="1" lang="zh-CN" altLang="en-US">
              <a:latin typeface="Times New Roman" pitchFamily="18" charset="0"/>
              <a:ea typeface="黑体" pitchFamily="2" charset="-122"/>
            </a:endParaRPr>
          </a:p>
        </p:txBody>
      </p:sp>
      <p:sp>
        <p:nvSpPr>
          <p:cNvPr id="140" name="Text Box 23"/>
          <p:cNvSpPr txBox="1">
            <a:spLocks noChangeArrowheads="1"/>
          </p:cNvSpPr>
          <p:nvPr/>
        </p:nvSpPr>
        <p:spPr bwMode="auto">
          <a:xfrm>
            <a:off x="2770188" y="4697413"/>
            <a:ext cx="457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r>
              <a:rPr kumimoji="1" lang="zh-CN" altLang="en-US">
                <a:latin typeface="Times New Roman" pitchFamily="18" charset="0"/>
                <a:ea typeface="黑体" pitchFamily="2" charset="-122"/>
                <a:sym typeface="Symbol" pitchFamily="18" charset="2"/>
              </a:rPr>
              <a:t></a:t>
            </a:r>
            <a:endParaRPr kumimoji="1" lang="zh-CN" altLang="en-US">
              <a:latin typeface="Times New Roman" pitchFamily="18" charset="0"/>
              <a:ea typeface="黑体" pitchFamily="2" charset="-122"/>
            </a:endParaRPr>
          </a:p>
        </p:txBody>
      </p:sp>
      <p:sp>
        <p:nvSpPr>
          <p:cNvPr id="141" name="Text Box 24"/>
          <p:cNvSpPr txBox="1">
            <a:spLocks noChangeArrowheads="1"/>
          </p:cNvSpPr>
          <p:nvPr/>
        </p:nvSpPr>
        <p:spPr bwMode="auto">
          <a:xfrm>
            <a:off x="2770188" y="2463800"/>
            <a:ext cx="45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r>
              <a:rPr kumimoji="1" lang="zh-CN" altLang="en-US">
                <a:latin typeface="Times New Roman" pitchFamily="18" charset="0"/>
                <a:ea typeface="黑体" pitchFamily="2" charset="-122"/>
                <a:sym typeface="Symbol" pitchFamily="18" charset="2"/>
              </a:rPr>
              <a:t></a:t>
            </a:r>
            <a:endParaRPr kumimoji="1" lang="zh-CN" altLang="en-US">
              <a:latin typeface="Times New Roman" pitchFamily="18" charset="0"/>
              <a:ea typeface="黑体" pitchFamily="2" charset="-122"/>
            </a:endParaRPr>
          </a:p>
        </p:txBody>
      </p:sp>
      <p:sp>
        <p:nvSpPr>
          <p:cNvPr id="142" name="Oval 25"/>
          <p:cNvSpPr>
            <a:spLocks noChangeArrowheads="1"/>
          </p:cNvSpPr>
          <p:nvPr/>
        </p:nvSpPr>
        <p:spPr bwMode="auto">
          <a:xfrm>
            <a:off x="4119563" y="4757738"/>
            <a:ext cx="381000" cy="309562"/>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nchor="ctr"/>
          <a:lstStyle/>
          <a:p>
            <a:pPr algn="ctr"/>
            <a:r>
              <a:rPr kumimoji="1" lang="en-US" altLang="zh-CN" sz="2000" i="1">
                <a:latin typeface="Times New Roman" pitchFamily="18" charset="0"/>
                <a:ea typeface="黑体" pitchFamily="2" charset="-122"/>
              </a:rPr>
              <a:t>f</a:t>
            </a:r>
            <a:endParaRPr kumimoji="1" lang="en-US" altLang="zh-CN" sz="2400">
              <a:latin typeface="Times New Roman" pitchFamily="18" charset="0"/>
              <a:ea typeface="黑体" pitchFamily="2" charset="-122"/>
            </a:endParaRPr>
          </a:p>
        </p:txBody>
      </p:sp>
      <p:sp>
        <p:nvSpPr>
          <p:cNvPr id="143" name="Oval 26"/>
          <p:cNvSpPr>
            <a:spLocks noChangeArrowheads="1"/>
          </p:cNvSpPr>
          <p:nvPr/>
        </p:nvSpPr>
        <p:spPr bwMode="auto">
          <a:xfrm>
            <a:off x="4098925" y="2524125"/>
            <a:ext cx="381000" cy="309563"/>
          </a:xfrm>
          <a:prstGeom prst="ellipse">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nchor="ctr"/>
          <a:lstStyle/>
          <a:p>
            <a:pPr algn="ctr"/>
            <a:r>
              <a:rPr kumimoji="1" lang="en-US" altLang="zh-CN" sz="2000" i="1">
                <a:latin typeface="Times New Roman" pitchFamily="18" charset="0"/>
                <a:ea typeface="黑体" pitchFamily="2" charset="-122"/>
              </a:rPr>
              <a:t>f</a:t>
            </a:r>
            <a:endParaRPr kumimoji="1" lang="en-US" altLang="zh-CN" sz="2400">
              <a:latin typeface="Times New Roman" pitchFamily="18" charset="0"/>
              <a:ea typeface="黑体" pitchFamily="2" charset="-122"/>
            </a:endParaRPr>
          </a:p>
        </p:txBody>
      </p:sp>
      <p:sp>
        <p:nvSpPr>
          <p:cNvPr id="144" name="Freeform 27"/>
          <p:cNvSpPr>
            <a:spLocks/>
          </p:cNvSpPr>
          <p:nvPr/>
        </p:nvSpPr>
        <p:spPr bwMode="auto">
          <a:xfrm>
            <a:off x="2998788" y="2774950"/>
            <a:ext cx="2667000" cy="495300"/>
          </a:xfrm>
          <a:custGeom>
            <a:avLst/>
            <a:gdLst>
              <a:gd name="T0" fmla="*/ 0 w 1680"/>
              <a:gd name="T1" fmla="*/ 0 h 384"/>
              <a:gd name="T2" fmla="*/ 0 w 1680"/>
              <a:gd name="T3" fmla="*/ 72 h 384"/>
              <a:gd name="T4" fmla="*/ 1680 w 1680"/>
              <a:gd name="T5" fmla="*/ 240 h 384"/>
              <a:gd name="T6" fmla="*/ 1680 w 1680"/>
              <a:gd name="T7" fmla="*/ 384 h 384"/>
            </a:gdLst>
            <a:ahLst/>
            <a:cxnLst>
              <a:cxn ang="0">
                <a:pos x="T0" y="T1"/>
              </a:cxn>
              <a:cxn ang="0">
                <a:pos x="T2" y="T3"/>
              </a:cxn>
              <a:cxn ang="0">
                <a:pos x="T4" y="T5"/>
              </a:cxn>
              <a:cxn ang="0">
                <a:pos x="T6" y="T7"/>
              </a:cxn>
            </a:cxnLst>
            <a:rect l="0" t="0" r="r" b="b"/>
            <a:pathLst>
              <a:path w="1680" h="384">
                <a:moveTo>
                  <a:pt x="0" y="0"/>
                </a:moveTo>
                <a:lnTo>
                  <a:pt x="0" y="72"/>
                </a:lnTo>
                <a:lnTo>
                  <a:pt x="1680" y="240"/>
                </a:lnTo>
                <a:lnTo>
                  <a:pt x="1680" y="384"/>
                </a:lnTo>
              </a:path>
            </a:pathLst>
          </a:custGeom>
          <a:noFill/>
          <a:ln w="19050" cmpd="sng">
            <a:solidFill>
              <a:schemeClr val="tx1"/>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 name="Freeform 28"/>
          <p:cNvSpPr>
            <a:spLocks/>
          </p:cNvSpPr>
          <p:nvPr/>
        </p:nvSpPr>
        <p:spPr bwMode="auto">
          <a:xfrm>
            <a:off x="2986088" y="1662113"/>
            <a:ext cx="2667000" cy="512762"/>
          </a:xfrm>
          <a:custGeom>
            <a:avLst/>
            <a:gdLst>
              <a:gd name="T0" fmla="*/ 0 w 1680"/>
              <a:gd name="T1" fmla="*/ 0 h 384"/>
              <a:gd name="T2" fmla="*/ 0 w 1680"/>
              <a:gd name="T3" fmla="*/ 48 h 384"/>
              <a:gd name="T4" fmla="*/ 1680 w 1680"/>
              <a:gd name="T5" fmla="*/ 240 h 384"/>
              <a:gd name="T6" fmla="*/ 1680 w 1680"/>
              <a:gd name="T7" fmla="*/ 384 h 384"/>
            </a:gdLst>
            <a:ahLst/>
            <a:cxnLst>
              <a:cxn ang="0">
                <a:pos x="T0" y="T1"/>
              </a:cxn>
              <a:cxn ang="0">
                <a:pos x="T2" y="T3"/>
              </a:cxn>
              <a:cxn ang="0">
                <a:pos x="T4" y="T5"/>
              </a:cxn>
              <a:cxn ang="0">
                <a:pos x="T6" y="T7"/>
              </a:cxn>
            </a:cxnLst>
            <a:rect l="0" t="0" r="r" b="b"/>
            <a:pathLst>
              <a:path w="1680" h="384">
                <a:moveTo>
                  <a:pt x="0" y="0"/>
                </a:moveTo>
                <a:lnTo>
                  <a:pt x="0" y="48"/>
                </a:lnTo>
                <a:lnTo>
                  <a:pt x="1680" y="240"/>
                </a:lnTo>
                <a:lnTo>
                  <a:pt x="1680" y="384"/>
                </a:lnTo>
              </a:path>
            </a:pathLst>
          </a:custGeom>
          <a:noFill/>
          <a:ln w="19050" cmpd="sng">
            <a:solidFill>
              <a:schemeClr val="tx1"/>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 name="Freeform 29"/>
          <p:cNvSpPr>
            <a:spLocks/>
          </p:cNvSpPr>
          <p:nvPr/>
        </p:nvSpPr>
        <p:spPr bwMode="auto">
          <a:xfrm>
            <a:off x="2998788" y="1277938"/>
            <a:ext cx="2657475" cy="876300"/>
          </a:xfrm>
          <a:custGeom>
            <a:avLst/>
            <a:gdLst>
              <a:gd name="T0" fmla="*/ 0 w 1674"/>
              <a:gd name="T1" fmla="*/ 678 h 678"/>
              <a:gd name="T2" fmla="*/ 0 w 1674"/>
              <a:gd name="T3" fmla="*/ 534 h 678"/>
              <a:gd name="T4" fmla="*/ 1674 w 1674"/>
              <a:gd name="T5" fmla="*/ 348 h 678"/>
              <a:gd name="T6" fmla="*/ 1674 w 1674"/>
              <a:gd name="T7" fmla="*/ 0 h 678"/>
            </a:gdLst>
            <a:ahLst/>
            <a:cxnLst>
              <a:cxn ang="0">
                <a:pos x="T0" y="T1"/>
              </a:cxn>
              <a:cxn ang="0">
                <a:pos x="T2" y="T3"/>
              </a:cxn>
              <a:cxn ang="0">
                <a:pos x="T4" y="T5"/>
              </a:cxn>
              <a:cxn ang="0">
                <a:pos x="T6" y="T7"/>
              </a:cxn>
            </a:cxnLst>
            <a:rect l="0" t="0" r="r" b="b"/>
            <a:pathLst>
              <a:path w="1674" h="678">
                <a:moveTo>
                  <a:pt x="0" y="678"/>
                </a:moveTo>
                <a:lnTo>
                  <a:pt x="0" y="534"/>
                </a:lnTo>
                <a:lnTo>
                  <a:pt x="1674" y="348"/>
                </a:lnTo>
                <a:lnTo>
                  <a:pt x="1674" y="0"/>
                </a:lnTo>
              </a:path>
            </a:pathLst>
          </a:custGeom>
          <a:noFill/>
          <a:ln w="19050" cmpd="sng">
            <a:solidFill>
              <a:schemeClr val="tx1"/>
            </a:solidFill>
            <a:round/>
            <a:headEnd type="triangle" w="sm"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 name="Freeform 30"/>
          <p:cNvSpPr>
            <a:spLocks/>
          </p:cNvSpPr>
          <p:nvPr/>
        </p:nvSpPr>
        <p:spPr bwMode="auto">
          <a:xfrm>
            <a:off x="2998788" y="3519488"/>
            <a:ext cx="2667000" cy="868362"/>
          </a:xfrm>
          <a:custGeom>
            <a:avLst/>
            <a:gdLst>
              <a:gd name="T0" fmla="*/ 0 w 1680"/>
              <a:gd name="T1" fmla="*/ 672 h 672"/>
              <a:gd name="T2" fmla="*/ 0 w 1680"/>
              <a:gd name="T3" fmla="*/ 528 h 672"/>
              <a:gd name="T4" fmla="*/ 1680 w 1680"/>
              <a:gd name="T5" fmla="*/ 360 h 672"/>
              <a:gd name="T6" fmla="*/ 1680 w 1680"/>
              <a:gd name="T7" fmla="*/ 0 h 672"/>
            </a:gdLst>
            <a:ahLst/>
            <a:cxnLst>
              <a:cxn ang="0">
                <a:pos x="T0" y="T1"/>
              </a:cxn>
              <a:cxn ang="0">
                <a:pos x="T2" y="T3"/>
              </a:cxn>
              <a:cxn ang="0">
                <a:pos x="T4" y="T5"/>
              </a:cxn>
              <a:cxn ang="0">
                <a:pos x="T6" y="T7"/>
              </a:cxn>
            </a:cxnLst>
            <a:rect l="0" t="0" r="r" b="b"/>
            <a:pathLst>
              <a:path w="1680" h="672">
                <a:moveTo>
                  <a:pt x="0" y="672"/>
                </a:moveTo>
                <a:lnTo>
                  <a:pt x="0" y="528"/>
                </a:lnTo>
                <a:lnTo>
                  <a:pt x="1680" y="360"/>
                </a:lnTo>
                <a:lnTo>
                  <a:pt x="1680" y="0"/>
                </a:lnTo>
              </a:path>
            </a:pathLst>
          </a:custGeom>
          <a:noFill/>
          <a:ln w="19050" cap="flat" cmpd="sng">
            <a:solidFill>
              <a:schemeClr val="tx1"/>
            </a:solidFill>
            <a:prstDash val="dash"/>
            <a:round/>
            <a:headEnd type="triangle" w="sm"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 name="Freeform 31"/>
          <p:cNvSpPr>
            <a:spLocks/>
          </p:cNvSpPr>
          <p:nvPr/>
        </p:nvSpPr>
        <p:spPr bwMode="auto">
          <a:xfrm flipH="1">
            <a:off x="2998788" y="3519488"/>
            <a:ext cx="2667000" cy="868362"/>
          </a:xfrm>
          <a:custGeom>
            <a:avLst/>
            <a:gdLst>
              <a:gd name="T0" fmla="*/ 0 w 1680"/>
              <a:gd name="T1" fmla="*/ 672 h 672"/>
              <a:gd name="T2" fmla="*/ 0 w 1680"/>
              <a:gd name="T3" fmla="*/ 528 h 672"/>
              <a:gd name="T4" fmla="*/ 1680 w 1680"/>
              <a:gd name="T5" fmla="*/ 360 h 672"/>
              <a:gd name="T6" fmla="*/ 1680 w 1680"/>
              <a:gd name="T7" fmla="*/ 0 h 672"/>
            </a:gdLst>
            <a:ahLst/>
            <a:cxnLst>
              <a:cxn ang="0">
                <a:pos x="T0" y="T1"/>
              </a:cxn>
              <a:cxn ang="0">
                <a:pos x="T2" y="T3"/>
              </a:cxn>
              <a:cxn ang="0">
                <a:pos x="T4" y="T5"/>
              </a:cxn>
              <a:cxn ang="0">
                <a:pos x="T6" y="T7"/>
              </a:cxn>
            </a:cxnLst>
            <a:rect l="0" t="0" r="r" b="b"/>
            <a:pathLst>
              <a:path w="1680" h="672">
                <a:moveTo>
                  <a:pt x="0" y="672"/>
                </a:moveTo>
                <a:lnTo>
                  <a:pt x="0" y="528"/>
                </a:lnTo>
                <a:lnTo>
                  <a:pt x="1680" y="360"/>
                </a:lnTo>
                <a:lnTo>
                  <a:pt x="1680" y="0"/>
                </a:lnTo>
              </a:path>
            </a:pathLst>
          </a:custGeom>
          <a:noFill/>
          <a:ln w="19050" cap="flat" cmpd="sng">
            <a:solidFill>
              <a:schemeClr val="tx1"/>
            </a:solidFill>
            <a:prstDash val="dash"/>
            <a:round/>
            <a:headEnd type="triangle" w="sm"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 name="Freeform 32"/>
          <p:cNvSpPr>
            <a:spLocks/>
          </p:cNvSpPr>
          <p:nvPr/>
        </p:nvSpPr>
        <p:spPr bwMode="auto">
          <a:xfrm>
            <a:off x="2998788" y="5753100"/>
            <a:ext cx="2667000" cy="123825"/>
          </a:xfrm>
          <a:custGeom>
            <a:avLst/>
            <a:gdLst>
              <a:gd name="T0" fmla="*/ 0 w 1680"/>
              <a:gd name="T1" fmla="*/ 0 h 96"/>
              <a:gd name="T2" fmla="*/ 0 w 1680"/>
              <a:gd name="T3" fmla="*/ 96 h 96"/>
              <a:gd name="T4" fmla="*/ 1680 w 1680"/>
              <a:gd name="T5" fmla="*/ 96 h 96"/>
              <a:gd name="T6" fmla="*/ 1680 w 1680"/>
              <a:gd name="T7" fmla="*/ 0 h 96"/>
            </a:gdLst>
            <a:ahLst/>
            <a:cxnLst>
              <a:cxn ang="0">
                <a:pos x="T0" y="T1"/>
              </a:cxn>
              <a:cxn ang="0">
                <a:pos x="T2" y="T3"/>
              </a:cxn>
              <a:cxn ang="0">
                <a:pos x="T4" y="T5"/>
              </a:cxn>
              <a:cxn ang="0">
                <a:pos x="T6" y="T7"/>
              </a:cxn>
            </a:cxnLst>
            <a:rect l="0" t="0" r="r" b="b"/>
            <a:pathLst>
              <a:path w="1680" h="96">
                <a:moveTo>
                  <a:pt x="0" y="0"/>
                </a:moveTo>
                <a:lnTo>
                  <a:pt x="0" y="96"/>
                </a:lnTo>
                <a:lnTo>
                  <a:pt x="1680" y="96"/>
                </a:lnTo>
                <a:lnTo>
                  <a:pt x="1680"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 name="Line 33"/>
          <p:cNvSpPr>
            <a:spLocks noChangeShapeType="1"/>
          </p:cNvSpPr>
          <p:nvPr/>
        </p:nvSpPr>
        <p:spPr bwMode="auto">
          <a:xfrm>
            <a:off x="4294188" y="5876925"/>
            <a:ext cx="0" cy="309563"/>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 name="Line 34"/>
          <p:cNvSpPr>
            <a:spLocks noChangeShapeType="1"/>
          </p:cNvSpPr>
          <p:nvPr/>
        </p:nvSpPr>
        <p:spPr bwMode="auto">
          <a:xfrm>
            <a:off x="4294188" y="6435725"/>
            <a:ext cx="0" cy="309563"/>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 name="Text Box 35"/>
          <p:cNvSpPr txBox="1">
            <a:spLocks noChangeArrowheads="1"/>
          </p:cNvSpPr>
          <p:nvPr/>
        </p:nvSpPr>
        <p:spPr bwMode="auto">
          <a:xfrm>
            <a:off x="3719513" y="6445250"/>
            <a:ext cx="539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r>
              <a:rPr kumimoji="1" lang="zh-CN" altLang="en-US" sz="1400">
                <a:latin typeface="Times New Roman" pitchFamily="18" charset="0"/>
                <a:ea typeface="黑体" pitchFamily="2" charset="-122"/>
              </a:rPr>
              <a:t>输出</a:t>
            </a:r>
          </a:p>
        </p:txBody>
      </p:sp>
      <p:sp>
        <p:nvSpPr>
          <p:cNvPr id="153" name="Text Box 36"/>
          <p:cNvSpPr txBox="1">
            <a:spLocks noChangeArrowheads="1"/>
          </p:cNvSpPr>
          <p:nvPr/>
        </p:nvSpPr>
        <p:spPr bwMode="auto">
          <a:xfrm>
            <a:off x="4332288" y="6456363"/>
            <a:ext cx="12842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r>
              <a:rPr kumimoji="1" lang="zh-CN" altLang="zh-CN" sz="1400">
                <a:latin typeface="Times New Roman" pitchFamily="18" charset="0"/>
                <a:ea typeface="黑体" pitchFamily="2" charset="-122"/>
              </a:rPr>
              <a:t>密文 </a:t>
            </a:r>
            <a:r>
              <a:rPr kumimoji="1" lang="en-US" altLang="zh-CN" sz="1400">
                <a:latin typeface="Times New Roman" pitchFamily="18" charset="0"/>
                <a:ea typeface="黑体" pitchFamily="2" charset="-122"/>
              </a:rPr>
              <a:t>Y (64 bit)</a:t>
            </a:r>
          </a:p>
        </p:txBody>
      </p:sp>
      <p:sp>
        <p:nvSpPr>
          <p:cNvPr id="154" name="Text Box 37"/>
          <p:cNvSpPr txBox="1">
            <a:spLocks noChangeArrowheads="1"/>
          </p:cNvSpPr>
          <p:nvPr/>
        </p:nvSpPr>
        <p:spPr bwMode="auto">
          <a:xfrm>
            <a:off x="4332288" y="55563"/>
            <a:ext cx="12842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r>
              <a:rPr kumimoji="1" lang="zh-CN" altLang="en-US" sz="1400" dirty="0">
                <a:latin typeface="Times New Roman" pitchFamily="18" charset="0"/>
                <a:ea typeface="黑体" pitchFamily="2" charset="-122"/>
              </a:rPr>
              <a:t>明文 </a:t>
            </a:r>
            <a:r>
              <a:rPr kumimoji="1" lang="en-US" altLang="zh-CN" sz="1400" dirty="0">
                <a:latin typeface="Times New Roman" pitchFamily="18" charset="0"/>
                <a:ea typeface="黑体" pitchFamily="2" charset="-122"/>
              </a:rPr>
              <a:t>X (64 bit)</a:t>
            </a:r>
          </a:p>
        </p:txBody>
      </p:sp>
      <p:sp>
        <p:nvSpPr>
          <p:cNvPr id="155" name="Text Box 38"/>
          <p:cNvSpPr txBox="1">
            <a:spLocks noChangeArrowheads="1"/>
          </p:cNvSpPr>
          <p:nvPr/>
        </p:nvSpPr>
        <p:spPr bwMode="auto">
          <a:xfrm>
            <a:off x="3735388" y="44450"/>
            <a:ext cx="539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r>
              <a:rPr kumimoji="1" lang="zh-CN" altLang="en-US" sz="1400" dirty="0">
                <a:latin typeface="Times New Roman" pitchFamily="18" charset="0"/>
                <a:ea typeface="黑体" pitchFamily="2" charset="-122"/>
              </a:rPr>
              <a:t>输入</a:t>
            </a:r>
          </a:p>
        </p:txBody>
      </p:sp>
      <p:sp>
        <p:nvSpPr>
          <p:cNvPr id="156" name="Line 39"/>
          <p:cNvSpPr>
            <a:spLocks noChangeShapeType="1"/>
          </p:cNvSpPr>
          <p:nvPr/>
        </p:nvSpPr>
        <p:spPr bwMode="auto">
          <a:xfrm>
            <a:off x="4306888" y="85725"/>
            <a:ext cx="0" cy="238125"/>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7" name="Line 40"/>
          <p:cNvSpPr>
            <a:spLocks noChangeShapeType="1"/>
          </p:cNvSpPr>
          <p:nvPr/>
        </p:nvSpPr>
        <p:spPr bwMode="auto">
          <a:xfrm>
            <a:off x="4294188" y="571500"/>
            <a:ext cx="0" cy="27940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8" name="Freeform 41"/>
          <p:cNvSpPr>
            <a:spLocks/>
          </p:cNvSpPr>
          <p:nvPr/>
        </p:nvSpPr>
        <p:spPr bwMode="auto">
          <a:xfrm>
            <a:off x="2998788" y="850900"/>
            <a:ext cx="2667000" cy="185738"/>
          </a:xfrm>
          <a:custGeom>
            <a:avLst/>
            <a:gdLst>
              <a:gd name="T0" fmla="*/ 0 w 1680"/>
              <a:gd name="T1" fmla="*/ 144 h 144"/>
              <a:gd name="T2" fmla="*/ 0 w 1680"/>
              <a:gd name="T3" fmla="*/ 0 h 144"/>
              <a:gd name="T4" fmla="*/ 1680 w 1680"/>
              <a:gd name="T5" fmla="*/ 0 h 144"/>
              <a:gd name="T6" fmla="*/ 1680 w 1680"/>
              <a:gd name="T7" fmla="*/ 144 h 144"/>
            </a:gdLst>
            <a:ahLst/>
            <a:cxnLst>
              <a:cxn ang="0">
                <a:pos x="T0" y="T1"/>
              </a:cxn>
              <a:cxn ang="0">
                <a:pos x="T2" y="T3"/>
              </a:cxn>
              <a:cxn ang="0">
                <a:pos x="T4" y="T5"/>
              </a:cxn>
              <a:cxn ang="0">
                <a:pos x="T6" y="T7"/>
              </a:cxn>
            </a:cxnLst>
            <a:rect l="0" t="0" r="r" b="b"/>
            <a:pathLst>
              <a:path w="1680" h="144">
                <a:moveTo>
                  <a:pt x="0" y="144"/>
                </a:moveTo>
                <a:lnTo>
                  <a:pt x="0" y="0"/>
                </a:lnTo>
                <a:lnTo>
                  <a:pt x="1680" y="0"/>
                </a:lnTo>
                <a:lnTo>
                  <a:pt x="1680" y="144"/>
                </a:lnTo>
              </a:path>
            </a:pathLst>
          </a:custGeom>
          <a:noFill/>
          <a:ln w="19050" cmpd="sng">
            <a:solidFill>
              <a:schemeClr val="tx1"/>
            </a:solidFill>
            <a:round/>
            <a:headEnd type="triangl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9" name="Freeform 42"/>
          <p:cNvSpPr>
            <a:spLocks/>
          </p:cNvSpPr>
          <p:nvPr/>
        </p:nvSpPr>
        <p:spPr bwMode="auto">
          <a:xfrm>
            <a:off x="2994025" y="1277938"/>
            <a:ext cx="1588" cy="201612"/>
          </a:xfrm>
          <a:custGeom>
            <a:avLst/>
            <a:gdLst>
              <a:gd name="T0" fmla="*/ 0 w 1"/>
              <a:gd name="T1" fmla="*/ 0 h 156"/>
              <a:gd name="T2" fmla="*/ 1 w 1"/>
              <a:gd name="T3" fmla="*/ 156 h 156"/>
            </a:gdLst>
            <a:ahLst/>
            <a:cxnLst>
              <a:cxn ang="0">
                <a:pos x="T0" y="T1"/>
              </a:cxn>
              <a:cxn ang="0">
                <a:pos x="T2" y="T3"/>
              </a:cxn>
            </a:cxnLst>
            <a:rect l="0" t="0" r="r" b="b"/>
            <a:pathLst>
              <a:path w="1" h="156">
                <a:moveTo>
                  <a:pt x="0" y="0"/>
                </a:moveTo>
                <a:lnTo>
                  <a:pt x="1" y="156"/>
                </a:lnTo>
              </a:path>
            </a:pathLst>
          </a:custGeom>
          <a:noFill/>
          <a:ln w="19050" cmpd="sng">
            <a:solidFill>
              <a:schemeClr val="tx1"/>
            </a:solidFill>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0" name="Line 43"/>
          <p:cNvSpPr>
            <a:spLocks noChangeShapeType="1"/>
          </p:cNvSpPr>
          <p:nvPr/>
        </p:nvSpPr>
        <p:spPr bwMode="auto">
          <a:xfrm>
            <a:off x="2998788" y="2413000"/>
            <a:ext cx="0" cy="174625"/>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 name="Line 44"/>
          <p:cNvSpPr>
            <a:spLocks noChangeShapeType="1"/>
          </p:cNvSpPr>
          <p:nvPr/>
        </p:nvSpPr>
        <p:spPr bwMode="auto">
          <a:xfrm>
            <a:off x="2998788" y="4646613"/>
            <a:ext cx="0" cy="174625"/>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2" name="Line 45"/>
          <p:cNvSpPr>
            <a:spLocks noChangeShapeType="1"/>
          </p:cNvSpPr>
          <p:nvPr/>
        </p:nvSpPr>
        <p:spPr bwMode="auto">
          <a:xfrm>
            <a:off x="2998788" y="5008563"/>
            <a:ext cx="0" cy="485775"/>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 name="Freeform 46"/>
          <p:cNvSpPr>
            <a:spLocks/>
          </p:cNvSpPr>
          <p:nvPr/>
        </p:nvSpPr>
        <p:spPr bwMode="auto">
          <a:xfrm>
            <a:off x="4494213" y="4983163"/>
            <a:ext cx="1173162" cy="1587"/>
          </a:xfrm>
          <a:custGeom>
            <a:avLst/>
            <a:gdLst>
              <a:gd name="T0" fmla="*/ 739 w 739"/>
              <a:gd name="T1" fmla="*/ 0 h 1"/>
              <a:gd name="T2" fmla="*/ 0 w 739"/>
              <a:gd name="T3" fmla="*/ 1 h 1"/>
            </a:gdLst>
            <a:ahLst/>
            <a:cxnLst>
              <a:cxn ang="0">
                <a:pos x="T0" y="T1"/>
              </a:cxn>
              <a:cxn ang="0">
                <a:pos x="T2" y="T3"/>
              </a:cxn>
            </a:cxnLst>
            <a:rect l="0" t="0" r="r" b="b"/>
            <a:pathLst>
              <a:path w="739" h="1">
                <a:moveTo>
                  <a:pt x="739" y="0"/>
                </a:moveTo>
                <a:lnTo>
                  <a:pt x="0" y="1"/>
                </a:lnTo>
              </a:path>
            </a:pathLst>
          </a:custGeom>
          <a:noFill/>
          <a:ln w="19050" cmpd="sng">
            <a:solidFill>
              <a:schemeClr val="tx1"/>
            </a:solidFill>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 name="Freeform 47"/>
          <p:cNvSpPr>
            <a:spLocks/>
          </p:cNvSpPr>
          <p:nvPr/>
        </p:nvSpPr>
        <p:spPr bwMode="auto">
          <a:xfrm>
            <a:off x="4464050" y="4783138"/>
            <a:ext cx="1736725" cy="61912"/>
          </a:xfrm>
          <a:custGeom>
            <a:avLst/>
            <a:gdLst>
              <a:gd name="T0" fmla="*/ 1094 w 1094"/>
              <a:gd name="T1" fmla="*/ 47 h 48"/>
              <a:gd name="T2" fmla="*/ 832 w 1094"/>
              <a:gd name="T3" fmla="*/ 47 h 48"/>
              <a:gd name="T4" fmla="*/ 811 w 1094"/>
              <a:gd name="T5" fmla="*/ 24 h 48"/>
              <a:gd name="T6" fmla="*/ 787 w 1094"/>
              <a:gd name="T7" fmla="*/ 6 h 48"/>
              <a:gd name="T8" fmla="*/ 754 w 1094"/>
              <a:gd name="T9" fmla="*/ 0 h 48"/>
              <a:gd name="T10" fmla="*/ 721 w 1094"/>
              <a:gd name="T11" fmla="*/ 12 h 48"/>
              <a:gd name="T12" fmla="*/ 703 w 1094"/>
              <a:gd name="T13" fmla="*/ 30 h 48"/>
              <a:gd name="T14" fmla="*/ 690 w 1094"/>
              <a:gd name="T15" fmla="*/ 47 h 48"/>
              <a:gd name="T16" fmla="*/ 0 w 109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4" h="48">
                <a:moveTo>
                  <a:pt x="1094" y="47"/>
                </a:moveTo>
                <a:lnTo>
                  <a:pt x="832" y="47"/>
                </a:lnTo>
                <a:lnTo>
                  <a:pt x="811" y="24"/>
                </a:lnTo>
                <a:lnTo>
                  <a:pt x="787" y="6"/>
                </a:lnTo>
                <a:lnTo>
                  <a:pt x="754" y="0"/>
                </a:lnTo>
                <a:lnTo>
                  <a:pt x="721" y="12"/>
                </a:lnTo>
                <a:lnTo>
                  <a:pt x="703" y="30"/>
                </a:lnTo>
                <a:lnTo>
                  <a:pt x="690" y="47"/>
                </a:lnTo>
                <a:lnTo>
                  <a:pt x="0" y="48"/>
                </a:lnTo>
              </a:path>
            </a:pathLst>
          </a:custGeom>
          <a:noFill/>
          <a:ln w="19050" cmpd="sng">
            <a:solidFill>
              <a:schemeClr val="tx1"/>
            </a:solidFill>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5" name="Text Box 48"/>
          <p:cNvSpPr txBox="1">
            <a:spLocks noChangeArrowheads="1"/>
          </p:cNvSpPr>
          <p:nvPr/>
        </p:nvSpPr>
        <p:spPr bwMode="auto">
          <a:xfrm>
            <a:off x="6180138" y="4697413"/>
            <a:ext cx="9826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r>
              <a:rPr kumimoji="1" lang="en-US" altLang="zh-CN" sz="1400">
                <a:latin typeface="Times New Roman" pitchFamily="18" charset="0"/>
                <a:ea typeface="黑体" pitchFamily="2" charset="-122"/>
              </a:rPr>
              <a:t>K</a:t>
            </a:r>
            <a:r>
              <a:rPr kumimoji="1" lang="en-US" altLang="zh-CN" sz="1400" baseline="-25000">
                <a:latin typeface="Times New Roman" pitchFamily="18" charset="0"/>
                <a:ea typeface="黑体" pitchFamily="2" charset="-122"/>
              </a:rPr>
              <a:t>16 </a:t>
            </a:r>
            <a:r>
              <a:rPr kumimoji="1" lang="en-US" altLang="zh-CN" sz="1400">
                <a:latin typeface="Times New Roman" pitchFamily="18" charset="0"/>
                <a:ea typeface="黑体" pitchFamily="2" charset="-122"/>
              </a:rPr>
              <a:t>(48 bit)</a:t>
            </a:r>
          </a:p>
        </p:txBody>
      </p:sp>
      <p:sp>
        <p:nvSpPr>
          <p:cNvPr id="166" name="Text Box 49"/>
          <p:cNvSpPr txBox="1">
            <a:spLocks noChangeArrowheads="1"/>
          </p:cNvSpPr>
          <p:nvPr/>
        </p:nvSpPr>
        <p:spPr bwMode="auto">
          <a:xfrm>
            <a:off x="6208713" y="2503488"/>
            <a:ext cx="9255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r>
              <a:rPr kumimoji="1" lang="en-US" altLang="zh-CN" sz="1400">
                <a:latin typeface="Times New Roman" pitchFamily="18" charset="0"/>
                <a:ea typeface="黑体" pitchFamily="2" charset="-122"/>
              </a:rPr>
              <a:t>K</a:t>
            </a:r>
            <a:r>
              <a:rPr kumimoji="1" lang="en-US" altLang="zh-CN" sz="1400" baseline="-25000">
                <a:latin typeface="Times New Roman" pitchFamily="18" charset="0"/>
                <a:ea typeface="黑体" pitchFamily="2" charset="-122"/>
              </a:rPr>
              <a:t>2 </a:t>
            </a:r>
            <a:r>
              <a:rPr kumimoji="1" lang="en-US" altLang="zh-CN" sz="1400">
                <a:latin typeface="Times New Roman" pitchFamily="18" charset="0"/>
                <a:ea typeface="黑体" pitchFamily="2" charset="-122"/>
              </a:rPr>
              <a:t>(48 bit)</a:t>
            </a:r>
          </a:p>
        </p:txBody>
      </p:sp>
      <p:sp>
        <p:nvSpPr>
          <p:cNvPr id="167" name="Text Box 50"/>
          <p:cNvSpPr txBox="1">
            <a:spLocks noChangeArrowheads="1"/>
          </p:cNvSpPr>
          <p:nvPr/>
        </p:nvSpPr>
        <p:spPr bwMode="auto">
          <a:xfrm>
            <a:off x="6208713" y="1355725"/>
            <a:ext cx="9255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r>
              <a:rPr kumimoji="1" lang="en-US" altLang="zh-CN" sz="1400">
                <a:latin typeface="Times New Roman" pitchFamily="18" charset="0"/>
                <a:ea typeface="黑体" pitchFamily="2" charset="-122"/>
              </a:rPr>
              <a:t>K</a:t>
            </a:r>
            <a:r>
              <a:rPr kumimoji="1" lang="en-US" altLang="zh-CN" sz="1400" baseline="-25000">
                <a:latin typeface="Times New Roman" pitchFamily="18" charset="0"/>
                <a:ea typeface="黑体" pitchFamily="2" charset="-122"/>
              </a:rPr>
              <a:t>1 </a:t>
            </a:r>
            <a:r>
              <a:rPr kumimoji="1" lang="en-US" altLang="zh-CN" sz="1400">
                <a:latin typeface="Times New Roman" pitchFamily="18" charset="0"/>
                <a:ea typeface="黑体" pitchFamily="2" charset="-122"/>
              </a:rPr>
              <a:t>(48 bit)</a:t>
            </a:r>
          </a:p>
        </p:txBody>
      </p:sp>
      <p:sp>
        <p:nvSpPr>
          <p:cNvPr id="168" name="Line 51"/>
          <p:cNvSpPr>
            <a:spLocks noChangeShapeType="1"/>
          </p:cNvSpPr>
          <p:nvPr/>
        </p:nvSpPr>
        <p:spPr bwMode="auto">
          <a:xfrm rot="16200000" flipV="1">
            <a:off x="5062538" y="2136775"/>
            <a:ext cx="0" cy="121285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9" name="Freeform 52"/>
          <p:cNvSpPr>
            <a:spLocks/>
          </p:cNvSpPr>
          <p:nvPr/>
        </p:nvSpPr>
        <p:spPr bwMode="auto">
          <a:xfrm>
            <a:off x="4473575" y="2573338"/>
            <a:ext cx="1736725" cy="61912"/>
          </a:xfrm>
          <a:custGeom>
            <a:avLst/>
            <a:gdLst>
              <a:gd name="T0" fmla="*/ 1094 w 1094"/>
              <a:gd name="T1" fmla="*/ 47 h 48"/>
              <a:gd name="T2" fmla="*/ 832 w 1094"/>
              <a:gd name="T3" fmla="*/ 47 h 48"/>
              <a:gd name="T4" fmla="*/ 811 w 1094"/>
              <a:gd name="T5" fmla="*/ 24 h 48"/>
              <a:gd name="T6" fmla="*/ 787 w 1094"/>
              <a:gd name="T7" fmla="*/ 6 h 48"/>
              <a:gd name="T8" fmla="*/ 754 w 1094"/>
              <a:gd name="T9" fmla="*/ 0 h 48"/>
              <a:gd name="T10" fmla="*/ 721 w 1094"/>
              <a:gd name="T11" fmla="*/ 12 h 48"/>
              <a:gd name="T12" fmla="*/ 703 w 1094"/>
              <a:gd name="T13" fmla="*/ 30 h 48"/>
              <a:gd name="T14" fmla="*/ 690 w 1094"/>
              <a:gd name="T15" fmla="*/ 47 h 48"/>
              <a:gd name="T16" fmla="*/ 0 w 109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4" h="48">
                <a:moveTo>
                  <a:pt x="1094" y="47"/>
                </a:moveTo>
                <a:lnTo>
                  <a:pt x="832" y="47"/>
                </a:lnTo>
                <a:lnTo>
                  <a:pt x="811" y="24"/>
                </a:lnTo>
                <a:lnTo>
                  <a:pt x="787" y="6"/>
                </a:lnTo>
                <a:lnTo>
                  <a:pt x="754" y="0"/>
                </a:lnTo>
                <a:lnTo>
                  <a:pt x="721" y="12"/>
                </a:lnTo>
                <a:lnTo>
                  <a:pt x="703" y="30"/>
                </a:lnTo>
                <a:lnTo>
                  <a:pt x="690" y="47"/>
                </a:lnTo>
                <a:lnTo>
                  <a:pt x="0" y="48"/>
                </a:lnTo>
              </a:path>
            </a:pathLst>
          </a:custGeom>
          <a:noFill/>
          <a:ln w="19050" cmpd="sng">
            <a:solidFill>
              <a:schemeClr val="tx1"/>
            </a:solidFill>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 name="Line 53"/>
          <p:cNvSpPr>
            <a:spLocks noChangeShapeType="1"/>
          </p:cNvSpPr>
          <p:nvPr/>
        </p:nvSpPr>
        <p:spPr bwMode="auto">
          <a:xfrm rot="16200000" flipV="1">
            <a:off x="5072063" y="1039813"/>
            <a:ext cx="0" cy="117475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 name="Freeform 54"/>
          <p:cNvSpPr>
            <a:spLocks/>
          </p:cNvSpPr>
          <p:nvPr/>
        </p:nvSpPr>
        <p:spPr bwMode="auto">
          <a:xfrm>
            <a:off x="4464050" y="1439863"/>
            <a:ext cx="1736725" cy="61912"/>
          </a:xfrm>
          <a:custGeom>
            <a:avLst/>
            <a:gdLst>
              <a:gd name="T0" fmla="*/ 1094 w 1094"/>
              <a:gd name="T1" fmla="*/ 47 h 48"/>
              <a:gd name="T2" fmla="*/ 832 w 1094"/>
              <a:gd name="T3" fmla="*/ 47 h 48"/>
              <a:gd name="T4" fmla="*/ 811 w 1094"/>
              <a:gd name="T5" fmla="*/ 24 h 48"/>
              <a:gd name="T6" fmla="*/ 787 w 1094"/>
              <a:gd name="T7" fmla="*/ 6 h 48"/>
              <a:gd name="T8" fmla="*/ 754 w 1094"/>
              <a:gd name="T9" fmla="*/ 0 h 48"/>
              <a:gd name="T10" fmla="*/ 721 w 1094"/>
              <a:gd name="T11" fmla="*/ 12 h 48"/>
              <a:gd name="T12" fmla="*/ 703 w 1094"/>
              <a:gd name="T13" fmla="*/ 30 h 48"/>
              <a:gd name="T14" fmla="*/ 690 w 1094"/>
              <a:gd name="T15" fmla="*/ 47 h 48"/>
              <a:gd name="T16" fmla="*/ 0 w 1094"/>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4" h="48">
                <a:moveTo>
                  <a:pt x="1094" y="47"/>
                </a:moveTo>
                <a:lnTo>
                  <a:pt x="832" y="47"/>
                </a:lnTo>
                <a:lnTo>
                  <a:pt x="811" y="24"/>
                </a:lnTo>
                <a:lnTo>
                  <a:pt x="787" y="6"/>
                </a:lnTo>
                <a:lnTo>
                  <a:pt x="754" y="0"/>
                </a:lnTo>
                <a:lnTo>
                  <a:pt x="721" y="12"/>
                </a:lnTo>
                <a:lnTo>
                  <a:pt x="703" y="30"/>
                </a:lnTo>
                <a:lnTo>
                  <a:pt x="690" y="47"/>
                </a:lnTo>
                <a:lnTo>
                  <a:pt x="0" y="48"/>
                </a:lnTo>
              </a:path>
            </a:pathLst>
          </a:custGeom>
          <a:noFill/>
          <a:ln w="19050" cmpd="sng">
            <a:solidFill>
              <a:schemeClr val="tx1"/>
            </a:solidFill>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2" name="Text Box 55"/>
          <p:cNvSpPr txBox="1">
            <a:spLocks noChangeArrowheads="1"/>
          </p:cNvSpPr>
          <p:nvPr/>
        </p:nvSpPr>
        <p:spPr bwMode="auto">
          <a:xfrm>
            <a:off x="2173288" y="611188"/>
            <a:ext cx="1109662"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r>
              <a:rPr kumimoji="1" lang="en-US" altLang="zh-CN" sz="1400" dirty="0">
                <a:latin typeface="Times New Roman" pitchFamily="18" charset="0"/>
                <a:ea typeface="黑体" pitchFamily="2" charset="-122"/>
              </a:rPr>
              <a:t>X</a:t>
            </a:r>
            <a:r>
              <a:rPr kumimoji="1" lang="en-US" altLang="zh-CN" sz="1400" baseline="-25000" dirty="0">
                <a:latin typeface="Times New Roman" pitchFamily="18" charset="0"/>
                <a:ea typeface="黑体" pitchFamily="2" charset="-122"/>
              </a:rPr>
              <a:t>0 </a:t>
            </a:r>
            <a:r>
              <a:rPr kumimoji="1" lang="zh-CN" altLang="zh-CN" sz="1400" dirty="0">
                <a:latin typeface="Times New Roman" pitchFamily="18" charset="0"/>
                <a:ea typeface="黑体" pitchFamily="2" charset="-122"/>
              </a:rPr>
              <a:t>的左半边</a:t>
            </a:r>
          </a:p>
          <a:p>
            <a:r>
              <a:rPr kumimoji="1" lang="zh-CN" altLang="zh-CN" sz="1400" dirty="0">
                <a:latin typeface="Times New Roman" pitchFamily="18" charset="0"/>
                <a:ea typeface="黑体" pitchFamily="2" charset="-122"/>
              </a:rPr>
              <a:t>   </a:t>
            </a:r>
            <a:r>
              <a:rPr kumimoji="1" lang="en-US" altLang="zh-CN" sz="1400" dirty="0">
                <a:latin typeface="Times New Roman" pitchFamily="18" charset="0"/>
                <a:ea typeface="黑体" pitchFamily="2" charset="-122"/>
              </a:rPr>
              <a:t>(</a:t>
            </a:r>
            <a:r>
              <a:rPr kumimoji="1" lang="zh-CN" altLang="zh-CN" sz="1400" dirty="0">
                <a:latin typeface="Times New Roman" pitchFamily="18" charset="0"/>
                <a:ea typeface="黑体" pitchFamily="2" charset="-122"/>
              </a:rPr>
              <a:t>32</a:t>
            </a:r>
            <a:r>
              <a:rPr kumimoji="1" lang="en-US" altLang="zh-CN" sz="1400" dirty="0">
                <a:latin typeface="Times New Roman" pitchFamily="18" charset="0"/>
                <a:ea typeface="黑体" pitchFamily="2" charset="-122"/>
              </a:rPr>
              <a:t> bit) </a:t>
            </a:r>
          </a:p>
        </p:txBody>
      </p:sp>
      <p:sp>
        <p:nvSpPr>
          <p:cNvPr id="173" name="Text Box 56"/>
          <p:cNvSpPr txBox="1">
            <a:spLocks noChangeArrowheads="1"/>
          </p:cNvSpPr>
          <p:nvPr/>
        </p:nvSpPr>
        <p:spPr bwMode="auto">
          <a:xfrm>
            <a:off x="4354513" y="569913"/>
            <a:ext cx="9413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r>
              <a:rPr kumimoji="1" lang="en-US" altLang="zh-CN" sz="1400">
                <a:latin typeface="Times New Roman" pitchFamily="18" charset="0"/>
                <a:ea typeface="黑体" pitchFamily="2" charset="-122"/>
              </a:rPr>
              <a:t>X</a:t>
            </a:r>
            <a:r>
              <a:rPr kumimoji="1" lang="en-US" altLang="zh-CN" sz="1400" baseline="-25000">
                <a:latin typeface="Times New Roman" pitchFamily="18" charset="0"/>
                <a:ea typeface="黑体" pitchFamily="2" charset="-122"/>
              </a:rPr>
              <a:t>0</a:t>
            </a:r>
            <a:r>
              <a:rPr kumimoji="1" lang="en-US" altLang="zh-CN" sz="1400">
                <a:latin typeface="Times New Roman" pitchFamily="18" charset="0"/>
                <a:ea typeface="黑体" pitchFamily="2" charset="-122"/>
              </a:rPr>
              <a:t> (64 bit)</a:t>
            </a:r>
          </a:p>
        </p:txBody>
      </p:sp>
      <p:sp>
        <p:nvSpPr>
          <p:cNvPr id="174" name="Text Box 57"/>
          <p:cNvSpPr txBox="1">
            <a:spLocks noChangeArrowheads="1"/>
          </p:cNvSpPr>
          <p:nvPr/>
        </p:nvSpPr>
        <p:spPr bwMode="auto">
          <a:xfrm>
            <a:off x="5487988" y="603250"/>
            <a:ext cx="1109662"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r>
              <a:rPr kumimoji="1" lang="en-US" altLang="zh-CN" sz="1400">
                <a:latin typeface="Times New Roman" pitchFamily="18" charset="0"/>
                <a:ea typeface="黑体" pitchFamily="2" charset="-122"/>
              </a:rPr>
              <a:t>X</a:t>
            </a:r>
            <a:r>
              <a:rPr kumimoji="1" lang="en-US" altLang="zh-CN" sz="1400" baseline="-25000">
                <a:latin typeface="Times New Roman" pitchFamily="18" charset="0"/>
                <a:ea typeface="黑体" pitchFamily="2" charset="-122"/>
              </a:rPr>
              <a:t>0 </a:t>
            </a:r>
            <a:r>
              <a:rPr kumimoji="1" lang="zh-CN" altLang="zh-CN" sz="1400">
                <a:latin typeface="Times New Roman" pitchFamily="18" charset="0"/>
                <a:ea typeface="黑体" pitchFamily="2" charset="-122"/>
              </a:rPr>
              <a:t>的右半边</a:t>
            </a:r>
          </a:p>
          <a:p>
            <a:r>
              <a:rPr kumimoji="1" lang="zh-CN" altLang="zh-CN" sz="1400">
                <a:latin typeface="Times New Roman" pitchFamily="18" charset="0"/>
                <a:ea typeface="黑体" pitchFamily="2" charset="-122"/>
              </a:rPr>
              <a:t>    (32</a:t>
            </a:r>
            <a:r>
              <a:rPr kumimoji="1" lang="en-US" altLang="zh-CN" sz="1400">
                <a:latin typeface="Times New Roman" pitchFamily="18" charset="0"/>
                <a:ea typeface="黑体" pitchFamily="2" charset="-122"/>
              </a:rPr>
              <a:t> bit) </a:t>
            </a:r>
          </a:p>
        </p:txBody>
      </p:sp>
      <p:sp>
        <p:nvSpPr>
          <p:cNvPr id="175" name="Text Box 58"/>
          <p:cNvSpPr txBox="1">
            <a:spLocks noChangeArrowheads="1"/>
          </p:cNvSpPr>
          <p:nvPr/>
        </p:nvSpPr>
        <p:spPr bwMode="auto">
          <a:xfrm>
            <a:off x="4294188" y="5938838"/>
            <a:ext cx="12112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r>
              <a:rPr kumimoji="1" lang="en-US" altLang="zh-CN" sz="1400">
                <a:latin typeface="Times New Roman" pitchFamily="18" charset="0"/>
                <a:ea typeface="黑体" pitchFamily="2" charset="-122"/>
              </a:rPr>
              <a:t>R</a:t>
            </a:r>
            <a:r>
              <a:rPr kumimoji="1" lang="en-US" altLang="zh-CN" sz="1400" baseline="-25000">
                <a:latin typeface="Times New Roman" pitchFamily="18" charset="0"/>
                <a:ea typeface="黑体" pitchFamily="2" charset="-122"/>
              </a:rPr>
              <a:t>16</a:t>
            </a:r>
            <a:r>
              <a:rPr kumimoji="1" lang="en-US" altLang="zh-CN" sz="1400">
                <a:latin typeface="Times New Roman" pitchFamily="18" charset="0"/>
                <a:ea typeface="黑体" pitchFamily="2" charset="-122"/>
              </a:rPr>
              <a:t>L</a:t>
            </a:r>
            <a:r>
              <a:rPr kumimoji="1" lang="en-US" altLang="zh-CN" sz="1400" baseline="-25000">
                <a:latin typeface="Times New Roman" pitchFamily="18" charset="0"/>
                <a:ea typeface="黑体" pitchFamily="2" charset="-122"/>
              </a:rPr>
              <a:t>16</a:t>
            </a:r>
            <a:r>
              <a:rPr kumimoji="1" lang="en-US" altLang="zh-CN" sz="1400">
                <a:latin typeface="Times New Roman" pitchFamily="18" charset="0"/>
                <a:ea typeface="黑体" pitchFamily="2" charset="-122"/>
              </a:rPr>
              <a:t> (64 bit)</a:t>
            </a:r>
          </a:p>
        </p:txBody>
      </p:sp>
      <p:sp>
        <p:nvSpPr>
          <p:cNvPr id="2" name="文本框 1">
            <a:extLst>
              <a:ext uri="{FF2B5EF4-FFF2-40B4-BE49-F238E27FC236}">
                <a16:creationId xmlns:a16="http://schemas.microsoft.com/office/drawing/2014/main" id="{5CE4543A-EFF0-4A42-AF5A-475C6D315B63}"/>
              </a:ext>
            </a:extLst>
          </p:cNvPr>
          <p:cNvSpPr txBox="1"/>
          <p:nvPr/>
        </p:nvSpPr>
        <p:spPr>
          <a:xfrm>
            <a:off x="6332662" y="5080690"/>
            <a:ext cx="2925637" cy="954107"/>
          </a:xfrm>
          <a:prstGeom prst="rect">
            <a:avLst/>
          </a:prstGeom>
          <a:noFill/>
        </p:spPr>
        <p:txBody>
          <a:bodyPr wrap="square" rtlCol="0">
            <a:spAutoFit/>
          </a:bodyPr>
          <a:lstStyle/>
          <a:p>
            <a:r>
              <a:rPr lang="zh-CN" altLang="en-US" sz="2800" dirty="0">
                <a:solidFill>
                  <a:srgbClr val="FF0000"/>
                </a:solidFill>
              </a:rPr>
              <a:t>注意，最后一轮没有左右交换！</a:t>
            </a:r>
          </a:p>
        </p:txBody>
      </p:sp>
    </p:spTree>
    <p:extLst>
      <p:ext uri="{BB962C8B-B14F-4D97-AF65-F5344CB8AC3E}">
        <p14:creationId xmlns:p14="http://schemas.microsoft.com/office/powerpoint/2010/main" val="3329738894"/>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0"/>
          <p:cNvSpPr txBox="1">
            <a:spLocks noGrp="1" noChangeArrowheads="1"/>
          </p:cNvSpPr>
          <p:nvPr>
            <p:ph type="title"/>
          </p:nvPr>
        </p:nvSpPr>
        <p:spPr bwMode="auto">
          <a:xfrm>
            <a:off x="611188" y="265976"/>
            <a:ext cx="7921625" cy="707886"/>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en-US" altLang="zh-CN" b="0" dirty="0">
                <a:solidFill>
                  <a:schemeClr val="bg1"/>
                </a:solidFill>
              </a:rPr>
              <a:t>DES</a:t>
            </a:r>
            <a:r>
              <a:rPr lang="zh-CN" altLang="en-US" b="0" dirty="0">
                <a:solidFill>
                  <a:schemeClr val="bg1"/>
                </a:solidFill>
              </a:rPr>
              <a:t>加密过程</a:t>
            </a:r>
            <a:endParaRPr lang="en-US" altLang="zh-CN" b="0" dirty="0">
              <a:solidFill>
                <a:schemeClr val="bg1"/>
              </a:solidFill>
            </a:endParaRPr>
          </a:p>
        </p:txBody>
      </p:sp>
      <p:sp>
        <p:nvSpPr>
          <p:cNvPr id="4" name="灯片编号占位符 3"/>
          <p:cNvSpPr>
            <a:spLocks noGrp="1"/>
          </p:cNvSpPr>
          <p:nvPr>
            <p:ph type="sldNum" sz="quarter" idx="12"/>
          </p:nvPr>
        </p:nvSpPr>
        <p:spPr/>
        <p:txBody>
          <a:bodyPr/>
          <a:lstStyle/>
          <a:p>
            <a:fld id="{737F2E61-75E1-4E22-B7C3-7A96A5DEDED1}" type="slidenum">
              <a:rPr lang="en-US" altLang="zh-CN" smtClean="0"/>
              <a:pPr/>
              <a:t>103</a:t>
            </a:fld>
            <a:endParaRPr lang="en-US" altLang="zh-CN"/>
          </a:p>
        </p:txBody>
      </p:sp>
      <p:sp>
        <p:nvSpPr>
          <p:cNvPr id="2" name="矩形 1"/>
          <p:cNvSpPr/>
          <p:nvPr/>
        </p:nvSpPr>
        <p:spPr>
          <a:xfrm>
            <a:off x="323528" y="1196751"/>
            <a:ext cx="8692051" cy="5139869"/>
          </a:xfrm>
          <a:prstGeom prst="rect">
            <a:avLst/>
          </a:prstGeom>
        </p:spPr>
        <p:txBody>
          <a:bodyPr wrap="square">
            <a:spAutoFit/>
          </a:bodyPr>
          <a:lstStyle/>
          <a:p>
            <a:pPr algn="l">
              <a:spcBef>
                <a:spcPct val="20000"/>
              </a:spcBef>
            </a:pPr>
            <a:r>
              <a:rPr lang="en-US" altLang="zh-CN" sz="2000" b="1" dirty="0">
                <a:solidFill>
                  <a:srgbClr val="0000CC"/>
                </a:solidFill>
              </a:rPr>
              <a:t>1)   </a:t>
            </a:r>
            <a:r>
              <a:rPr lang="zh-CN" altLang="en-US" sz="2000" b="1" dirty="0">
                <a:solidFill>
                  <a:srgbClr val="0000CC"/>
                </a:solidFill>
              </a:rPr>
              <a:t>对明文分组</a:t>
            </a:r>
            <a:r>
              <a:rPr lang="zh-CN" altLang="en-US" sz="2000" b="1" dirty="0"/>
              <a:t> ，如最后一组不满</a:t>
            </a:r>
            <a:r>
              <a:rPr lang="en-US" altLang="zh-CN" sz="2000" b="1" dirty="0"/>
              <a:t>64</a:t>
            </a:r>
            <a:r>
              <a:rPr lang="zh-CN" altLang="en-US" sz="2000" b="1" dirty="0"/>
              <a:t>位，可填充数字</a:t>
            </a:r>
            <a:r>
              <a:rPr lang="en-US" altLang="zh-CN" sz="2000" b="1" dirty="0"/>
              <a:t>(</a:t>
            </a:r>
            <a:r>
              <a:rPr lang="zh-CN" altLang="en-US" sz="2000" b="1" dirty="0"/>
              <a:t>填充位、指示符</a:t>
            </a:r>
            <a:r>
              <a:rPr lang="en-US" altLang="zh-CN" sz="2000" b="1" dirty="0"/>
              <a:t>)</a:t>
            </a:r>
            <a:r>
              <a:rPr lang="zh-CN" altLang="en-US" sz="2000" b="1" dirty="0"/>
              <a:t>；</a:t>
            </a:r>
          </a:p>
          <a:p>
            <a:pPr algn="l">
              <a:spcBef>
                <a:spcPct val="20000"/>
              </a:spcBef>
            </a:pPr>
            <a:r>
              <a:rPr lang="en-US" altLang="zh-CN" sz="2000" b="1" dirty="0">
                <a:solidFill>
                  <a:srgbClr val="0000CC"/>
                </a:solidFill>
              </a:rPr>
              <a:t>2)   </a:t>
            </a:r>
            <a:r>
              <a:rPr lang="zh-CN" altLang="en-US" sz="2000" b="1" dirty="0">
                <a:solidFill>
                  <a:srgbClr val="0000CC"/>
                </a:solidFill>
              </a:rPr>
              <a:t>对分组进行初始</a:t>
            </a:r>
            <a:r>
              <a:rPr lang="en-US" altLang="zh-CN" sz="2000" b="1" dirty="0">
                <a:solidFill>
                  <a:srgbClr val="0000CC"/>
                </a:solidFill>
              </a:rPr>
              <a:t>IP</a:t>
            </a:r>
            <a:r>
              <a:rPr lang="zh-CN" altLang="en-US" sz="2000" b="1" dirty="0">
                <a:solidFill>
                  <a:srgbClr val="0000CC"/>
                </a:solidFill>
              </a:rPr>
              <a:t>置换</a:t>
            </a:r>
            <a:r>
              <a:rPr lang="zh-CN" altLang="en-US" sz="2000" b="1" dirty="0"/>
              <a:t>，并分成左右两部分</a:t>
            </a:r>
            <a:r>
              <a:rPr lang="en-US" altLang="zh-CN" sz="2000" b="1" dirty="0"/>
              <a:t>L</a:t>
            </a:r>
            <a:r>
              <a:rPr lang="en-US" altLang="zh-CN" sz="2000" b="1" baseline="-25000" dirty="0"/>
              <a:t>0</a:t>
            </a:r>
            <a:r>
              <a:rPr lang="zh-CN" altLang="en-US" sz="2000" b="1" dirty="0"/>
              <a:t>和</a:t>
            </a:r>
            <a:r>
              <a:rPr lang="en-US" altLang="zh-CN" sz="2000" b="1" dirty="0"/>
              <a:t>R</a:t>
            </a:r>
            <a:r>
              <a:rPr lang="en-US" altLang="zh-CN" sz="2000" b="1" baseline="-25000" dirty="0"/>
              <a:t>0</a:t>
            </a:r>
            <a:r>
              <a:rPr lang="zh-CN" altLang="en-US" sz="2000" b="1" dirty="0"/>
              <a:t>，各</a:t>
            </a:r>
            <a:r>
              <a:rPr lang="en-US" altLang="zh-CN" sz="2000" b="1" dirty="0"/>
              <a:t>32</a:t>
            </a:r>
            <a:r>
              <a:rPr lang="zh-CN" altLang="en-US" sz="2000" b="1" dirty="0"/>
              <a:t>位；</a:t>
            </a:r>
          </a:p>
          <a:p>
            <a:pPr algn="l">
              <a:spcBef>
                <a:spcPct val="20000"/>
              </a:spcBef>
            </a:pPr>
            <a:r>
              <a:rPr lang="en-US" altLang="zh-CN" sz="2000" b="1" dirty="0">
                <a:solidFill>
                  <a:srgbClr val="0000CC"/>
                </a:solidFill>
              </a:rPr>
              <a:t>3)  </a:t>
            </a:r>
            <a:r>
              <a:rPr lang="zh-CN" altLang="en-US" sz="2000" b="1" dirty="0">
                <a:solidFill>
                  <a:srgbClr val="0000CC"/>
                </a:solidFill>
              </a:rPr>
              <a:t>子密钥生成</a:t>
            </a:r>
            <a:r>
              <a:rPr lang="zh-CN" altLang="en-US" sz="2000" b="1" dirty="0"/>
              <a:t>：</a:t>
            </a:r>
          </a:p>
          <a:p>
            <a:pPr algn="l">
              <a:spcBef>
                <a:spcPct val="20000"/>
              </a:spcBef>
            </a:pPr>
            <a:r>
              <a:rPr lang="zh-CN" altLang="en-US" sz="2000" b="1" dirty="0">
                <a:latin typeface="宋体" pitchFamily="2" charset="-122"/>
              </a:rPr>
              <a:t>  ①  </a:t>
            </a:r>
            <a:r>
              <a:rPr lang="en-US" altLang="zh-CN" sz="2000" b="1" dirty="0">
                <a:latin typeface="宋体" pitchFamily="2" charset="-122"/>
              </a:rPr>
              <a:t>PC-1</a:t>
            </a:r>
            <a:r>
              <a:rPr lang="zh-CN" altLang="en-US" sz="2000" b="1" dirty="0">
                <a:latin typeface="宋体" pitchFamily="2" charset="-122"/>
              </a:rPr>
              <a:t>置换（</a:t>
            </a:r>
            <a:r>
              <a:rPr lang="en-US" altLang="zh-CN" sz="2000" b="1" dirty="0">
                <a:latin typeface="宋体" pitchFamily="2" charset="-122"/>
              </a:rPr>
              <a:t>64</a:t>
            </a:r>
            <a:r>
              <a:rPr lang="zh-CN" altLang="en-US" sz="2000" b="1" dirty="0">
                <a:latin typeface="宋体" pitchFamily="2" charset="-122"/>
              </a:rPr>
              <a:t>位变为</a:t>
            </a:r>
            <a:r>
              <a:rPr lang="en-US" altLang="zh-CN" sz="2000" b="1" dirty="0">
                <a:latin typeface="宋体" pitchFamily="2" charset="-122"/>
              </a:rPr>
              <a:t>56</a:t>
            </a:r>
            <a:r>
              <a:rPr lang="zh-CN" altLang="en-US" sz="2000" b="1" dirty="0">
                <a:latin typeface="宋体" pitchFamily="2" charset="-122"/>
              </a:rPr>
              <a:t>位，并变换位置）</a:t>
            </a:r>
            <a:r>
              <a:rPr lang="en-US" altLang="zh-CN" sz="2000" b="1" dirty="0">
                <a:latin typeface="宋体" pitchFamily="2" charset="-122"/>
              </a:rPr>
              <a:t>,</a:t>
            </a:r>
            <a:r>
              <a:rPr lang="zh-CN" altLang="en-US" sz="2000" b="1" dirty="0">
                <a:latin typeface="宋体" pitchFamily="2" charset="-122"/>
              </a:rPr>
              <a:t>分为左右两部分</a:t>
            </a:r>
            <a:r>
              <a:rPr lang="en-US" altLang="zh-CN" sz="2000" b="1" dirty="0">
                <a:latin typeface="宋体" pitchFamily="2" charset="-122"/>
                <a:ea typeface="PMingLiU" pitchFamily="18" charset="-120"/>
                <a:cs typeface="Times New Roman" pitchFamily="18" charset="0"/>
              </a:rPr>
              <a:t>C</a:t>
            </a:r>
            <a:r>
              <a:rPr lang="en-US" altLang="zh-CN" sz="2000" b="1" baseline="-30000" dirty="0">
                <a:latin typeface="宋体" pitchFamily="2" charset="-122"/>
                <a:ea typeface="PMingLiU" pitchFamily="18" charset="-120"/>
                <a:cs typeface="Times New Roman" pitchFamily="18" charset="0"/>
              </a:rPr>
              <a:t>0</a:t>
            </a:r>
            <a:r>
              <a:rPr lang="zh-CN" altLang="en-US" sz="2000" b="1" dirty="0">
                <a:latin typeface="宋体" pitchFamily="2" charset="-122"/>
                <a:ea typeface="PMingLiU" pitchFamily="18" charset="-120"/>
                <a:cs typeface="Times New Roman" pitchFamily="18" charset="0"/>
              </a:rPr>
              <a:t>、  </a:t>
            </a:r>
            <a:r>
              <a:rPr lang="en-US" altLang="zh-CN" sz="2000" b="1" dirty="0">
                <a:latin typeface="宋体" pitchFamily="2" charset="-122"/>
                <a:ea typeface="PMingLiU" pitchFamily="18" charset="-120"/>
                <a:cs typeface="Times New Roman" pitchFamily="18" charset="0"/>
              </a:rPr>
              <a:t>D</a:t>
            </a:r>
            <a:r>
              <a:rPr lang="en-US" altLang="zh-CN" sz="2000" b="1" baseline="-30000" dirty="0">
                <a:latin typeface="宋体" pitchFamily="2" charset="-122"/>
                <a:ea typeface="PMingLiU" pitchFamily="18" charset="-120"/>
                <a:cs typeface="Times New Roman" pitchFamily="18" charset="0"/>
              </a:rPr>
              <a:t>0 </a:t>
            </a:r>
            <a:r>
              <a:rPr lang="en-US" altLang="zh-CN" sz="2000" b="1" dirty="0">
                <a:latin typeface="宋体" pitchFamily="2" charset="-122"/>
              </a:rPr>
              <a:t>, </a:t>
            </a:r>
            <a:r>
              <a:rPr lang="zh-CN" altLang="en-US" sz="2000" b="1" dirty="0">
                <a:latin typeface="宋体" pitchFamily="2" charset="-122"/>
              </a:rPr>
              <a:t>各</a:t>
            </a:r>
            <a:r>
              <a:rPr lang="en-US" altLang="zh-CN" sz="2000" b="1" dirty="0">
                <a:latin typeface="宋体" pitchFamily="2" charset="-122"/>
              </a:rPr>
              <a:t>28</a:t>
            </a:r>
            <a:r>
              <a:rPr lang="zh-CN" altLang="en-US" sz="2000" b="1" dirty="0">
                <a:latin typeface="宋体" pitchFamily="2" charset="-122"/>
              </a:rPr>
              <a:t>位；</a:t>
            </a:r>
          </a:p>
          <a:p>
            <a:pPr algn="l">
              <a:spcBef>
                <a:spcPct val="20000"/>
              </a:spcBef>
            </a:pPr>
            <a:r>
              <a:rPr lang="zh-CN" altLang="en-US" sz="2000" b="1" dirty="0">
                <a:latin typeface="宋体" pitchFamily="2" charset="-122"/>
              </a:rPr>
              <a:t>   </a:t>
            </a:r>
            <a:r>
              <a:rPr lang="en-US" altLang="zh-CN" sz="2000" b="1" dirty="0">
                <a:latin typeface="宋体" pitchFamily="2" charset="-122"/>
              </a:rPr>
              <a:t>for i=1 to 16</a:t>
            </a:r>
          </a:p>
          <a:p>
            <a:pPr algn="l">
              <a:spcBef>
                <a:spcPct val="20000"/>
              </a:spcBef>
            </a:pPr>
            <a:r>
              <a:rPr lang="en-US" altLang="zh-CN" sz="2000" b="1" dirty="0">
                <a:latin typeface="宋体" pitchFamily="2" charset="-122"/>
              </a:rPr>
              <a:t>      </a:t>
            </a:r>
            <a:r>
              <a:rPr lang="en-US" altLang="zh-CN" sz="2000" b="1" dirty="0">
                <a:solidFill>
                  <a:srgbClr val="0000CC"/>
                </a:solidFill>
              </a:rPr>
              <a:t>{</a:t>
            </a:r>
            <a:r>
              <a:rPr lang="en-US" altLang="zh-CN" sz="2000" b="1" dirty="0">
                <a:solidFill>
                  <a:schemeClr val="accent1"/>
                </a:solidFill>
                <a:latin typeface="宋体" pitchFamily="2" charset="-122"/>
              </a:rPr>
              <a:t> </a:t>
            </a:r>
            <a:r>
              <a:rPr lang="en-US" altLang="zh-CN" sz="2000" b="1" dirty="0">
                <a:latin typeface="宋体" pitchFamily="2" charset="-122"/>
              </a:rPr>
              <a:t>②</a:t>
            </a:r>
            <a:r>
              <a:rPr lang="zh-CN" altLang="en-US" sz="2000" b="1" dirty="0">
                <a:latin typeface="宋体" pitchFamily="2" charset="-122"/>
              </a:rPr>
              <a:t>、循环移位；</a:t>
            </a:r>
          </a:p>
          <a:p>
            <a:pPr algn="l">
              <a:spcBef>
                <a:spcPct val="20000"/>
              </a:spcBef>
            </a:pPr>
            <a:r>
              <a:rPr lang="zh-CN" altLang="en-US" sz="2000" b="1" dirty="0">
                <a:latin typeface="宋体" pitchFamily="2" charset="-122"/>
              </a:rPr>
              <a:t>        ③、</a:t>
            </a:r>
            <a:r>
              <a:rPr lang="en-US" altLang="zh-CN" sz="2000" b="1" dirty="0">
                <a:latin typeface="宋体" pitchFamily="2" charset="-122"/>
              </a:rPr>
              <a:t>PC-2</a:t>
            </a:r>
            <a:r>
              <a:rPr lang="zh-CN" altLang="en-US" sz="2000" b="1" dirty="0">
                <a:latin typeface="宋体" pitchFamily="2" charset="-122"/>
              </a:rPr>
              <a:t>置换（</a:t>
            </a:r>
            <a:r>
              <a:rPr lang="en-US" altLang="zh-CN" sz="2000" b="1" dirty="0">
                <a:latin typeface="宋体" pitchFamily="2" charset="-122"/>
              </a:rPr>
              <a:t>56</a:t>
            </a:r>
            <a:r>
              <a:rPr lang="zh-CN" altLang="en-US" sz="2000" b="1" dirty="0">
                <a:latin typeface="宋体" pitchFamily="2" charset="-122"/>
              </a:rPr>
              <a:t>位变为</a:t>
            </a:r>
            <a:r>
              <a:rPr lang="en-US" altLang="zh-CN" sz="2000" b="1" dirty="0">
                <a:latin typeface="宋体" pitchFamily="2" charset="-122"/>
              </a:rPr>
              <a:t>48</a:t>
            </a:r>
            <a:r>
              <a:rPr lang="zh-CN" altLang="en-US" sz="2000" b="1" dirty="0">
                <a:latin typeface="宋体" pitchFamily="2" charset="-122"/>
              </a:rPr>
              <a:t>位）记为 </a:t>
            </a:r>
            <a:r>
              <a:rPr lang="en-US" altLang="zh-CN" sz="2000" b="1" dirty="0">
                <a:latin typeface="宋体" pitchFamily="2" charset="-122"/>
              </a:rPr>
              <a:t>K</a:t>
            </a:r>
            <a:r>
              <a:rPr lang="en-US" altLang="zh-CN" sz="2000" b="1" baseline="-25000" dirty="0">
                <a:latin typeface="宋体" pitchFamily="2" charset="-122"/>
              </a:rPr>
              <a:t>i</a:t>
            </a:r>
            <a:r>
              <a:rPr lang="zh-CN" altLang="en-US" sz="2000" b="1" dirty="0">
                <a:latin typeface="宋体" pitchFamily="2" charset="-122"/>
              </a:rPr>
              <a:t>；</a:t>
            </a:r>
            <a:r>
              <a:rPr lang="en-US" altLang="zh-CN" sz="2000" b="1" dirty="0">
                <a:solidFill>
                  <a:srgbClr val="0000CC"/>
                </a:solidFill>
              </a:rPr>
              <a:t>}</a:t>
            </a:r>
          </a:p>
          <a:p>
            <a:pPr algn="l">
              <a:spcBef>
                <a:spcPct val="20000"/>
              </a:spcBef>
            </a:pPr>
            <a:r>
              <a:rPr lang="en-US" altLang="zh-CN" sz="2000" b="1" dirty="0">
                <a:solidFill>
                  <a:srgbClr val="0000CC"/>
                </a:solidFill>
              </a:rPr>
              <a:t>4)  16 </a:t>
            </a:r>
            <a:r>
              <a:rPr lang="zh-CN" altLang="en-US" sz="2000" b="1" dirty="0">
                <a:solidFill>
                  <a:srgbClr val="0000CC"/>
                </a:solidFill>
              </a:rPr>
              <a:t>轮迭代变换</a:t>
            </a:r>
            <a:r>
              <a:rPr lang="zh-CN" altLang="en-US" sz="2000" b="1" dirty="0"/>
              <a:t>：</a:t>
            </a:r>
          </a:p>
          <a:p>
            <a:pPr algn="l">
              <a:spcBef>
                <a:spcPct val="20000"/>
              </a:spcBef>
            </a:pPr>
            <a:r>
              <a:rPr lang="zh-CN" altLang="en-US" sz="2000" b="1" dirty="0">
                <a:latin typeface="宋体" pitchFamily="2" charset="-122"/>
              </a:rPr>
              <a:t>    </a:t>
            </a:r>
            <a:r>
              <a:rPr lang="en-US" altLang="zh-CN" sz="2000" b="1" dirty="0">
                <a:latin typeface="宋体" pitchFamily="2" charset="-122"/>
              </a:rPr>
              <a:t>for i=1 to 16</a:t>
            </a:r>
          </a:p>
          <a:p>
            <a:pPr algn="l">
              <a:spcBef>
                <a:spcPct val="20000"/>
              </a:spcBef>
            </a:pPr>
            <a:r>
              <a:rPr lang="en-US" altLang="zh-CN" sz="2000" b="1" dirty="0">
                <a:solidFill>
                  <a:srgbClr val="EAEAEA"/>
                </a:solidFill>
                <a:latin typeface="宋体" pitchFamily="2" charset="-122"/>
                <a:ea typeface="PMingLiU" pitchFamily="18" charset="-120"/>
              </a:rPr>
              <a:t>      </a:t>
            </a:r>
            <a:r>
              <a:rPr lang="en-US" altLang="zh-CN" sz="2000" b="1" dirty="0">
                <a:solidFill>
                  <a:srgbClr val="0000CC"/>
                </a:solidFill>
              </a:rPr>
              <a:t>{</a:t>
            </a:r>
            <a:r>
              <a:rPr lang="en-US" altLang="zh-CN" sz="2000" b="1" dirty="0">
                <a:latin typeface="宋体" pitchFamily="2" charset="-122"/>
              </a:rPr>
              <a:t>  </a:t>
            </a:r>
            <a:r>
              <a:rPr lang="en-US" altLang="zh-CN" sz="2000" b="1" dirty="0">
                <a:latin typeface="宋体" pitchFamily="2" charset="-122"/>
                <a:ea typeface="PMingLiU" pitchFamily="18" charset="-120"/>
              </a:rPr>
              <a:t>L</a:t>
            </a:r>
            <a:r>
              <a:rPr lang="en-US" altLang="zh-CN" sz="2000" b="1" baseline="-30000" dirty="0">
                <a:latin typeface="宋体" pitchFamily="2" charset="-122"/>
                <a:ea typeface="PMingLiU" pitchFamily="18" charset="-120"/>
              </a:rPr>
              <a:t>i</a:t>
            </a:r>
            <a:r>
              <a:rPr lang="zh-CN" altLang="en-US" sz="2000" b="1" dirty="0">
                <a:latin typeface="宋体" pitchFamily="2" charset="-122"/>
              </a:rPr>
              <a:t>＝</a:t>
            </a:r>
            <a:r>
              <a:rPr lang="en-US" altLang="zh-CN" sz="2000" b="1" dirty="0" err="1">
                <a:latin typeface="宋体" pitchFamily="2" charset="-122"/>
                <a:ea typeface="PMingLiU" pitchFamily="18" charset="-120"/>
              </a:rPr>
              <a:t>R</a:t>
            </a:r>
            <a:r>
              <a:rPr lang="en-US" altLang="zh-CN" sz="2000" b="1" baseline="-30000" dirty="0" err="1">
                <a:latin typeface="宋体" pitchFamily="2" charset="-122"/>
                <a:ea typeface="PMingLiU" pitchFamily="18" charset="-120"/>
              </a:rPr>
              <a:t>i</a:t>
            </a:r>
            <a:r>
              <a:rPr lang="zh-CN" altLang="en-US" sz="2000" b="1" baseline="-30000" dirty="0">
                <a:latin typeface="宋体" pitchFamily="2" charset="-122"/>
                <a:ea typeface="PMingLiU" pitchFamily="18" charset="-120"/>
              </a:rPr>
              <a:t>－</a:t>
            </a:r>
            <a:r>
              <a:rPr lang="en-US" altLang="zh-CN" sz="2000" b="1" baseline="-30000" dirty="0">
                <a:latin typeface="宋体" pitchFamily="2" charset="-122"/>
                <a:ea typeface="PMingLiU" pitchFamily="18" charset="-120"/>
              </a:rPr>
              <a:t>1</a:t>
            </a:r>
            <a:r>
              <a:rPr lang="en-US" altLang="zh-CN" sz="2000" b="1" dirty="0">
                <a:latin typeface="宋体" pitchFamily="2" charset="-122"/>
              </a:rPr>
              <a:t> </a:t>
            </a:r>
            <a:r>
              <a:rPr lang="zh-CN" altLang="en-US" sz="2000" b="1" dirty="0">
                <a:latin typeface="宋体" pitchFamily="2" charset="-122"/>
              </a:rPr>
              <a:t>；</a:t>
            </a:r>
          </a:p>
          <a:p>
            <a:pPr algn="l">
              <a:spcBef>
                <a:spcPct val="20000"/>
              </a:spcBef>
            </a:pPr>
            <a:r>
              <a:rPr lang="zh-CN" altLang="en-US" sz="2000" b="1" dirty="0">
                <a:latin typeface="宋体" pitchFamily="2" charset="-122"/>
              </a:rPr>
              <a:t>         </a:t>
            </a:r>
            <a:r>
              <a:rPr lang="en-US" altLang="zh-CN" sz="2000" b="1" dirty="0" err="1">
                <a:latin typeface="宋体" pitchFamily="2" charset="-122"/>
                <a:ea typeface="PMingLiU" pitchFamily="18" charset="-120"/>
              </a:rPr>
              <a:t>R</a:t>
            </a:r>
            <a:r>
              <a:rPr lang="en-US" altLang="zh-CN" sz="2000" b="1" baseline="-30000" dirty="0" err="1">
                <a:latin typeface="宋体" pitchFamily="2" charset="-122"/>
                <a:ea typeface="PMingLiU" pitchFamily="18" charset="-120"/>
              </a:rPr>
              <a:t>i</a:t>
            </a:r>
            <a:r>
              <a:rPr lang="zh-CN" altLang="en-US" sz="2000" b="1" dirty="0">
                <a:latin typeface="宋体" pitchFamily="2" charset="-122"/>
                <a:ea typeface="PMingLiU" pitchFamily="18" charset="-120"/>
              </a:rPr>
              <a:t>＝</a:t>
            </a:r>
            <a:r>
              <a:rPr lang="en-US" altLang="zh-CN" sz="2000" b="1" dirty="0">
                <a:latin typeface="宋体" pitchFamily="2" charset="-122"/>
                <a:ea typeface="PMingLiU" pitchFamily="18" charset="-120"/>
              </a:rPr>
              <a:t>L</a:t>
            </a:r>
            <a:r>
              <a:rPr lang="en-US" altLang="zh-CN" sz="2000" b="1" baseline="-30000" dirty="0">
                <a:latin typeface="宋体" pitchFamily="2" charset="-122"/>
                <a:ea typeface="PMingLiU" pitchFamily="18" charset="-120"/>
              </a:rPr>
              <a:t>i</a:t>
            </a:r>
            <a:r>
              <a:rPr lang="zh-CN" altLang="en-US" sz="2000" b="1" baseline="-30000" dirty="0">
                <a:latin typeface="宋体" pitchFamily="2" charset="-122"/>
                <a:ea typeface="PMingLiU" pitchFamily="18" charset="-120"/>
              </a:rPr>
              <a:t>－</a:t>
            </a:r>
            <a:r>
              <a:rPr lang="en-US" altLang="zh-CN" sz="2000" b="1" baseline="-30000" dirty="0">
                <a:latin typeface="宋体" pitchFamily="2" charset="-122"/>
                <a:ea typeface="PMingLiU" pitchFamily="18" charset="-120"/>
              </a:rPr>
              <a:t>1 </a:t>
            </a:r>
            <a:r>
              <a:rPr lang="en-US" altLang="zh-CN" sz="2000" dirty="0">
                <a:latin typeface="微软雅黑" pitchFamily="34" charset="-122"/>
                <a:ea typeface="微软雅黑" pitchFamily="34" charset="-122"/>
              </a:rPr>
              <a:t>⊕</a:t>
            </a:r>
            <a:r>
              <a:rPr lang="en-US" altLang="zh-CN" sz="2000" b="1" dirty="0">
                <a:latin typeface="宋体" pitchFamily="2" charset="-122"/>
                <a:ea typeface="PMingLiU" pitchFamily="18" charset="-120"/>
              </a:rPr>
              <a:t> </a:t>
            </a:r>
            <a:r>
              <a:rPr lang="en-US" altLang="zh-CN" sz="2000" b="1" dirty="0">
                <a:latin typeface="Monotype Corsiva" pitchFamily="66" charset="0"/>
                <a:ea typeface="Arial Unicode MS" pitchFamily="34" charset="-122"/>
                <a:cs typeface="Arial Unicode MS" pitchFamily="34" charset="-122"/>
              </a:rPr>
              <a:t>f </a:t>
            </a:r>
            <a:r>
              <a:rPr lang="en-US" altLang="zh-CN" sz="2000" b="1" dirty="0">
                <a:latin typeface="宋体" pitchFamily="2" charset="-122"/>
                <a:ea typeface="PMingLiU" pitchFamily="18" charset="-120"/>
              </a:rPr>
              <a:t>(</a:t>
            </a:r>
            <a:r>
              <a:rPr lang="en-US" altLang="zh-CN" sz="2000" b="1" dirty="0" err="1">
                <a:latin typeface="宋体" pitchFamily="2" charset="-122"/>
                <a:ea typeface="PMingLiU" pitchFamily="18" charset="-120"/>
              </a:rPr>
              <a:t>R</a:t>
            </a:r>
            <a:r>
              <a:rPr lang="en-US" altLang="zh-CN" sz="2000" b="1" baseline="-30000" dirty="0" err="1">
                <a:latin typeface="宋体" pitchFamily="2" charset="-122"/>
                <a:ea typeface="PMingLiU" pitchFamily="18" charset="-120"/>
              </a:rPr>
              <a:t>i</a:t>
            </a:r>
            <a:r>
              <a:rPr lang="zh-CN" altLang="en-US" sz="2000" b="1" baseline="-30000" dirty="0">
                <a:latin typeface="宋体" pitchFamily="2" charset="-122"/>
                <a:ea typeface="PMingLiU" pitchFamily="18" charset="-120"/>
              </a:rPr>
              <a:t>－</a:t>
            </a:r>
            <a:r>
              <a:rPr lang="en-US" altLang="zh-CN" sz="2000" b="1" baseline="-30000" dirty="0">
                <a:latin typeface="宋体" pitchFamily="2" charset="-122"/>
                <a:ea typeface="PMingLiU" pitchFamily="18" charset="-120"/>
              </a:rPr>
              <a:t>1</a:t>
            </a:r>
            <a:r>
              <a:rPr lang="zh-CN" altLang="en-US" sz="2000" b="1" dirty="0">
                <a:latin typeface="宋体" pitchFamily="2" charset="-122"/>
                <a:ea typeface="PMingLiU" pitchFamily="18" charset="-120"/>
              </a:rPr>
              <a:t>，</a:t>
            </a:r>
            <a:r>
              <a:rPr lang="en-US" altLang="zh-CN" sz="2000" b="1" dirty="0">
                <a:latin typeface="宋体" pitchFamily="2" charset="-122"/>
                <a:ea typeface="PMingLiU" pitchFamily="18" charset="-120"/>
              </a:rPr>
              <a:t>K</a:t>
            </a:r>
            <a:r>
              <a:rPr lang="en-US" altLang="zh-CN" sz="2000" b="1" baseline="-30000" dirty="0">
                <a:latin typeface="宋体" pitchFamily="2" charset="-122"/>
                <a:ea typeface="PMingLiU" pitchFamily="18" charset="-120"/>
              </a:rPr>
              <a:t>i</a:t>
            </a:r>
            <a:r>
              <a:rPr lang="en-US" altLang="zh-CN" sz="2000" b="1" dirty="0">
                <a:latin typeface="宋体" pitchFamily="2" charset="-122"/>
                <a:ea typeface="PMingLiU" pitchFamily="18" charset="-120"/>
              </a:rPr>
              <a:t>)</a:t>
            </a:r>
            <a:r>
              <a:rPr lang="zh-CN" altLang="en-US" sz="2000" b="1" dirty="0">
                <a:latin typeface="宋体" pitchFamily="2" charset="-122"/>
              </a:rPr>
              <a:t>；（</a:t>
            </a:r>
            <a:r>
              <a:rPr lang="zh-CN" altLang="en-US" sz="2000" b="1" dirty="0">
                <a:latin typeface="Monotype Corsiva" pitchFamily="66" charset="0"/>
                <a:ea typeface="Arial Unicode MS" pitchFamily="34" charset="-122"/>
                <a:cs typeface="Arial Unicode MS" pitchFamily="34" charset="-122"/>
              </a:rPr>
              <a:t> </a:t>
            </a:r>
            <a:r>
              <a:rPr lang="en-US" altLang="zh-CN" sz="2000" b="1" dirty="0">
                <a:latin typeface="Monotype Corsiva" pitchFamily="66" charset="0"/>
                <a:ea typeface="Arial Unicode MS" pitchFamily="34" charset="-122"/>
                <a:cs typeface="Arial Unicode MS" pitchFamily="34" charset="-122"/>
              </a:rPr>
              <a:t>f </a:t>
            </a:r>
            <a:r>
              <a:rPr lang="zh-CN" altLang="en-US" sz="2000" b="1" dirty="0">
                <a:latin typeface="宋体" pitchFamily="2" charset="-122"/>
              </a:rPr>
              <a:t>：扩展置换、</a:t>
            </a:r>
            <a:r>
              <a:rPr lang="en-US" altLang="zh-CN" sz="2000" b="1" dirty="0">
                <a:latin typeface="宋体" pitchFamily="2" charset="-122"/>
              </a:rPr>
              <a:t>S</a:t>
            </a:r>
            <a:r>
              <a:rPr lang="zh-CN" altLang="en-US" sz="2000" b="1" dirty="0">
                <a:latin typeface="宋体" pitchFamily="2" charset="-122"/>
              </a:rPr>
              <a:t>盒替换、</a:t>
            </a:r>
            <a:r>
              <a:rPr lang="en-US" altLang="zh-CN" sz="2000" b="1" dirty="0">
                <a:latin typeface="宋体" pitchFamily="2" charset="-122"/>
              </a:rPr>
              <a:t>P</a:t>
            </a:r>
            <a:r>
              <a:rPr lang="zh-CN" altLang="en-US" sz="2000" b="1" dirty="0">
                <a:latin typeface="宋体" pitchFamily="2" charset="-122"/>
              </a:rPr>
              <a:t>盒置换）；</a:t>
            </a:r>
          </a:p>
          <a:p>
            <a:pPr algn="l">
              <a:spcBef>
                <a:spcPct val="20000"/>
              </a:spcBef>
            </a:pPr>
            <a:r>
              <a:rPr lang="zh-CN" altLang="en-US" sz="2000" b="1" dirty="0">
                <a:latin typeface="宋体" pitchFamily="2" charset="-122"/>
              </a:rPr>
              <a:t>         </a:t>
            </a:r>
            <a:r>
              <a:rPr lang="en-US" altLang="zh-CN" sz="2000" b="1" dirty="0">
                <a:latin typeface="宋体" pitchFamily="2" charset="-122"/>
              </a:rPr>
              <a:t>i</a:t>
            </a:r>
            <a:r>
              <a:rPr lang="zh-CN" altLang="en-US" sz="2000" b="1" dirty="0">
                <a:latin typeface="宋体" pitchFamily="2" charset="-122"/>
              </a:rPr>
              <a:t>＝</a:t>
            </a:r>
            <a:r>
              <a:rPr lang="en-US" altLang="zh-CN" sz="2000" b="1" dirty="0">
                <a:latin typeface="宋体" pitchFamily="2" charset="-122"/>
              </a:rPr>
              <a:t>i+1 </a:t>
            </a:r>
            <a:r>
              <a:rPr lang="zh-CN" altLang="en-US" sz="2000" b="1" dirty="0">
                <a:latin typeface="宋体" pitchFamily="2" charset="-122"/>
              </a:rPr>
              <a:t>；  </a:t>
            </a:r>
            <a:r>
              <a:rPr lang="en-US" altLang="zh-CN" sz="2000" b="1" dirty="0">
                <a:solidFill>
                  <a:srgbClr val="0000CC"/>
                </a:solidFill>
              </a:rPr>
              <a:t>}</a:t>
            </a:r>
          </a:p>
          <a:p>
            <a:pPr algn="l">
              <a:spcBef>
                <a:spcPct val="20000"/>
              </a:spcBef>
            </a:pPr>
            <a:r>
              <a:rPr lang="en-US" altLang="zh-CN" sz="2000" b="1" dirty="0">
                <a:solidFill>
                  <a:srgbClr val="0000CC"/>
                </a:solidFill>
              </a:rPr>
              <a:t>5)  </a:t>
            </a:r>
            <a:r>
              <a:rPr lang="zh-CN" altLang="en-US" sz="2000" b="1" dirty="0">
                <a:solidFill>
                  <a:srgbClr val="0000CC"/>
                </a:solidFill>
              </a:rPr>
              <a:t>末置换</a:t>
            </a:r>
            <a:r>
              <a:rPr lang="en-US" altLang="zh-CN" sz="2000" b="1" dirty="0">
                <a:solidFill>
                  <a:srgbClr val="0000CC"/>
                </a:solidFill>
              </a:rPr>
              <a:t>IP</a:t>
            </a:r>
            <a:r>
              <a:rPr lang="en-US" altLang="zh-CN" sz="2000" b="1" baseline="30000" dirty="0">
                <a:solidFill>
                  <a:srgbClr val="0000CC"/>
                </a:solidFill>
              </a:rPr>
              <a:t>-1</a:t>
            </a:r>
            <a:r>
              <a:rPr lang="en-US" altLang="zh-CN" sz="2000" b="1" baseline="30000" dirty="0">
                <a:solidFill>
                  <a:srgbClr val="EAEAEA"/>
                </a:solidFill>
              </a:rPr>
              <a:t> </a:t>
            </a:r>
            <a:r>
              <a:rPr lang="zh-CN" altLang="en-US" sz="2000" b="1" dirty="0">
                <a:solidFill>
                  <a:srgbClr val="EAEAEA"/>
                </a:solidFill>
              </a:rPr>
              <a:t>。</a:t>
            </a:r>
          </a:p>
        </p:txBody>
      </p:sp>
    </p:spTree>
    <p:extLst>
      <p:ext uri="{BB962C8B-B14F-4D97-AF65-F5344CB8AC3E}">
        <p14:creationId xmlns:p14="http://schemas.microsoft.com/office/powerpoint/2010/main" val="2156042640"/>
      </p:ext>
    </p:extLst>
  </p:cSld>
  <p:clrMapOvr>
    <a:masterClrMapping/>
  </p:clrMapOvr>
  <p:transition>
    <p:wipe dir="d"/>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ChangeArrowheads="1"/>
          </p:cNvSpPr>
          <p:nvPr/>
        </p:nvSpPr>
        <p:spPr bwMode="ltGray">
          <a:xfrm>
            <a:off x="2560638" y="304800"/>
            <a:ext cx="5135562" cy="457200"/>
          </a:xfrm>
          <a:prstGeom prst="rect">
            <a:avLst/>
          </a:prstGeom>
          <a:solidFill>
            <a:srgbClr val="FFFFFF"/>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nchor="ctr"/>
          <a:lstStyle/>
          <a:p>
            <a:pPr algn="ctr" eaLnBrk="0" hangingPunct="0"/>
            <a:r>
              <a:rPr kumimoji="1" lang="zh-CN" altLang="en-US" sz="2400">
                <a:latin typeface="Times New Roman" pitchFamily="18" charset="0"/>
                <a:ea typeface="宋体" pitchFamily="2" charset="-122"/>
              </a:rPr>
              <a:t>输入（</a:t>
            </a:r>
            <a:r>
              <a:rPr kumimoji="1" lang="en-US" altLang="zh-CN" sz="2400">
                <a:latin typeface="Times New Roman" pitchFamily="18" charset="0"/>
                <a:ea typeface="宋体" pitchFamily="2" charset="-122"/>
              </a:rPr>
              <a:t>64</a:t>
            </a:r>
            <a:r>
              <a:rPr kumimoji="1" lang="zh-CN" altLang="en-US" sz="2400">
                <a:latin typeface="Times New Roman" pitchFamily="18" charset="0"/>
                <a:ea typeface="宋体" pitchFamily="2" charset="-122"/>
              </a:rPr>
              <a:t>位）</a:t>
            </a:r>
          </a:p>
        </p:txBody>
      </p:sp>
      <p:sp>
        <p:nvSpPr>
          <p:cNvPr id="182275" name="Rectangle 3"/>
          <p:cNvSpPr>
            <a:spLocks noChangeArrowheads="1"/>
          </p:cNvSpPr>
          <p:nvPr/>
        </p:nvSpPr>
        <p:spPr bwMode="ltGray">
          <a:xfrm>
            <a:off x="2632075" y="1295400"/>
            <a:ext cx="4994275" cy="3352800"/>
          </a:xfrm>
          <a:prstGeom prst="rect">
            <a:avLst/>
          </a:prstGeom>
          <a:solidFill>
            <a:srgbClr val="FFFFFF"/>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nchor="ctr"/>
          <a:lstStyle/>
          <a:p>
            <a:pPr algn="ctr" eaLnBrk="0" hangingPunct="0"/>
            <a:r>
              <a:rPr kumimoji="1" lang="en-US" altLang="zh-CN" sz="2400">
                <a:latin typeface="Courier New" pitchFamily="49" charset="0"/>
                <a:ea typeface="宋体" pitchFamily="2" charset="-122"/>
              </a:rPr>
              <a:t>58 50 42 34 26 18 10  2</a:t>
            </a:r>
          </a:p>
          <a:p>
            <a:pPr algn="ctr" eaLnBrk="0" hangingPunct="0"/>
            <a:r>
              <a:rPr kumimoji="1" lang="en-US" altLang="zh-CN" sz="2400">
                <a:latin typeface="Courier New" pitchFamily="49" charset="0"/>
                <a:ea typeface="宋体" pitchFamily="2" charset="-122"/>
              </a:rPr>
              <a:t>60 52 44 36 28 20 12  4</a:t>
            </a:r>
          </a:p>
          <a:p>
            <a:pPr algn="ctr" eaLnBrk="0" hangingPunct="0"/>
            <a:r>
              <a:rPr kumimoji="1" lang="en-US" altLang="zh-CN" sz="2400">
                <a:latin typeface="Courier New" pitchFamily="49" charset="0"/>
                <a:ea typeface="宋体" pitchFamily="2" charset="-122"/>
              </a:rPr>
              <a:t>62 54 46 38 30 22 14  6</a:t>
            </a:r>
          </a:p>
          <a:p>
            <a:pPr algn="ctr" eaLnBrk="0" hangingPunct="0"/>
            <a:r>
              <a:rPr kumimoji="1" lang="en-US" altLang="zh-CN" sz="2400">
                <a:latin typeface="Courier New" pitchFamily="49" charset="0"/>
                <a:ea typeface="宋体" pitchFamily="2" charset="-122"/>
              </a:rPr>
              <a:t>64 56 48 40 32 24 16  8</a:t>
            </a:r>
          </a:p>
          <a:p>
            <a:pPr algn="ctr" eaLnBrk="0" hangingPunct="0"/>
            <a:r>
              <a:rPr kumimoji="1" lang="en-US" altLang="zh-CN" sz="2400">
                <a:latin typeface="Courier New" pitchFamily="49" charset="0"/>
                <a:ea typeface="宋体" pitchFamily="2" charset="-122"/>
              </a:rPr>
              <a:t>57 49 41 33 25 17  9  1</a:t>
            </a:r>
          </a:p>
          <a:p>
            <a:pPr algn="ctr" eaLnBrk="0" hangingPunct="0"/>
            <a:r>
              <a:rPr kumimoji="1" lang="en-US" altLang="zh-CN" sz="2400">
                <a:latin typeface="Courier New" pitchFamily="49" charset="0"/>
                <a:ea typeface="宋体" pitchFamily="2" charset="-122"/>
              </a:rPr>
              <a:t>59 51 43 35 27 19 11  3</a:t>
            </a:r>
          </a:p>
          <a:p>
            <a:pPr algn="ctr" eaLnBrk="0" hangingPunct="0"/>
            <a:r>
              <a:rPr kumimoji="1" lang="en-US" altLang="zh-CN" sz="2400">
                <a:latin typeface="Courier New" pitchFamily="49" charset="0"/>
                <a:ea typeface="宋体" pitchFamily="2" charset="-122"/>
              </a:rPr>
              <a:t>61 53 45 37 29 21 13  5</a:t>
            </a:r>
          </a:p>
          <a:p>
            <a:pPr algn="ctr" eaLnBrk="0" hangingPunct="0"/>
            <a:r>
              <a:rPr kumimoji="1" lang="en-US" altLang="zh-CN" sz="2400">
                <a:latin typeface="Courier New" pitchFamily="49" charset="0"/>
                <a:ea typeface="宋体" pitchFamily="2" charset="-122"/>
              </a:rPr>
              <a:t>63 55 47 39 31 23 15  7</a:t>
            </a:r>
          </a:p>
        </p:txBody>
      </p:sp>
      <p:sp>
        <p:nvSpPr>
          <p:cNvPr id="182276" name="Rectangle 4"/>
          <p:cNvSpPr>
            <a:spLocks noChangeArrowheads="1"/>
          </p:cNvSpPr>
          <p:nvPr/>
        </p:nvSpPr>
        <p:spPr bwMode="ltGray">
          <a:xfrm>
            <a:off x="2560638" y="5410200"/>
            <a:ext cx="5135562" cy="457200"/>
          </a:xfrm>
          <a:prstGeom prst="rect">
            <a:avLst/>
          </a:prstGeom>
          <a:solidFill>
            <a:srgbClr val="FFFFFF"/>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nchor="ctr"/>
          <a:lstStyle/>
          <a:p>
            <a:pPr algn="ctr" eaLnBrk="0" hangingPunct="0"/>
            <a:r>
              <a:rPr kumimoji="1" lang="zh-CN" altLang="en-US" sz="2400">
                <a:latin typeface="Times New Roman" pitchFamily="18" charset="0"/>
                <a:ea typeface="宋体" pitchFamily="2" charset="-122"/>
              </a:rPr>
              <a:t>输出（</a:t>
            </a:r>
            <a:r>
              <a:rPr kumimoji="1" lang="en-US" altLang="zh-CN" sz="2400">
                <a:latin typeface="Times New Roman" pitchFamily="18" charset="0"/>
                <a:ea typeface="宋体" pitchFamily="2" charset="-122"/>
              </a:rPr>
              <a:t>64</a:t>
            </a:r>
            <a:r>
              <a:rPr kumimoji="1" lang="zh-CN" altLang="en-US" sz="2400">
                <a:latin typeface="Times New Roman" pitchFamily="18" charset="0"/>
                <a:ea typeface="宋体" pitchFamily="2" charset="-122"/>
              </a:rPr>
              <a:t>位）</a:t>
            </a:r>
          </a:p>
        </p:txBody>
      </p:sp>
      <p:sp>
        <p:nvSpPr>
          <p:cNvPr id="182277" name="AutoShape 5"/>
          <p:cNvSpPr>
            <a:spLocks noChangeArrowheads="1"/>
          </p:cNvSpPr>
          <p:nvPr/>
        </p:nvSpPr>
        <p:spPr bwMode="ltGray">
          <a:xfrm>
            <a:off x="4811713" y="762000"/>
            <a:ext cx="703262" cy="533400"/>
          </a:xfrm>
          <a:prstGeom prst="downArrow">
            <a:avLst>
              <a:gd name="adj1" fmla="val 50000"/>
              <a:gd name="adj2" fmla="val 25000"/>
            </a:avLst>
          </a:prstGeom>
          <a:solidFill>
            <a:srgbClr val="FFFFFF"/>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8" name="AutoShape 6"/>
          <p:cNvSpPr>
            <a:spLocks noChangeArrowheads="1"/>
          </p:cNvSpPr>
          <p:nvPr/>
        </p:nvSpPr>
        <p:spPr bwMode="ltGray">
          <a:xfrm>
            <a:off x="4811713" y="4724400"/>
            <a:ext cx="703262" cy="533400"/>
          </a:xfrm>
          <a:prstGeom prst="downArrow">
            <a:avLst>
              <a:gd name="adj1" fmla="val 50000"/>
              <a:gd name="adj2" fmla="val 25000"/>
            </a:avLst>
          </a:prstGeom>
          <a:solidFill>
            <a:srgbClr val="FFFFFF"/>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79" name="Rectangle 7"/>
          <p:cNvSpPr>
            <a:spLocks noChangeArrowheads="1"/>
          </p:cNvSpPr>
          <p:nvPr/>
        </p:nvSpPr>
        <p:spPr bwMode="ltGray">
          <a:xfrm>
            <a:off x="2560638" y="6172200"/>
            <a:ext cx="2533650" cy="457200"/>
          </a:xfrm>
          <a:prstGeom prst="rect">
            <a:avLst/>
          </a:prstGeom>
          <a:solidFill>
            <a:srgbClr val="FFFFFF"/>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nchor="ctr"/>
          <a:lstStyle/>
          <a:p>
            <a:pPr algn="ctr" eaLnBrk="0" hangingPunct="0"/>
            <a:r>
              <a:rPr kumimoji="1" lang="en-US" altLang="zh-CN" sz="2400">
                <a:latin typeface="Times New Roman" pitchFamily="18" charset="0"/>
                <a:ea typeface="宋体" pitchFamily="2" charset="-122"/>
              </a:rPr>
              <a:t>L0</a:t>
            </a:r>
            <a:r>
              <a:rPr kumimoji="1" lang="zh-CN" altLang="en-US" sz="2400">
                <a:latin typeface="Times New Roman" pitchFamily="18" charset="0"/>
                <a:ea typeface="宋体" pitchFamily="2" charset="-122"/>
              </a:rPr>
              <a:t>（</a:t>
            </a:r>
            <a:r>
              <a:rPr kumimoji="1" lang="en-US" altLang="zh-CN" sz="2400">
                <a:latin typeface="Times New Roman" pitchFamily="18" charset="0"/>
                <a:ea typeface="宋体" pitchFamily="2" charset="-122"/>
              </a:rPr>
              <a:t>32</a:t>
            </a:r>
            <a:r>
              <a:rPr kumimoji="1" lang="zh-CN" altLang="en-US" sz="2400">
                <a:latin typeface="Times New Roman" pitchFamily="18" charset="0"/>
                <a:ea typeface="宋体" pitchFamily="2" charset="-122"/>
              </a:rPr>
              <a:t>位）</a:t>
            </a:r>
          </a:p>
        </p:txBody>
      </p:sp>
      <p:sp>
        <p:nvSpPr>
          <p:cNvPr id="182280" name="Rectangle 8"/>
          <p:cNvSpPr>
            <a:spLocks noChangeArrowheads="1"/>
          </p:cNvSpPr>
          <p:nvPr/>
        </p:nvSpPr>
        <p:spPr bwMode="ltGray">
          <a:xfrm>
            <a:off x="5164138" y="6172200"/>
            <a:ext cx="2532062" cy="457200"/>
          </a:xfrm>
          <a:prstGeom prst="rect">
            <a:avLst/>
          </a:prstGeom>
          <a:solidFill>
            <a:srgbClr val="FFFFFF"/>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nchor="ctr"/>
          <a:lstStyle/>
          <a:p>
            <a:pPr algn="ctr" eaLnBrk="0" hangingPunct="0"/>
            <a:r>
              <a:rPr kumimoji="1" lang="en-US" altLang="zh-CN" sz="2400">
                <a:latin typeface="Times New Roman" pitchFamily="18" charset="0"/>
                <a:ea typeface="宋体" pitchFamily="2" charset="-122"/>
              </a:rPr>
              <a:t>R0</a:t>
            </a:r>
            <a:r>
              <a:rPr kumimoji="1" lang="zh-CN" altLang="en-US" sz="2400">
                <a:latin typeface="Times New Roman" pitchFamily="18" charset="0"/>
                <a:ea typeface="宋体" pitchFamily="2" charset="-122"/>
              </a:rPr>
              <a:t>（</a:t>
            </a:r>
            <a:r>
              <a:rPr kumimoji="1" lang="en-US" altLang="zh-CN" sz="2400">
                <a:latin typeface="Times New Roman" pitchFamily="18" charset="0"/>
                <a:ea typeface="宋体" pitchFamily="2" charset="-122"/>
              </a:rPr>
              <a:t>32</a:t>
            </a:r>
            <a:r>
              <a:rPr kumimoji="1" lang="zh-CN" altLang="en-US" sz="2400">
                <a:latin typeface="Times New Roman" pitchFamily="18" charset="0"/>
                <a:ea typeface="宋体" pitchFamily="2" charset="-122"/>
              </a:rPr>
              <a:t>位）</a:t>
            </a:r>
          </a:p>
        </p:txBody>
      </p:sp>
      <p:sp>
        <p:nvSpPr>
          <p:cNvPr id="182281" name="AutoShape 9"/>
          <p:cNvSpPr>
            <a:spLocks noChangeArrowheads="1"/>
          </p:cNvSpPr>
          <p:nvPr/>
        </p:nvSpPr>
        <p:spPr bwMode="ltGray">
          <a:xfrm>
            <a:off x="3405188" y="5867400"/>
            <a:ext cx="563562" cy="304800"/>
          </a:xfrm>
          <a:prstGeom prst="downArrow">
            <a:avLst>
              <a:gd name="adj1" fmla="val 50000"/>
              <a:gd name="adj2" fmla="val 25000"/>
            </a:avLst>
          </a:prstGeom>
          <a:solidFill>
            <a:srgbClr val="FFFFFF"/>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2" name="AutoShape 10"/>
          <p:cNvSpPr>
            <a:spLocks noChangeArrowheads="1"/>
          </p:cNvSpPr>
          <p:nvPr/>
        </p:nvSpPr>
        <p:spPr bwMode="ltGray">
          <a:xfrm>
            <a:off x="6078538" y="5867400"/>
            <a:ext cx="561975" cy="304800"/>
          </a:xfrm>
          <a:prstGeom prst="downArrow">
            <a:avLst>
              <a:gd name="adj1" fmla="val 50000"/>
              <a:gd name="adj2" fmla="val 25000"/>
            </a:avLst>
          </a:prstGeom>
          <a:solidFill>
            <a:srgbClr val="FFFFFF"/>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3" name="AutoShape 11"/>
          <p:cNvSpPr>
            <a:spLocks noChangeArrowheads="1"/>
          </p:cNvSpPr>
          <p:nvPr/>
        </p:nvSpPr>
        <p:spPr bwMode="ltGray">
          <a:xfrm>
            <a:off x="304800" y="2667000"/>
            <a:ext cx="1827213" cy="498475"/>
          </a:xfrm>
          <a:prstGeom prst="roundRect">
            <a:avLst>
              <a:gd name="adj" fmla="val 16667"/>
            </a:avLst>
          </a:prstGeom>
          <a:solidFill>
            <a:schemeClr val="accent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nchor="ctr"/>
          <a:lstStyle/>
          <a:p>
            <a:pPr algn="ctr" eaLnBrk="0" hangingPunct="0"/>
            <a:endParaRPr kumimoji="1" lang="zh-CN" altLang="en-US" sz="1600">
              <a:latin typeface="Times New Roman" pitchFamily="18" charset="0"/>
              <a:ea typeface="宋体" pitchFamily="2" charset="-122"/>
            </a:endParaRPr>
          </a:p>
          <a:p>
            <a:pPr algn="ctr" eaLnBrk="0" hangingPunct="0"/>
            <a:r>
              <a:rPr kumimoji="1" lang="zh-CN" altLang="en-US" sz="1600">
                <a:latin typeface="Times New Roman" pitchFamily="18" charset="0"/>
                <a:ea typeface="宋体" pitchFamily="2" charset="-122"/>
              </a:rPr>
              <a:t>初始变换</a:t>
            </a:r>
            <a:r>
              <a:rPr kumimoji="1" lang="en-US" altLang="zh-CN" sz="2400" b="1">
                <a:latin typeface="Times New Roman" pitchFamily="18" charset="0"/>
                <a:ea typeface="宋体" pitchFamily="2" charset="-122"/>
              </a:rPr>
              <a:t>IP</a:t>
            </a:r>
          </a:p>
          <a:p>
            <a:pPr algn="ctr" eaLnBrk="0" hangingPunct="0"/>
            <a:endParaRPr kumimoji="1" lang="zh-CN" altLang="en-US" sz="2400">
              <a:latin typeface="Times New Roman" pitchFamily="18" charset="0"/>
              <a:ea typeface="宋体" pitchFamily="2" charset="-122"/>
            </a:endParaRPr>
          </a:p>
        </p:txBody>
      </p:sp>
      <p:sp>
        <p:nvSpPr>
          <p:cNvPr id="2" name="灯片编号占位符 1"/>
          <p:cNvSpPr>
            <a:spLocks noGrp="1"/>
          </p:cNvSpPr>
          <p:nvPr>
            <p:ph type="sldNum" sz="quarter" idx="12"/>
          </p:nvPr>
        </p:nvSpPr>
        <p:spPr/>
        <p:txBody>
          <a:bodyPr/>
          <a:lstStyle/>
          <a:p>
            <a:fld id="{E4C9FC22-3262-423B-B838-B0162BEC6DC8}" type="slidenum">
              <a:rPr lang="en-US" altLang="zh-CN" smtClean="0"/>
              <a:pPr/>
              <a:t>104</a:t>
            </a:fld>
            <a:endParaRPr lang="en-US" altLang="zh-CN"/>
          </a:p>
        </p:txBody>
      </p:sp>
    </p:spTree>
    <p:extLst>
      <p:ext uri="{BB962C8B-B14F-4D97-AF65-F5344CB8AC3E}">
        <p14:creationId xmlns:p14="http://schemas.microsoft.com/office/powerpoint/2010/main" val="1880239237"/>
      </p:ext>
    </p:extLst>
  </p:cSld>
  <p:clrMapOvr>
    <a:masterClrMapping/>
  </p:clrMapOvr>
  <p:transition>
    <p:wipe dir="d"/>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4C9FC22-3262-423B-B838-B0162BEC6DC8}" type="slidenum">
              <a:rPr lang="en-US" altLang="zh-CN" smtClean="0"/>
              <a:pPr/>
              <a:t>105</a:t>
            </a:fld>
            <a:endParaRPr lang="en-US" altLang="zh-CN"/>
          </a:p>
        </p:txBody>
      </p:sp>
      <p:sp>
        <p:nvSpPr>
          <p:cNvPr id="3" name="矩形 2"/>
          <p:cNvSpPr/>
          <p:nvPr/>
        </p:nvSpPr>
        <p:spPr>
          <a:xfrm>
            <a:off x="179512" y="2132856"/>
            <a:ext cx="9289032" cy="4031873"/>
          </a:xfrm>
          <a:prstGeom prst="rect">
            <a:avLst/>
          </a:prstGeom>
        </p:spPr>
        <p:txBody>
          <a:bodyPr wrap="square">
            <a:spAutoFit/>
          </a:bodyPr>
          <a:lstStyle/>
          <a:p>
            <a:pPr algn="l">
              <a:buFont typeface="+mj-lt"/>
              <a:buAutoNum type="arabicPeriod"/>
            </a:pPr>
            <a:r>
              <a:rPr lang="it-IT" altLang="zh-CN" dirty="0">
                <a:solidFill>
                  <a:srgbClr val="000000"/>
                </a:solidFill>
                <a:latin typeface="Verdana" panose="020B0604030504040204" pitchFamily="34" charset="0"/>
              </a:rPr>
              <a:t>M = 0000 0001 0010 0011 0100 0101 0110 0111 1000 1001 1010 1011 1100 1101 1110 1111</a:t>
            </a:r>
          </a:p>
          <a:p>
            <a:pPr algn="l">
              <a:buFont typeface="+mj-lt"/>
              <a:buAutoNum type="arabicPeriod"/>
            </a:pPr>
            <a:endParaRPr lang="it-IT" altLang="zh-CN" dirty="0">
              <a:solidFill>
                <a:srgbClr val="000000"/>
              </a:solidFill>
              <a:latin typeface="Verdana" panose="020B0604030504040204" pitchFamily="34" charset="0"/>
            </a:endParaRPr>
          </a:p>
          <a:p>
            <a:pPr algn="l">
              <a:buFont typeface="+mj-lt"/>
              <a:buAutoNum type="arabicPeriod"/>
            </a:pPr>
            <a:endParaRPr lang="it-IT" altLang="zh-CN" dirty="0">
              <a:solidFill>
                <a:srgbClr val="000000"/>
              </a:solidFill>
              <a:latin typeface="Verdana" panose="020B0604030504040204" pitchFamily="34" charset="0"/>
            </a:endParaRPr>
          </a:p>
          <a:p>
            <a:pPr algn="l">
              <a:buFont typeface="+mj-lt"/>
              <a:buAutoNum type="arabicPeriod"/>
            </a:pPr>
            <a:r>
              <a:rPr lang="it-IT" altLang="zh-CN" dirty="0">
                <a:solidFill>
                  <a:srgbClr val="000000"/>
                </a:solidFill>
                <a:latin typeface="Verdana" panose="020B0604030504040204" pitchFamily="34" charset="0"/>
              </a:rPr>
              <a:t>IP = 1100 1100 0000 0000 1100 1100 1111 1111 1111 0000 1010 1010 1111 0000 1010 1010</a:t>
            </a:r>
          </a:p>
        </p:txBody>
      </p:sp>
      <p:sp>
        <p:nvSpPr>
          <p:cNvPr id="10" name="Text Box 10"/>
          <p:cNvSpPr txBox="1">
            <a:spLocks noChangeArrowheads="1"/>
          </p:cNvSpPr>
          <p:nvPr/>
        </p:nvSpPr>
        <p:spPr bwMode="auto">
          <a:xfrm>
            <a:off x="611188" y="265976"/>
            <a:ext cx="7921625" cy="707886"/>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lgn="ctr" rtl="0" fontAlgn="base">
              <a:spcBef>
                <a:spcPct val="0"/>
              </a:spcBef>
              <a:spcAft>
                <a:spcPct val="0"/>
              </a:spcAft>
              <a:defRPr kumimoji="1" sz="4000" b="1">
                <a:solidFill>
                  <a:schemeClr val="tx2"/>
                </a:solidFill>
                <a:latin typeface="+mj-lt"/>
                <a:ea typeface="+mj-ea"/>
                <a:cs typeface="+mj-cs"/>
              </a:defRPr>
            </a:lvl1pPr>
            <a:lvl2pPr algn="ctr" rtl="0" fontAlgn="base">
              <a:spcBef>
                <a:spcPct val="0"/>
              </a:spcBef>
              <a:spcAft>
                <a:spcPct val="0"/>
              </a:spcAft>
              <a:defRPr kumimoji="1" sz="4000" b="1">
                <a:solidFill>
                  <a:schemeClr val="tx2"/>
                </a:solidFill>
                <a:latin typeface="Times New Roman" pitchFamily="18" charset="0"/>
                <a:ea typeface="华文中宋" pitchFamily="2" charset="-122"/>
              </a:defRPr>
            </a:lvl2pPr>
            <a:lvl3pPr algn="ctr" rtl="0" fontAlgn="base">
              <a:spcBef>
                <a:spcPct val="0"/>
              </a:spcBef>
              <a:spcAft>
                <a:spcPct val="0"/>
              </a:spcAft>
              <a:defRPr kumimoji="1" sz="4000" b="1">
                <a:solidFill>
                  <a:schemeClr val="tx2"/>
                </a:solidFill>
                <a:latin typeface="Times New Roman" pitchFamily="18" charset="0"/>
                <a:ea typeface="华文中宋" pitchFamily="2" charset="-122"/>
              </a:defRPr>
            </a:lvl3pPr>
            <a:lvl4pPr algn="ctr" rtl="0" fontAlgn="base">
              <a:spcBef>
                <a:spcPct val="0"/>
              </a:spcBef>
              <a:spcAft>
                <a:spcPct val="0"/>
              </a:spcAft>
              <a:defRPr kumimoji="1" sz="4000" b="1">
                <a:solidFill>
                  <a:schemeClr val="tx2"/>
                </a:solidFill>
                <a:latin typeface="Times New Roman" pitchFamily="18" charset="0"/>
                <a:ea typeface="华文中宋" pitchFamily="2" charset="-122"/>
              </a:defRPr>
            </a:lvl4pPr>
            <a:lvl5pPr algn="ctr" rtl="0" fontAlgn="base">
              <a:spcBef>
                <a:spcPct val="0"/>
              </a:spcBef>
              <a:spcAft>
                <a:spcPct val="0"/>
              </a:spcAft>
              <a:defRPr kumimoji="1" sz="4000" b="1">
                <a:solidFill>
                  <a:schemeClr val="tx2"/>
                </a:solidFill>
                <a:latin typeface="Times New Roman" pitchFamily="18" charset="0"/>
                <a:ea typeface="华文中宋" pitchFamily="2" charset="-122"/>
              </a:defRPr>
            </a:lvl5pPr>
            <a:lvl6pPr marL="457200" algn="ctr" rtl="0" fontAlgn="base">
              <a:spcBef>
                <a:spcPct val="0"/>
              </a:spcBef>
              <a:spcAft>
                <a:spcPct val="0"/>
              </a:spcAft>
              <a:defRPr kumimoji="1" sz="4000" b="1">
                <a:solidFill>
                  <a:schemeClr val="tx2"/>
                </a:solidFill>
                <a:latin typeface="Times New Roman" pitchFamily="18" charset="0"/>
                <a:ea typeface="华文中宋" pitchFamily="2" charset="-122"/>
              </a:defRPr>
            </a:lvl6pPr>
            <a:lvl7pPr marL="914400" algn="ctr" rtl="0" fontAlgn="base">
              <a:spcBef>
                <a:spcPct val="0"/>
              </a:spcBef>
              <a:spcAft>
                <a:spcPct val="0"/>
              </a:spcAft>
              <a:defRPr kumimoji="1" sz="4000" b="1">
                <a:solidFill>
                  <a:schemeClr val="tx2"/>
                </a:solidFill>
                <a:latin typeface="Times New Roman" pitchFamily="18" charset="0"/>
                <a:ea typeface="华文中宋" pitchFamily="2" charset="-122"/>
              </a:defRPr>
            </a:lvl7pPr>
            <a:lvl8pPr marL="1371600" algn="ctr" rtl="0" fontAlgn="base">
              <a:spcBef>
                <a:spcPct val="0"/>
              </a:spcBef>
              <a:spcAft>
                <a:spcPct val="0"/>
              </a:spcAft>
              <a:defRPr kumimoji="1" sz="4000" b="1">
                <a:solidFill>
                  <a:schemeClr val="tx2"/>
                </a:solidFill>
                <a:latin typeface="Times New Roman" pitchFamily="18" charset="0"/>
                <a:ea typeface="华文中宋" pitchFamily="2" charset="-122"/>
              </a:defRPr>
            </a:lvl8pPr>
            <a:lvl9pPr marL="1828800" algn="ctr" rtl="0" fontAlgn="base">
              <a:spcBef>
                <a:spcPct val="0"/>
              </a:spcBef>
              <a:spcAft>
                <a:spcPct val="0"/>
              </a:spcAft>
              <a:defRPr kumimoji="1" sz="4000" b="1">
                <a:solidFill>
                  <a:schemeClr val="tx2"/>
                </a:solidFill>
                <a:latin typeface="Times New Roman" pitchFamily="18" charset="0"/>
                <a:ea typeface="华文中宋" pitchFamily="2" charset="-122"/>
              </a:defRPr>
            </a:lvl9pPr>
          </a:lstStyle>
          <a:p>
            <a:pPr>
              <a:spcBef>
                <a:spcPct val="50000"/>
              </a:spcBef>
            </a:pPr>
            <a:r>
              <a:rPr lang="en-US" altLang="zh-CN" b="0" kern="0" dirty="0">
                <a:solidFill>
                  <a:schemeClr val="bg1"/>
                </a:solidFill>
              </a:rPr>
              <a:t>IP</a:t>
            </a:r>
            <a:r>
              <a:rPr lang="zh-CN" altLang="en-US" b="0" kern="0" dirty="0">
                <a:solidFill>
                  <a:schemeClr val="bg1"/>
                </a:solidFill>
              </a:rPr>
              <a:t>过程例子</a:t>
            </a:r>
            <a:endParaRPr lang="en-US" altLang="zh-CN" b="0" kern="0" dirty="0">
              <a:solidFill>
                <a:schemeClr val="bg1"/>
              </a:solidFill>
            </a:endParaRPr>
          </a:p>
        </p:txBody>
      </p:sp>
      <p:cxnSp>
        <p:nvCxnSpPr>
          <p:cNvPr id="5" name="直接箭头连接符 4"/>
          <p:cNvCxnSpPr/>
          <p:nvPr/>
        </p:nvCxnSpPr>
        <p:spPr bwMode="auto">
          <a:xfrm>
            <a:off x="611188" y="3608732"/>
            <a:ext cx="1152500" cy="1080120"/>
          </a:xfrm>
          <a:prstGeom prst="straightConnector1">
            <a:avLst/>
          </a:prstGeom>
          <a:ln w="28575">
            <a:solidFill>
              <a:srgbClr val="C00000"/>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p:nvPr/>
        </p:nvCxnSpPr>
        <p:spPr bwMode="auto">
          <a:xfrm flipH="1">
            <a:off x="2123728" y="3068672"/>
            <a:ext cx="5023978" cy="1620180"/>
          </a:xfrm>
          <a:prstGeom prst="straightConnector1">
            <a:avLst/>
          </a:prstGeom>
          <a:ln w="28575">
            <a:solidFill>
              <a:srgbClr val="C00000"/>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7" name="直接箭头连接符 6"/>
          <p:cNvCxnSpPr/>
          <p:nvPr/>
        </p:nvCxnSpPr>
        <p:spPr bwMode="auto">
          <a:xfrm flipH="1">
            <a:off x="2347857" y="3068672"/>
            <a:ext cx="2476171" cy="1620180"/>
          </a:xfrm>
          <a:prstGeom prst="straightConnector1">
            <a:avLst/>
          </a:prstGeom>
          <a:ln w="28575">
            <a:solidFill>
              <a:srgbClr val="C00000"/>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9" name="直接箭头连接符 8"/>
          <p:cNvCxnSpPr/>
          <p:nvPr/>
        </p:nvCxnSpPr>
        <p:spPr bwMode="auto">
          <a:xfrm>
            <a:off x="2483768" y="3068672"/>
            <a:ext cx="144016" cy="1620180"/>
          </a:xfrm>
          <a:prstGeom prst="straightConnector1">
            <a:avLst/>
          </a:prstGeom>
          <a:ln w="28575">
            <a:solidFill>
              <a:srgbClr val="C00000"/>
            </a:solidFill>
            <a:headEnd type="none" w="med"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0883535"/>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en-US" altLang="zh-CN" b="0" dirty="0">
                <a:solidFill>
                  <a:schemeClr val="bg1"/>
                </a:solidFill>
                <a:latin typeface="+mj-ea"/>
              </a:rPr>
              <a:t>DES</a:t>
            </a:r>
            <a:r>
              <a:rPr lang="zh-CN" altLang="en-US" b="0" dirty="0">
                <a:solidFill>
                  <a:schemeClr val="bg1"/>
                </a:solidFill>
                <a:latin typeface="+mj-ea"/>
              </a:rPr>
              <a:t>算法练习</a:t>
            </a:r>
            <a:endParaRPr lang="en-US" altLang="zh-CN" b="0" dirty="0">
              <a:solidFill>
                <a:schemeClr val="bg1"/>
              </a:solidFill>
              <a:latin typeface="+mj-ea"/>
            </a:endParaRPr>
          </a:p>
        </p:txBody>
      </p:sp>
      <p:sp>
        <p:nvSpPr>
          <p:cNvPr id="5" name="Rectangle 3"/>
          <p:cNvSpPr>
            <a:spLocks noGrp="1" noChangeArrowheads="1"/>
          </p:cNvSpPr>
          <p:nvPr>
            <p:ph type="body" idx="1"/>
          </p:nvPr>
        </p:nvSpPr>
        <p:spPr>
          <a:xfrm>
            <a:off x="107504" y="1946920"/>
            <a:ext cx="8681814" cy="2964160"/>
          </a:xfrm>
          <a:noFill/>
          <a:extLst>
            <a:ext uri="{909E8E84-426E-40DD-AFC4-6F175D3DCCD1}">
              <a14:hiddenFill xmlns:a14="http://schemas.microsoft.com/office/drawing/2010/main">
                <a:solidFill>
                  <a:schemeClr val="bg1"/>
                </a:solidFill>
              </a14:hiddenFill>
            </a:ext>
          </a:extLst>
        </p:spPr>
        <p:txBody>
          <a:bodyPr/>
          <a:lstStyle/>
          <a:p>
            <a:pPr>
              <a:lnSpc>
                <a:spcPct val="90000"/>
              </a:lnSpc>
            </a:pPr>
            <a:r>
              <a:rPr lang="zh-CN" altLang="en-US" sz="4000" b="0" dirty="0">
                <a:latin typeface="Times New Roman" panose="02020603050405020304" pitchFamily="18" charset="0"/>
                <a:ea typeface="微软雅黑" pitchFamily="34" charset="-122"/>
              </a:rPr>
              <a:t>假定输入为</a:t>
            </a:r>
            <a:r>
              <a:rPr lang="en-US" altLang="zh-CN" sz="4000" b="0" dirty="0">
                <a:latin typeface="Times New Roman" panose="02020603050405020304" pitchFamily="18" charset="0"/>
                <a:ea typeface="微软雅黑" pitchFamily="34" charset="-122"/>
              </a:rPr>
              <a:t>64bits</a:t>
            </a:r>
            <a:r>
              <a:rPr lang="zh-CN" altLang="en-US" sz="4000" b="0" dirty="0">
                <a:latin typeface="Times New Roman" panose="02020603050405020304" pitchFamily="18" charset="0"/>
                <a:ea typeface="微软雅黑" pitchFamily="34" charset="-122"/>
              </a:rPr>
              <a:t>的</a:t>
            </a:r>
            <a:r>
              <a:rPr lang="en-US" altLang="zh-CN" sz="4000" b="0" dirty="0">
                <a:latin typeface="Times New Roman" panose="02020603050405020304" pitchFamily="18" charset="0"/>
                <a:ea typeface="微软雅黑" pitchFamily="34" charset="-122"/>
              </a:rPr>
              <a:t>1</a:t>
            </a:r>
            <a:r>
              <a:rPr lang="zh-CN" altLang="en-US" sz="4000" b="0" dirty="0">
                <a:latin typeface="Times New Roman" panose="02020603050405020304" pitchFamily="18" charset="0"/>
                <a:ea typeface="微软雅黑" pitchFamily="34" charset="-122"/>
              </a:rPr>
              <a:t>，子密钥</a:t>
            </a:r>
            <a:r>
              <a:rPr lang="en-US" altLang="zh-CN" sz="4000" b="0" i="1" dirty="0">
                <a:latin typeface="Times New Roman" panose="02020603050405020304" pitchFamily="18" charset="0"/>
                <a:ea typeface="微软雅黑" pitchFamily="34" charset="-122"/>
              </a:rPr>
              <a:t>k</a:t>
            </a:r>
            <a:r>
              <a:rPr lang="en-US" altLang="zh-CN" sz="4000" b="0" i="1" baseline="-25000" dirty="0">
                <a:latin typeface="Times New Roman" panose="02020603050405020304" pitchFamily="18" charset="0"/>
                <a:ea typeface="微软雅黑" pitchFamily="34" charset="-122"/>
              </a:rPr>
              <a:t>i</a:t>
            </a:r>
            <a:r>
              <a:rPr lang="zh-CN" altLang="en-US" sz="4000" b="0" dirty="0">
                <a:latin typeface="Times New Roman" panose="02020603050405020304" pitchFamily="18" charset="0"/>
                <a:ea typeface="微软雅黑" pitchFamily="34" charset="-122"/>
              </a:rPr>
              <a:t>为</a:t>
            </a:r>
            <a:r>
              <a:rPr lang="en-US" altLang="zh-CN" sz="4000" b="0" dirty="0">
                <a:latin typeface="Times New Roman" panose="02020603050405020304" pitchFamily="18" charset="0"/>
                <a:ea typeface="微软雅黑" pitchFamily="34" charset="-122"/>
              </a:rPr>
              <a:t>48bits</a:t>
            </a:r>
            <a:r>
              <a:rPr lang="zh-CN" altLang="en-US" sz="4000" b="0" dirty="0">
                <a:latin typeface="Times New Roman" panose="02020603050405020304" pitchFamily="18" charset="0"/>
                <a:ea typeface="微软雅黑" pitchFamily="34" charset="-122"/>
              </a:rPr>
              <a:t>的</a:t>
            </a:r>
            <a:r>
              <a:rPr lang="en-US" altLang="zh-CN" sz="4000" b="0" dirty="0">
                <a:latin typeface="Times New Roman" panose="02020603050405020304" pitchFamily="18" charset="0"/>
                <a:ea typeface="微软雅黑" pitchFamily="34" charset="-122"/>
              </a:rPr>
              <a:t>1</a:t>
            </a:r>
            <a:r>
              <a:rPr lang="zh-CN" altLang="en-US" sz="4000" b="0" dirty="0">
                <a:latin typeface="Times New Roman" panose="02020603050405020304" pitchFamily="18" charset="0"/>
                <a:ea typeface="微软雅黑" pitchFamily="34" charset="-122"/>
              </a:rPr>
              <a:t>，进行</a:t>
            </a:r>
            <a:r>
              <a:rPr lang="en-US" altLang="zh-CN" sz="4000" b="0" dirty="0">
                <a:latin typeface="Times New Roman" panose="02020603050405020304" pitchFamily="18" charset="0"/>
                <a:ea typeface="微软雅黑" pitchFamily="34" charset="-122"/>
              </a:rPr>
              <a:t>DES</a:t>
            </a:r>
            <a:r>
              <a:rPr lang="zh-CN" altLang="en-US" sz="4000" b="0" dirty="0">
                <a:latin typeface="Times New Roman" panose="02020603050405020304" pitchFamily="18" charset="0"/>
                <a:ea typeface="微软雅黑" pitchFamily="34" charset="-122"/>
              </a:rPr>
              <a:t>一轮加密运算。</a:t>
            </a:r>
            <a:endParaRPr lang="en-US" altLang="zh-CN" sz="4000" b="0" dirty="0">
              <a:latin typeface="Times New Roman" panose="02020603050405020304" pitchFamily="18" charset="0"/>
              <a:ea typeface="微软雅黑" pitchFamily="34" charset="-122"/>
            </a:endParaRPr>
          </a:p>
          <a:p>
            <a:pPr marL="0" indent="0">
              <a:lnSpc>
                <a:spcPct val="90000"/>
              </a:lnSpc>
              <a:buNone/>
            </a:pPr>
            <a:endParaRPr lang="en-US" altLang="zh-CN" sz="4000" b="0" dirty="0">
              <a:latin typeface="Times New Roman" panose="02020603050405020304" pitchFamily="18" charset="0"/>
              <a:ea typeface="微软雅黑" pitchFamily="34" charset="-122"/>
            </a:endParaRPr>
          </a:p>
          <a:p>
            <a:pPr>
              <a:lnSpc>
                <a:spcPct val="90000"/>
              </a:lnSpc>
            </a:pPr>
            <a:r>
              <a:rPr lang="zh-CN" altLang="en-US" sz="4000" b="0" dirty="0">
                <a:latin typeface="Times New Roman" panose="02020603050405020304" pitchFamily="18" charset="0"/>
                <a:ea typeface="微软雅黑" pitchFamily="34" charset="-122"/>
              </a:rPr>
              <a:t>初始置换后结果为多少？</a:t>
            </a:r>
            <a:endParaRPr lang="en-US" altLang="zh-CN" sz="4000" b="0" dirty="0">
              <a:latin typeface="Times New Roman" panose="02020603050405020304" pitchFamily="18" charset="0"/>
              <a:ea typeface="微软雅黑" pitchFamily="34" charset="-122"/>
            </a:endParaRPr>
          </a:p>
        </p:txBody>
      </p:sp>
    </p:spTree>
    <p:extLst>
      <p:ext uri="{BB962C8B-B14F-4D97-AF65-F5344CB8AC3E}">
        <p14:creationId xmlns:p14="http://schemas.microsoft.com/office/powerpoint/2010/main" val="2529890630"/>
      </p:ext>
    </p:extLst>
  </p:cSld>
  <p:clrMapOvr>
    <a:masterClrMapping/>
  </p:clrMapOvr>
  <p:transition>
    <p:wipe dir="d"/>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70" name="Rectangle 54"/>
          <p:cNvSpPr>
            <a:spLocks noChangeArrowheads="1"/>
          </p:cNvSpPr>
          <p:nvPr/>
        </p:nvSpPr>
        <p:spPr bwMode="auto">
          <a:xfrm>
            <a:off x="0" y="838200"/>
            <a:ext cx="9144000" cy="6019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8418" name="Rectangle 2"/>
          <p:cNvSpPr>
            <a:spLocks noChangeArrowheads="1"/>
          </p:cNvSpPr>
          <p:nvPr/>
        </p:nvSpPr>
        <p:spPr bwMode="auto">
          <a:xfrm>
            <a:off x="4303713" y="2393950"/>
            <a:ext cx="2708275" cy="287972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cap="rnd">
                <a:solidFill>
                  <a:schemeClr val="tx1"/>
                </a:solidFill>
                <a:prstDash val="sysDot"/>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8419" name="Rectangle 3"/>
          <p:cNvSpPr>
            <a:spLocks noGrp="1" noChangeArrowheads="1"/>
          </p:cNvSpPr>
          <p:nvPr>
            <p:ph type="title"/>
          </p:nvPr>
        </p:nvSpPr>
        <p:spPr>
          <a:xfrm>
            <a:off x="914400" y="73025"/>
            <a:ext cx="7839075" cy="612775"/>
          </a:xfrm>
        </p:spPr>
        <p:txBody>
          <a:bodyPr/>
          <a:lstStyle/>
          <a:p>
            <a:r>
              <a:rPr lang="zh-CN" altLang="en-US" sz="4000" b="0" dirty="0">
                <a:solidFill>
                  <a:schemeClr val="bg1"/>
                </a:solidFill>
                <a:latin typeface="+mj-ea"/>
              </a:rPr>
              <a:t>一轮迭代</a:t>
            </a:r>
          </a:p>
        </p:txBody>
      </p:sp>
      <p:sp>
        <p:nvSpPr>
          <p:cNvPr id="188420" name="Rectangle 4"/>
          <p:cNvSpPr>
            <a:spLocks noChangeArrowheads="1"/>
          </p:cNvSpPr>
          <p:nvPr/>
        </p:nvSpPr>
        <p:spPr bwMode="auto">
          <a:xfrm>
            <a:off x="377825" y="1671638"/>
            <a:ext cx="2012950" cy="433387"/>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2700" i="1">
                <a:latin typeface="Times New Roman" pitchFamily="18" charset="0"/>
                <a:ea typeface="宋体" pitchFamily="2" charset="-122"/>
              </a:rPr>
              <a:t>L</a:t>
            </a:r>
            <a:r>
              <a:rPr kumimoji="1" lang="en-US" altLang="zh-CN" sz="2700" i="1" baseline="-25000">
                <a:latin typeface="Times New Roman" pitchFamily="18" charset="0"/>
                <a:ea typeface="宋体" pitchFamily="2" charset="-122"/>
              </a:rPr>
              <a:t>i-1</a:t>
            </a:r>
          </a:p>
        </p:txBody>
      </p:sp>
      <p:sp>
        <p:nvSpPr>
          <p:cNvPr id="188421" name="Rectangle 5"/>
          <p:cNvSpPr>
            <a:spLocks noChangeArrowheads="1"/>
          </p:cNvSpPr>
          <p:nvPr/>
        </p:nvSpPr>
        <p:spPr bwMode="auto">
          <a:xfrm>
            <a:off x="4503738" y="1671638"/>
            <a:ext cx="2441575" cy="433387"/>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2700" i="1">
                <a:latin typeface="Times New Roman" pitchFamily="18" charset="0"/>
                <a:ea typeface="宋体" pitchFamily="2" charset="-122"/>
              </a:rPr>
              <a:t>R</a:t>
            </a:r>
            <a:r>
              <a:rPr kumimoji="1" lang="en-US" altLang="zh-CN" sz="2700" i="1" baseline="-25000">
                <a:latin typeface="Times New Roman" pitchFamily="18" charset="0"/>
                <a:ea typeface="宋体" pitchFamily="2" charset="-122"/>
              </a:rPr>
              <a:t>i-1</a:t>
            </a:r>
            <a:endParaRPr kumimoji="1" lang="en-US" altLang="zh-CN" sz="2700" i="1">
              <a:latin typeface="Times New Roman" pitchFamily="18" charset="0"/>
              <a:ea typeface="宋体" pitchFamily="2" charset="-122"/>
            </a:endParaRPr>
          </a:p>
        </p:txBody>
      </p:sp>
      <p:sp>
        <p:nvSpPr>
          <p:cNvPr id="188422" name="Line 6"/>
          <p:cNvSpPr>
            <a:spLocks noChangeShapeType="1"/>
          </p:cNvSpPr>
          <p:nvPr/>
        </p:nvSpPr>
        <p:spPr bwMode="auto">
          <a:xfrm>
            <a:off x="1187450" y="2105025"/>
            <a:ext cx="0" cy="288925"/>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23" name="Line 7"/>
          <p:cNvSpPr>
            <a:spLocks noChangeShapeType="1"/>
          </p:cNvSpPr>
          <p:nvPr/>
        </p:nvSpPr>
        <p:spPr bwMode="auto">
          <a:xfrm>
            <a:off x="4098925" y="5489575"/>
            <a:ext cx="1490663" cy="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24" name="Line 8"/>
          <p:cNvSpPr>
            <a:spLocks noChangeShapeType="1"/>
          </p:cNvSpPr>
          <p:nvPr/>
        </p:nvSpPr>
        <p:spPr bwMode="auto">
          <a:xfrm flipH="1">
            <a:off x="5929313" y="3543300"/>
            <a:ext cx="1947862" cy="1588"/>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25" name="Line 9"/>
          <p:cNvSpPr>
            <a:spLocks noChangeShapeType="1"/>
          </p:cNvSpPr>
          <p:nvPr/>
        </p:nvSpPr>
        <p:spPr bwMode="auto">
          <a:xfrm flipH="1">
            <a:off x="1322388" y="5489575"/>
            <a:ext cx="0" cy="431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26" name="Line 10"/>
          <p:cNvSpPr>
            <a:spLocks noChangeShapeType="1"/>
          </p:cNvSpPr>
          <p:nvPr/>
        </p:nvSpPr>
        <p:spPr bwMode="auto">
          <a:xfrm>
            <a:off x="5726113" y="4986338"/>
            <a:ext cx="0" cy="431800"/>
          </a:xfrm>
          <a:prstGeom prst="line">
            <a:avLst/>
          </a:prstGeom>
          <a:noFill/>
          <a:ln w="28575">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27" name="Rectangle 11"/>
          <p:cNvSpPr>
            <a:spLocks noChangeArrowheads="1"/>
          </p:cNvSpPr>
          <p:nvPr/>
        </p:nvSpPr>
        <p:spPr bwMode="auto">
          <a:xfrm>
            <a:off x="442913" y="5921375"/>
            <a:ext cx="1947862" cy="50482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900" i="1">
                <a:latin typeface="Times New Roman" pitchFamily="18" charset="0"/>
                <a:ea typeface="宋体" pitchFamily="2" charset="-122"/>
              </a:rPr>
              <a:t>L</a:t>
            </a:r>
            <a:r>
              <a:rPr kumimoji="1" lang="en-US" altLang="zh-CN" sz="1900" i="1" baseline="-25000">
                <a:latin typeface="Times New Roman" pitchFamily="18" charset="0"/>
                <a:ea typeface="宋体" pitchFamily="2" charset="-122"/>
              </a:rPr>
              <a:t>i</a:t>
            </a:r>
            <a:r>
              <a:rPr kumimoji="1" lang="zh-CN" altLang="en-US" sz="1900" i="1">
                <a:latin typeface="Times New Roman" pitchFamily="18" charset="0"/>
                <a:ea typeface="宋体" pitchFamily="2" charset="-122"/>
              </a:rPr>
              <a:t>＝</a:t>
            </a:r>
            <a:r>
              <a:rPr kumimoji="1" lang="en-US" altLang="zh-CN" sz="1900" i="1">
                <a:latin typeface="Times New Roman" pitchFamily="18" charset="0"/>
                <a:ea typeface="宋体" pitchFamily="2" charset="-122"/>
              </a:rPr>
              <a:t>R</a:t>
            </a:r>
            <a:r>
              <a:rPr kumimoji="1" lang="en-US" altLang="zh-CN" sz="1900" i="1" baseline="-25000">
                <a:latin typeface="Times New Roman" pitchFamily="18" charset="0"/>
                <a:ea typeface="宋体" pitchFamily="2" charset="-122"/>
              </a:rPr>
              <a:t>i-1</a:t>
            </a:r>
          </a:p>
        </p:txBody>
      </p:sp>
      <p:sp>
        <p:nvSpPr>
          <p:cNvPr id="188428" name="Rectangle 12"/>
          <p:cNvSpPr>
            <a:spLocks noChangeArrowheads="1"/>
          </p:cNvSpPr>
          <p:nvPr/>
        </p:nvSpPr>
        <p:spPr bwMode="auto">
          <a:xfrm>
            <a:off x="4440238" y="5921375"/>
            <a:ext cx="2505075" cy="50482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defTabSz="881063" eaLnBrk="0" hangingPunct="0"/>
            <a:r>
              <a:rPr kumimoji="1" lang="en-US" altLang="zh-CN" sz="2300" i="1" dirty="0" err="1">
                <a:latin typeface="Times New Roman" pitchFamily="18" charset="0"/>
                <a:ea typeface="宋体" pitchFamily="2" charset="-122"/>
              </a:rPr>
              <a:t>R</a:t>
            </a:r>
            <a:r>
              <a:rPr kumimoji="1" lang="en-US" altLang="zh-CN" sz="2300" i="1" baseline="-25000" dirty="0" err="1">
                <a:latin typeface="Times New Roman" pitchFamily="18" charset="0"/>
                <a:ea typeface="宋体" pitchFamily="2" charset="-122"/>
              </a:rPr>
              <a:t>i</a:t>
            </a:r>
            <a:r>
              <a:rPr kumimoji="1" lang="en-US" altLang="zh-CN" sz="2300" i="1" dirty="0">
                <a:latin typeface="Times New Roman" pitchFamily="18" charset="0"/>
                <a:ea typeface="宋体" pitchFamily="2" charset="-122"/>
              </a:rPr>
              <a:t>=L</a:t>
            </a:r>
            <a:r>
              <a:rPr kumimoji="1" lang="en-US" altLang="zh-CN" sz="2300" i="1" baseline="-25000" dirty="0">
                <a:latin typeface="Times New Roman" pitchFamily="18" charset="0"/>
                <a:ea typeface="宋体" pitchFamily="2" charset="-122"/>
              </a:rPr>
              <a:t> </a:t>
            </a:r>
            <a:r>
              <a:rPr lang="en-US" altLang="zh-CN" sz="2300" i="1" baseline="-25000" dirty="0"/>
              <a:t>i-1       </a:t>
            </a:r>
            <a:r>
              <a:rPr lang="en-US" altLang="zh-CN" sz="2300" i="1" dirty="0"/>
              <a:t>F</a:t>
            </a:r>
            <a:r>
              <a:rPr kumimoji="1" lang="en-US" altLang="zh-CN" sz="2300" i="1" dirty="0">
                <a:latin typeface="Times New Roman" pitchFamily="18" charset="0"/>
                <a:ea typeface="宋体" pitchFamily="2" charset="-122"/>
              </a:rPr>
              <a:t>(R</a:t>
            </a:r>
            <a:r>
              <a:rPr kumimoji="1" lang="en-US" altLang="zh-CN" sz="2300" i="1" baseline="-25000" dirty="0">
                <a:latin typeface="Times New Roman" pitchFamily="18" charset="0"/>
                <a:ea typeface="宋体" pitchFamily="2" charset="-122"/>
              </a:rPr>
              <a:t>i-1 </a:t>
            </a:r>
            <a:r>
              <a:rPr kumimoji="1" lang="en-US" altLang="zh-CN" sz="2300" i="1" dirty="0">
                <a:latin typeface="Times New Roman" pitchFamily="18" charset="0"/>
                <a:ea typeface="宋体" pitchFamily="2" charset="-122"/>
              </a:rPr>
              <a:t>,K</a:t>
            </a:r>
            <a:r>
              <a:rPr kumimoji="1" lang="en-US" altLang="zh-CN" sz="2300" i="1" baseline="-25000" dirty="0">
                <a:latin typeface="Times New Roman" pitchFamily="18" charset="0"/>
                <a:ea typeface="宋体" pitchFamily="2" charset="-122"/>
              </a:rPr>
              <a:t>i </a:t>
            </a:r>
            <a:r>
              <a:rPr kumimoji="1" lang="en-US" altLang="zh-CN" sz="2300" i="1" dirty="0">
                <a:latin typeface="Times New Roman" pitchFamily="18" charset="0"/>
                <a:ea typeface="宋体" pitchFamily="2" charset="-122"/>
              </a:rPr>
              <a:t>)</a:t>
            </a:r>
          </a:p>
        </p:txBody>
      </p:sp>
      <p:sp>
        <p:nvSpPr>
          <p:cNvPr id="188431" name="Text Box 15"/>
          <p:cNvSpPr txBox="1">
            <a:spLocks noChangeArrowheads="1"/>
          </p:cNvSpPr>
          <p:nvPr/>
        </p:nvSpPr>
        <p:spPr bwMode="auto">
          <a:xfrm>
            <a:off x="7669213" y="3043238"/>
            <a:ext cx="1506537"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144" tIns="44072" rIns="88144" bIns="44072">
            <a:spAutoFit/>
          </a:bodyPr>
          <a:lstStyle>
            <a:lvl1pPr defTabSz="881063">
              <a:defRPr>
                <a:solidFill>
                  <a:schemeClr val="tx1"/>
                </a:solidFill>
                <a:latin typeface="Arial" pitchFamily="34" charset="0"/>
              </a:defRPr>
            </a:lvl1pPr>
            <a:lvl2pPr marL="441325" defTabSz="881063">
              <a:defRPr>
                <a:solidFill>
                  <a:schemeClr val="tx1"/>
                </a:solidFill>
                <a:latin typeface="Arial" pitchFamily="34" charset="0"/>
              </a:defRPr>
            </a:lvl2pPr>
            <a:lvl3pPr marL="881063" defTabSz="881063">
              <a:defRPr>
                <a:solidFill>
                  <a:schemeClr val="tx1"/>
                </a:solidFill>
                <a:latin typeface="Arial" pitchFamily="34" charset="0"/>
              </a:defRPr>
            </a:lvl3pPr>
            <a:lvl4pPr marL="1322388" defTabSz="881063">
              <a:defRPr>
                <a:solidFill>
                  <a:schemeClr val="tx1"/>
                </a:solidFill>
                <a:latin typeface="Arial" pitchFamily="34" charset="0"/>
              </a:defRPr>
            </a:lvl4pPr>
            <a:lvl5pPr marL="1763713" defTabSz="881063">
              <a:defRPr>
                <a:solidFill>
                  <a:schemeClr val="tx1"/>
                </a:solidFill>
                <a:latin typeface="Arial" pitchFamily="34" charset="0"/>
              </a:defRPr>
            </a:lvl5pPr>
            <a:lvl6pPr marL="2220913" defTabSz="881063" fontAlgn="base">
              <a:spcBef>
                <a:spcPct val="0"/>
              </a:spcBef>
              <a:spcAft>
                <a:spcPct val="0"/>
              </a:spcAft>
              <a:defRPr>
                <a:solidFill>
                  <a:schemeClr val="tx1"/>
                </a:solidFill>
                <a:latin typeface="Arial" pitchFamily="34" charset="0"/>
              </a:defRPr>
            </a:lvl6pPr>
            <a:lvl7pPr marL="2678113" defTabSz="881063" fontAlgn="base">
              <a:spcBef>
                <a:spcPct val="0"/>
              </a:spcBef>
              <a:spcAft>
                <a:spcPct val="0"/>
              </a:spcAft>
              <a:defRPr>
                <a:solidFill>
                  <a:schemeClr val="tx1"/>
                </a:solidFill>
                <a:latin typeface="Arial" pitchFamily="34" charset="0"/>
              </a:defRPr>
            </a:lvl7pPr>
            <a:lvl8pPr marL="3135313" defTabSz="881063" fontAlgn="base">
              <a:spcBef>
                <a:spcPct val="0"/>
              </a:spcBef>
              <a:spcAft>
                <a:spcPct val="0"/>
              </a:spcAft>
              <a:defRPr>
                <a:solidFill>
                  <a:schemeClr val="tx1"/>
                </a:solidFill>
                <a:latin typeface="Arial" pitchFamily="34" charset="0"/>
              </a:defRPr>
            </a:lvl8pPr>
            <a:lvl9pPr marL="3592513" defTabSz="881063" fontAlgn="base">
              <a:spcBef>
                <a:spcPct val="0"/>
              </a:spcBef>
              <a:spcAft>
                <a:spcPct val="0"/>
              </a:spcAft>
              <a:defRPr>
                <a:solidFill>
                  <a:schemeClr val="tx1"/>
                </a:solidFill>
                <a:latin typeface="Arial" pitchFamily="34" charset="0"/>
              </a:defRPr>
            </a:lvl9pPr>
          </a:lstStyle>
          <a:p>
            <a:pPr eaLnBrk="0" hangingPunct="0">
              <a:spcBef>
                <a:spcPct val="50000"/>
              </a:spcBef>
            </a:pPr>
            <a:r>
              <a:rPr kumimoji="1" lang="en-US" altLang="zh-CN" sz="2300" i="1">
                <a:latin typeface="Times New Roman" pitchFamily="18" charset="0"/>
                <a:ea typeface="宋体" pitchFamily="2" charset="-122"/>
              </a:rPr>
              <a:t>K</a:t>
            </a:r>
            <a:r>
              <a:rPr kumimoji="1" lang="en-US" altLang="zh-CN" sz="2300" i="1" baseline="-25000">
                <a:latin typeface="Times New Roman" pitchFamily="18" charset="0"/>
                <a:ea typeface="宋体" pitchFamily="2" charset="-122"/>
              </a:rPr>
              <a:t>i </a:t>
            </a:r>
            <a:r>
              <a:rPr kumimoji="1" lang="en-US" altLang="zh-CN" sz="2300">
                <a:latin typeface="Times New Roman" pitchFamily="18" charset="0"/>
                <a:ea typeface="宋体" pitchFamily="2" charset="-122"/>
              </a:rPr>
              <a:t>( 48bits)</a:t>
            </a:r>
            <a:endParaRPr kumimoji="1" lang="en-US" altLang="zh-CN" sz="2300" i="1" baseline="-25000">
              <a:latin typeface="Times New Roman" pitchFamily="18" charset="0"/>
              <a:ea typeface="宋体" pitchFamily="2" charset="-122"/>
            </a:endParaRPr>
          </a:p>
        </p:txBody>
      </p:sp>
      <p:grpSp>
        <p:nvGrpSpPr>
          <p:cNvPr id="188432" name="Group 16"/>
          <p:cNvGrpSpPr>
            <a:grpSpLocks/>
          </p:cNvGrpSpPr>
          <p:nvPr/>
        </p:nvGrpSpPr>
        <p:grpSpPr bwMode="auto">
          <a:xfrm>
            <a:off x="5437188" y="6064250"/>
            <a:ext cx="220662" cy="217488"/>
            <a:chOff x="1701" y="3294"/>
            <a:chExt cx="90" cy="92"/>
          </a:xfrm>
        </p:grpSpPr>
        <p:sp>
          <p:nvSpPr>
            <p:cNvPr id="188433" name="Oval 17"/>
            <p:cNvSpPr>
              <a:spLocks noChangeArrowheads="1"/>
            </p:cNvSpPr>
            <p:nvPr/>
          </p:nvSpPr>
          <p:spPr bwMode="auto">
            <a:xfrm>
              <a:off x="1701" y="3294"/>
              <a:ext cx="90" cy="92"/>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8434" name="Line 18"/>
            <p:cNvSpPr>
              <a:spLocks noChangeShapeType="1"/>
            </p:cNvSpPr>
            <p:nvPr/>
          </p:nvSpPr>
          <p:spPr bwMode="auto">
            <a:xfrm>
              <a:off x="1701" y="3339"/>
              <a:ext cx="9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35" name="Line 19"/>
            <p:cNvSpPr>
              <a:spLocks noChangeShapeType="1"/>
            </p:cNvSpPr>
            <p:nvPr/>
          </p:nvSpPr>
          <p:spPr bwMode="auto">
            <a:xfrm>
              <a:off x="1746" y="3294"/>
              <a:ext cx="0" cy="9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8436" name="Rectangle 20"/>
          <p:cNvSpPr>
            <a:spLocks noChangeArrowheads="1"/>
          </p:cNvSpPr>
          <p:nvPr/>
        </p:nvSpPr>
        <p:spPr bwMode="auto">
          <a:xfrm>
            <a:off x="985838" y="1168400"/>
            <a:ext cx="9652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spAutoFit/>
          </a:bodyPr>
          <a:lstStyle/>
          <a:p>
            <a:pPr defTabSz="881063" eaLnBrk="0" hangingPunct="0"/>
            <a:r>
              <a:rPr kumimoji="1" lang="en-US" altLang="zh-CN" sz="2300">
                <a:latin typeface="Times New Roman" pitchFamily="18" charset="0"/>
                <a:ea typeface="宋体" pitchFamily="2" charset="-122"/>
              </a:rPr>
              <a:t>32 bits</a:t>
            </a:r>
          </a:p>
        </p:txBody>
      </p:sp>
      <p:sp>
        <p:nvSpPr>
          <p:cNvPr id="188437" name="Rectangle 21"/>
          <p:cNvSpPr>
            <a:spLocks noChangeArrowheads="1"/>
          </p:cNvSpPr>
          <p:nvPr/>
        </p:nvSpPr>
        <p:spPr bwMode="auto">
          <a:xfrm>
            <a:off x="5181600" y="1168400"/>
            <a:ext cx="965200"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spAutoFit/>
          </a:bodyPr>
          <a:lstStyle/>
          <a:p>
            <a:pPr defTabSz="881063" eaLnBrk="0" hangingPunct="0"/>
            <a:r>
              <a:rPr kumimoji="1" lang="en-US" altLang="zh-CN" sz="2300">
                <a:latin typeface="Times New Roman" pitchFamily="18" charset="0"/>
                <a:ea typeface="宋体" pitchFamily="2" charset="-122"/>
              </a:rPr>
              <a:t>32 bits</a:t>
            </a:r>
          </a:p>
        </p:txBody>
      </p:sp>
      <p:sp>
        <p:nvSpPr>
          <p:cNvPr id="188438" name="Line 22"/>
          <p:cNvSpPr>
            <a:spLocks noChangeShapeType="1"/>
          </p:cNvSpPr>
          <p:nvPr/>
        </p:nvSpPr>
        <p:spPr bwMode="auto">
          <a:xfrm>
            <a:off x="3489325" y="2320925"/>
            <a:ext cx="2236788"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39" name="Line 23"/>
          <p:cNvSpPr>
            <a:spLocks noChangeShapeType="1"/>
          </p:cNvSpPr>
          <p:nvPr/>
        </p:nvSpPr>
        <p:spPr bwMode="auto">
          <a:xfrm flipH="1">
            <a:off x="377825" y="1455738"/>
            <a:ext cx="404813"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40" name="Line 24"/>
          <p:cNvSpPr>
            <a:spLocks noChangeShapeType="1"/>
          </p:cNvSpPr>
          <p:nvPr/>
        </p:nvSpPr>
        <p:spPr bwMode="auto">
          <a:xfrm>
            <a:off x="2000250" y="1455738"/>
            <a:ext cx="339725"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41" name="Line 25"/>
          <p:cNvSpPr>
            <a:spLocks noChangeShapeType="1"/>
          </p:cNvSpPr>
          <p:nvPr/>
        </p:nvSpPr>
        <p:spPr bwMode="auto">
          <a:xfrm flipH="1">
            <a:off x="4438650" y="1455738"/>
            <a:ext cx="473075"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42" name="Line 26"/>
          <p:cNvSpPr>
            <a:spLocks noChangeShapeType="1"/>
          </p:cNvSpPr>
          <p:nvPr/>
        </p:nvSpPr>
        <p:spPr bwMode="auto">
          <a:xfrm>
            <a:off x="6267450" y="1455738"/>
            <a:ext cx="611188"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43" name="Rectangle 27"/>
          <p:cNvSpPr>
            <a:spLocks noChangeArrowheads="1"/>
          </p:cNvSpPr>
          <p:nvPr/>
        </p:nvSpPr>
        <p:spPr bwMode="auto">
          <a:xfrm>
            <a:off x="984250" y="6461125"/>
            <a:ext cx="827088"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spAutoFit/>
          </a:bodyPr>
          <a:lstStyle/>
          <a:p>
            <a:pPr defTabSz="881063" eaLnBrk="0" hangingPunct="0"/>
            <a:r>
              <a:rPr kumimoji="1" lang="en-US" altLang="zh-CN" sz="1900">
                <a:latin typeface="Times New Roman" pitchFamily="18" charset="0"/>
                <a:ea typeface="宋体" pitchFamily="2" charset="-122"/>
              </a:rPr>
              <a:t>32 bits</a:t>
            </a:r>
          </a:p>
        </p:txBody>
      </p:sp>
      <p:sp>
        <p:nvSpPr>
          <p:cNvPr id="188444" name="Line 28"/>
          <p:cNvSpPr>
            <a:spLocks noChangeShapeType="1"/>
          </p:cNvSpPr>
          <p:nvPr/>
        </p:nvSpPr>
        <p:spPr bwMode="auto">
          <a:xfrm flipH="1">
            <a:off x="442913" y="6699250"/>
            <a:ext cx="407987"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45" name="Line 29"/>
          <p:cNvSpPr>
            <a:spLocks noChangeShapeType="1"/>
          </p:cNvSpPr>
          <p:nvPr/>
        </p:nvSpPr>
        <p:spPr bwMode="auto">
          <a:xfrm>
            <a:off x="2000250" y="6699250"/>
            <a:ext cx="339725"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46" name="Line 30"/>
          <p:cNvSpPr>
            <a:spLocks noChangeShapeType="1"/>
          </p:cNvSpPr>
          <p:nvPr/>
        </p:nvSpPr>
        <p:spPr bwMode="auto">
          <a:xfrm>
            <a:off x="5726113" y="2105025"/>
            <a:ext cx="0" cy="43180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47" name="AutoShape 31"/>
          <p:cNvSpPr>
            <a:spLocks noChangeArrowheads="1"/>
          </p:cNvSpPr>
          <p:nvPr/>
        </p:nvSpPr>
        <p:spPr bwMode="auto">
          <a:xfrm rot="10800000">
            <a:off x="4641850" y="2538413"/>
            <a:ext cx="2236788" cy="50323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lIns="88144" tIns="44072" rIns="88144" bIns="44072" anchor="ctr"/>
          <a:lstStyle/>
          <a:p>
            <a:pPr algn="ctr" defTabSz="881063" eaLnBrk="0" hangingPunct="0"/>
            <a:r>
              <a:rPr kumimoji="1" lang="en-US" altLang="zh-CN" sz="1900">
                <a:latin typeface="Times New Roman" pitchFamily="18" charset="0"/>
                <a:ea typeface="宋体" pitchFamily="2" charset="-122"/>
              </a:rPr>
              <a:t>E-</a:t>
            </a:r>
            <a:r>
              <a:rPr kumimoji="1" lang="zh-CN" altLang="en-US" sz="1900">
                <a:latin typeface="Times New Roman" pitchFamily="18" charset="0"/>
                <a:ea typeface="宋体" pitchFamily="2" charset="-122"/>
              </a:rPr>
              <a:t>盒置换 </a:t>
            </a:r>
          </a:p>
        </p:txBody>
      </p:sp>
      <p:sp>
        <p:nvSpPr>
          <p:cNvPr id="188448" name="AutoShape 32"/>
          <p:cNvSpPr>
            <a:spLocks noChangeArrowheads="1"/>
          </p:cNvSpPr>
          <p:nvPr/>
        </p:nvSpPr>
        <p:spPr bwMode="auto">
          <a:xfrm>
            <a:off x="4641850" y="3905250"/>
            <a:ext cx="2236788" cy="433388"/>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900">
                <a:latin typeface="Times New Roman" pitchFamily="18" charset="0"/>
                <a:ea typeface="宋体" pitchFamily="2" charset="-122"/>
              </a:rPr>
              <a:t>S-</a:t>
            </a:r>
            <a:r>
              <a:rPr kumimoji="1" lang="zh-CN" altLang="en-US" sz="1900">
                <a:latin typeface="Times New Roman" pitchFamily="18" charset="0"/>
                <a:ea typeface="宋体" pitchFamily="2" charset="-122"/>
              </a:rPr>
              <a:t>盒代替</a:t>
            </a:r>
          </a:p>
        </p:txBody>
      </p:sp>
      <p:grpSp>
        <p:nvGrpSpPr>
          <p:cNvPr id="188449" name="Group 33"/>
          <p:cNvGrpSpPr>
            <a:grpSpLocks/>
          </p:cNvGrpSpPr>
          <p:nvPr/>
        </p:nvGrpSpPr>
        <p:grpSpPr bwMode="auto">
          <a:xfrm>
            <a:off x="5589588" y="3402013"/>
            <a:ext cx="271462" cy="215900"/>
            <a:chOff x="1701" y="3294"/>
            <a:chExt cx="90" cy="92"/>
          </a:xfrm>
        </p:grpSpPr>
        <p:sp>
          <p:nvSpPr>
            <p:cNvPr id="188450" name="Oval 34"/>
            <p:cNvSpPr>
              <a:spLocks noChangeArrowheads="1"/>
            </p:cNvSpPr>
            <p:nvPr/>
          </p:nvSpPr>
          <p:spPr bwMode="auto">
            <a:xfrm>
              <a:off x="1701" y="3294"/>
              <a:ext cx="90" cy="92"/>
            </a:xfrm>
            <a:prstGeom prst="ellipse">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8451" name="Line 35"/>
            <p:cNvSpPr>
              <a:spLocks noChangeShapeType="1"/>
            </p:cNvSpPr>
            <p:nvPr/>
          </p:nvSpPr>
          <p:spPr bwMode="auto">
            <a:xfrm>
              <a:off x="1701" y="3339"/>
              <a:ext cx="90"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52" name="Line 36"/>
            <p:cNvSpPr>
              <a:spLocks noChangeShapeType="1"/>
            </p:cNvSpPr>
            <p:nvPr/>
          </p:nvSpPr>
          <p:spPr bwMode="auto">
            <a:xfrm>
              <a:off x="1746" y="3294"/>
              <a:ext cx="0" cy="91"/>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8453" name="Line 37"/>
          <p:cNvSpPr>
            <a:spLocks noChangeShapeType="1"/>
          </p:cNvSpPr>
          <p:nvPr/>
        </p:nvSpPr>
        <p:spPr bwMode="auto">
          <a:xfrm>
            <a:off x="5726113" y="3041650"/>
            <a:ext cx="0" cy="360363"/>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54" name="Line 38"/>
          <p:cNvSpPr>
            <a:spLocks noChangeShapeType="1"/>
          </p:cNvSpPr>
          <p:nvPr/>
        </p:nvSpPr>
        <p:spPr bwMode="auto">
          <a:xfrm>
            <a:off x="5726113" y="3616325"/>
            <a:ext cx="0" cy="288925"/>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55" name="Rectangle 39"/>
          <p:cNvSpPr>
            <a:spLocks noChangeArrowheads="1"/>
          </p:cNvSpPr>
          <p:nvPr/>
        </p:nvSpPr>
        <p:spPr bwMode="auto">
          <a:xfrm>
            <a:off x="4710113" y="4768850"/>
            <a:ext cx="2032000" cy="360363"/>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2300">
                <a:latin typeface="Times New Roman" pitchFamily="18" charset="0"/>
                <a:ea typeface="宋体" pitchFamily="2" charset="-122"/>
              </a:rPr>
              <a:t>P-</a:t>
            </a:r>
            <a:r>
              <a:rPr kumimoji="1" lang="zh-CN" altLang="en-US" sz="2300">
                <a:latin typeface="Times New Roman" pitchFamily="18" charset="0"/>
                <a:ea typeface="宋体" pitchFamily="2" charset="-122"/>
              </a:rPr>
              <a:t>盒置换</a:t>
            </a:r>
          </a:p>
        </p:txBody>
      </p:sp>
      <p:sp>
        <p:nvSpPr>
          <p:cNvPr id="188456" name="Line 40"/>
          <p:cNvSpPr>
            <a:spLocks noChangeShapeType="1"/>
          </p:cNvSpPr>
          <p:nvPr/>
        </p:nvSpPr>
        <p:spPr bwMode="auto">
          <a:xfrm flipH="1">
            <a:off x="1322388" y="2320925"/>
            <a:ext cx="2168525" cy="316865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57" name="Line 41"/>
          <p:cNvSpPr>
            <a:spLocks noChangeShapeType="1"/>
          </p:cNvSpPr>
          <p:nvPr/>
        </p:nvSpPr>
        <p:spPr bwMode="auto">
          <a:xfrm>
            <a:off x="1187450" y="2393950"/>
            <a:ext cx="2911475" cy="3095625"/>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58" name="Rectangle 42"/>
          <p:cNvSpPr>
            <a:spLocks noChangeArrowheads="1"/>
          </p:cNvSpPr>
          <p:nvPr/>
        </p:nvSpPr>
        <p:spPr bwMode="auto">
          <a:xfrm>
            <a:off x="5387975" y="6426200"/>
            <a:ext cx="827088"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spAutoFit/>
          </a:bodyPr>
          <a:lstStyle/>
          <a:p>
            <a:pPr defTabSz="881063" eaLnBrk="0" hangingPunct="0"/>
            <a:r>
              <a:rPr kumimoji="1" lang="en-US" altLang="zh-CN" sz="1900">
                <a:latin typeface="Times New Roman" pitchFamily="18" charset="0"/>
                <a:ea typeface="宋体" pitchFamily="2" charset="-122"/>
              </a:rPr>
              <a:t>32 bits</a:t>
            </a:r>
          </a:p>
        </p:txBody>
      </p:sp>
      <p:sp>
        <p:nvSpPr>
          <p:cNvPr id="188459" name="Line 43"/>
          <p:cNvSpPr>
            <a:spLocks noChangeShapeType="1"/>
          </p:cNvSpPr>
          <p:nvPr/>
        </p:nvSpPr>
        <p:spPr bwMode="auto">
          <a:xfrm flipH="1">
            <a:off x="4440238" y="6642100"/>
            <a:ext cx="406400"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60" name="Line 44"/>
          <p:cNvSpPr>
            <a:spLocks noChangeShapeType="1"/>
          </p:cNvSpPr>
          <p:nvPr/>
        </p:nvSpPr>
        <p:spPr bwMode="auto">
          <a:xfrm>
            <a:off x="6608763" y="6642100"/>
            <a:ext cx="338137"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61" name="Line 45"/>
          <p:cNvSpPr>
            <a:spLocks noChangeShapeType="1"/>
          </p:cNvSpPr>
          <p:nvPr/>
        </p:nvSpPr>
        <p:spPr bwMode="auto">
          <a:xfrm>
            <a:off x="5726113" y="4337050"/>
            <a:ext cx="0" cy="43180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62" name="Line 46"/>
          <p:cNvSpPr>
            <a:spLocks noChangeShapeType="1"/>
          </p:cNvSpPr>
          <p:nvPr/>
        </p:nvSpPr>
        <p:spPr bwMode="auto">
          <a:xfrm>
            <a:off x="5726113" y="5634038"/>
            <a:ext cx="0" cy="287337"/>
          </a:xfrm>
          <a:prstGeom prst="line">
            <a:avLst/>
          </a:prstGeom>
          <a:noFill/>
          <a:ln w="28575">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63" name="Text Box 47"/>
          <p:cNvSpPr txBox="1">
            <a:spLocks noChangeArrowheads="1"/>
          </p:cNvSpPr>
          <p:nvPr/>
        </p:nvSpPr>
        <p:spPr bwMode="auto">
          <a:xfrm>
            <a:off x="4303713" y="3328988"/>
            <a:ext cx="338137"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144" tIns="44072" rIns="88144" bIns="44072">
            <a:spAutoFit/>
          </a:bodyPr>
          <a:lstStyle>
            <a:lvl1pPr defTabSz="881063">
              <a:defRPr>
                <a:solidFill>
                  <a:schemeClr val="tx1"/>
                </a:solidFill>
                <a:latin typeface="Arial" pitchFamily="34" charset="0"/>
              </a:defRPr>
            </a:lvl1pPr>
            <a:lvl2pPr marL="441325" defTabSz="881063">
              <a:defRPr>
                <a:solidFill>
                  <a:schemeClr val="tx1"/>
                </a:solidFill>
                <a:latin typeface="Arial" pitchFamily="34" charset="0"/>
              </a:defRPr>
            </a:lvl2pPr>
            <a:lvl3pPr marL="881063" defTabSz="881063">
              <a:defRPr>
                <a:solidFill>
                  <a:schemeClr val="tx1"/>
                </a:solidFill>
                <a:latin typeface="Arial" pitchFamily="34" charset="0"/>
              </a:defRPr>
            </a:lvl3pPr>
            <a:lvl4pPr marL="1322388" defTabSz="881063">
              <a:defRPr>
                <a:solidFill>
                  <a:schemeClr val="tx1"/>
                </a:solidFill>
                <a:latin typeface="Arial" pitchFamily="34" charset="0"/>
              </a:defRPr>
            </a:lvl4pPr>
            <a:lvl5pPr marL="1763713" defTabSz="881063">
              <a:defRPr>
                <a:solidFill>
                  <a:schemeClr val="tx1"/>
                </a:solidFill>
                <a:latin typeface="Arial" pitchFamily="34" charset="0"/>
              </a:defRPr>
            </a:lvl5pPr>
            <a:lvl6pPr marL="2220913" defTabSz="881063" fontAlgn="base">
              <a:spcBef>
                <a:spcPct val="0"/>
              </a:spcBef>
              <a:spcAft>
                <a:spcPct val="0"/>
              </a:spcAft>
              <a:defRPr>
                <a:solidFill>
                  <a:schemeClr val="tx1"/>
                </a:solidFill>
                <a:latin typeface="Arial" pitchFamily="34" charset="0"/>
              </a:defRPr>
            </a:lvl6pPr>
            <a:lvl7pPr marL="2678113" defTabSz="881063" fontAlgn="base">
              <a:spcBef>
                <a:spcPct val="0"/>
              </a:spcBef>
              <a:spcAft>
                <a:spcPct val="0"/>
              </a:spcAft>
              <a:defRPr>
                <a:solidFill>
                  <a:schemeClr val="tx1"/>
                </a:solidFill>
                <a:latin typeface="Arial" pitchFamily="34" charset="0"/>
              </a:defRPr>
            </a:lvl7pPr>
            <a:lvl8pPr marL="3135313" defTabSz="881063" fontAlgn="base">
              <a:spcBef>
                <a:spcPct val="0"/>
              </a:spcBef>
              <a:spcAft>
                <a:spcPct val="0"/>
              </a:spcAft>
              <a:defRPr>
                <a:solidFill>
                  <a:schemeClr val="tx1"/>
                </a:solidFill>
                <a:latin typeface="Arial" pitchFamily="34" charset="0"/>
              </a:defRPr>
            </a:lvl8pPr>
            <a:lvl9pPr marL="3592513" defTabSz="881063" fontAlgn="base">
              <a:spcBef>
                <a:spcPct val="0"/>
              </a:spcBef>
              <a:spcAft>
                <a:spcPct val="0"/>
              </a:spcAft>
              <a:defRPr>
                <a:solidFill>
                  <a:schemeClr val="tx1"/>
                </a:solidFill>
                <a:latin typeface="Arial" pitchFamily="34" charset="0"/>
              </a:defRPr>
            </a:lvl9pPr>
          </a:lstStyle>
          <a:p>
            <a:pPr eaLnBrk="0" hangingPunct="0">
              <a:spcBef>
                <a:spcPct val="50000"/>
              </a:spcBef>
            </a:pPr>
            <a:r>
              <a:rPr kumimoji="1" lang="en-US" altLang="zh-CN" sz="2700" i="1" dirty="0">
                <a:latin typeface="Times New Roman" pitchFamily="18" charset="0"/>
                <a:ea typeface="宋体" pitchFamily="2" charset="-122"/>
              </a:rPr>
              <a:t>F</a:t>
            </a:r>
          </a:p>
        </p:txBody>
      </p:sp>
      <p:grpSp>
        <p:nvGrpSpPr>
          <p:cNvPr id="188464" name="Group 48"/>
          <p:cNvGrpSpPr>
            <a:grpSpLocks/>
          </p:cNvGrpSpPr>
          <p:nvPr/>
        </p:nvGrpSpPr>
        <p:grpSpPr bwMode="auto">
          <a:xfrm>
            <a:off x="5589588" y="5418138"/>
            <a:ext cx="271462" cy="215900"/>
            <a:chOff x="1701" y="3294"/>
            <a:chExt cx="90" cy="92"/>
          </a:xfrm>
        </p:grpSpPr>
        <p:sp>
          <p:nvSpPr>
            <p:cNvPr id="188465" name="Oval 49"/>
            <p:cNvSpPr>
              <a:spLocks noChangeArrowheads="1"/>
            </p:cNvSpPr>
            <p:nvPr/>
          </p:nvSpPr>
          <p:spPr bwMode="auto">
            <a:xfrm>
              <a:off x="1701" y="3294"/>
              <a:ext cx="90" cy="92"/>
            </a:xfrm>
            <a:prstGeom prst="ellipse">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8466" name="Line 50"/>
            <p:cNvSpPr>
              <a:spLocks noChangeShapeType="1"/>
            </p:cNvSpPr>
            <p:nvPr/>
          </p:nvSpPr>
          <p:spPr bwMode="auto">
            <a:xfrm>
              <a:off x="1701" y="3339"/>
              <a:ext cx="90" cy="0"/>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8467" name="Line 51"/>
            <p:cNvSpPr>
              <a:spLocks noChangeShapeType="1"/>
            </p:cNvSpPr>
            <p:nvPr/>
          </p:nvSpPr>
          <p:spPr bwMode="auto">
            <a:xfrm>
              <a:off x="1746" y="3294"/>
              <a:ext cx="0" cy="91"/>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88468" name="Text Box 52"/>
          <p:cNvSpPr txBox="1">
            <a:spLocks noChangeArrowheads="1"/>
          </p:cNvSpPr>
          <p:nvPr/>
        </p:nvSpPr>
        <p:spPr bwMode="auto">
          <a:xfrm>
            <a:off x="5657850" y="2968625"/>
            <a:ext cx="474663"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144" tIns="44072" rIns="88144" bIns="44072">
            <a:spAutoFit/>
          </a:bodyPr>
          <a:lstStyle>
            <a:lvl1pPr defTabSz="881063">
              <a:defRPr>
                <a:solidFill>
                  <a:schemeClr val="tx1"/>
                </a:solidFill>
                <a:latin typeface="Arial" pitchFamily="34" charset="0"/>
              </a:defRPr>
            </a:lvl1pPr>
            <a:lvl2pPr marL="441325" defTabSz="881063">
              <a:defRPr>
                <a:solidFill>
                  <a:schemeClr val="tx1"/>
                </a:solidFill>
                <a:latin typeface="Arial" pitchFamily="34" charset="0"/>
              </a:defRPr>
            </a:lvl2pPr>
            <a:lvl3pPr marL="881063" defTabSz="881063">
              <a:defRPr>
                <a:solidFill>
                  <a:schemeClr val="tx1"/>
                </a:solidFill>
                <a:latin typeface="Arial" pitchFamily="34" charset="0"/>
              </a:defRPr>
            </a:lvl3pPr>
            <a:lvl4pPr marL="1322388" defTabSz="881063">
              <a:defRPr>
                <a:solidFill>
                  <a:schemeClr val="tx1"/>
                </a:solidFill>
                <a:latin typeface="Arial" pitchFamily="34" charset="0"/>
              </a:defRPr>
            </a:lvl4pPr>
            <a:lvl5pPr marL="1763713" defTabSz="881063">
              <a:defRPr>
                <a:solidFill>
                  <a:schemeClr val="tx1"/>
                </a:solidFill>
                <a:latin typeface="Arial" pitchFamily="34" charset="0"/>
              </a:defRPr>
            </a:lvl5pPr>
            <a:lvl6pPr marL="2220913" defTabSz="881063" fontAlgn="base">
              <a:spcBef>
                <a:spcPct val="0"/>
              </a:spcBef>
              <a:spcAft>
                <a:spcPct val="0"/>
              </a:spcAft>
              <a:defRPr>
                <a:solidFill>
                  <a:schemeClr val="tx1"/>
                </a:solidFill>
                <a:latin typeface="Arial" pitchFamily="34" charset="0"/>
              </a:defRPr>
            </a:lvl6pPr>
            <a:lvl7pPr marL="2678113" defTabSz="881063" fontAlgn="base">
              <a:spcBef>
                <a:spcPct val="0"/>
              </a:spcBef>
              <a:spcAft>
                <a:spcPct val="0"/>
              </a:spcAft>
              <a:defRPr>
                <a:solidFill>
                  <a:schemeClr val="tx1"/>
                </a:solidFill>
                <a:latin typeface="Arial" pitchFamily="34" charset="0"/>
              </a:defRPr>
            </a:lvl7pPr>
            <a:lvl8pPr marL="3135313" defTabSz="881063" fontAlgn="base">
              <a:spcBef>
                <a:spcPct val="0"/>
              </a:spcBef>
              <a:spcAft>
                <a:spcPct val="0"/>
              </a:spcAft>
              <a:defRPr>
                <a:solidFill>
                  <a:schemeClr val="tx1"/>
                </a:solidFill>
                <a:latin typeface="Arial" pitchFamily="34" charset="0"/>
              </a:defRPr>
            </a:lvl8pPr>
            <a:lvl9pPr marL="3592513" defTabSz="881063" fontAlgn="base">
              <a:spcBef>
                <a:spcPct val="0"/>
              </a:spcBef>
              <a:spcAft>
                <a:spcPct val="0"/>
              </a:spcAft>
              <a:defRPr>
                <a:solidFill>
                  <a:schemeClr val="tx1"/>
                </a:solidFill>
                <a:latin typeface="Arial" pitchFamily="34" charset="0"/>
              </a:defRPr>
            </a:lvl9pPr>
          </a:lstStyle>
          <a:p>
            <a:pPr eaLnBrk="0" hangingPunct="0">
              <a:spcBef>
                <a:spcPct val="50000"/>
              </a:spcBef>
            </a:pPr>
            <a:r>
              <a:rPr kumimoji="1" lang="en-US" altLang="zh-CN" sz="1700">
                <a:latin typeface="Times New Roman" pitchFamily="18" charset="0"/>
                <a:ea typeface="宋体" pitchFamily="2" charset="-122"/>
              </a:rPr>
              <a:t>48</a:t>
            </a:r>
          </a:p>
        </p:txBody>
      </p:sp>
      <p:sp>
        <p:nvSpPr>
          <p:cNvPr id="188469" name="Text Box 53"/>
          <p:cNvSpPr txBox="1">
            <a:spLocks noChangeArrowheads="1"/>
          </p:cNvSpPr>
          <p:nvPr/>
        </p:nvSpPr>
        <p:spPr bwMode="auto">
          <a:xfrm>
            <a:off x="5657850" y="4330700"/>
            <a:ext cx="474663"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144" tIns="44072" rIns="88144" bIns="44072">
            <a:spAutoFit/>
          </a:bodyPr>
          <a:lstStyle>
            <a:lvl1pPr defTabSz="881063">
              <a:defRPr>
                <a:solidFill>
                  <a:schemeClr val="tx1"/>
                </a:solidFill>
                <a:latin typeface="Arial" pitchFamily="34" charset="0"/>
              </a:defRPr>
            </a:lvl1pPr>
            <a:lvl2pPr marL="441325" defTabSz="881063">
              <a:defRPr>
                <a:solidFill>
                  <a:schemeClr val="tx1"/>
                </a:solidFill>
                <a:latin typeface="Arial" pitchFamily="34" charset="0"/>
              </a:defRPr>
            </a:lvl2pPr>
            <a:lvl3pPr marL="881063" defTabSz="881063">
              <a:defRPr>
                <a:solidFill>
                  <a:schemeClr val="tx1"/>
                </a:solidFill>
                <a:latin typeface="Arial" pitchFamily="34" charset="0"/>
              </a:defRPr>
            </a:lvl3pPr>
            <a:lvl4pPr marL="1322388" defTabSz="881063">
              <a:defRPr>
                <a:solidFill>
                  <a:schemeClr val="tx1"/>
                </a:solidFill>
                <a:latin typeface="Arial" pitchFamily="34" charset="0"/>
              </a:defRPr>
            </a:lvl4pPr>
            <a:lvl5pPr marL="1763713" defTabSz="881063">
              <a:defRPr>
                <a:solidFill>
                  <a:schemeClr val="tx1"/>
                </a:solidFill>
                <a:latin typeface="Arial" pitchFamily="34" charset="0"/>
              </a:defRPr>
            </a:lvl5pPr>
            <a:lvl6pPr marL="2220913" defTabSz="881063" fontAlgn="base">
              <a:spcBef>
                <a:spcPct val="0"/>
              </a:spcBef>
              <a:spcAft>
                <a:spcPct val="0"/>
              </a:spcAft>
              <a:defRPr>
                <a:solidFill>
                  <a:schemeClr val="tx1"/>
                </a:solidFill>
                <a:latin typeface="Arial" pitchFamily="34" charset="0"/>
              </a:defRPr>
            </a:lvl6pPr>
            <a:lvl7pPr marL="2678113" defTabSz="881063" fontAlgn="base">
              <a:spcBef>
                <a:spcPct val="0"/>
              </a:spcBef>
              <a:spcAft>
                <a:spcPct val="0"/>
              </a:spcAft>
              <a:defRPr>
                <a:solidFill>
                  <a:schemeClr val="tx1"/>
                </a:solidFill>
                <a:latin typeface="Arial" pitchFamily="34" charset="0"/>
              </a:defRPr>
            </a:lvl7pPr>
            <a:lvl8pPr marL="3135313" defTabSz="881063" fontAlgn="base">
              <a:spcBef>
                <a:spcPct val="0"/>
              </a:spcBef>
              <a:spcAft>
                <a:spcPct val="0"/>
              </a:spcAft>
              <a:defRPr>
                <a:solidFill>
                  <a:schemeClr val="tx1"/>
                </a:solidFill>
                <a:latin typeface="Arial" pitchFamily="34" charset="0"/>
              </a:defRPr>
            </a:lvl8pPr>
            <a:lvl9pPr marL="3592513" defTabSz="881063" fontAlgn="base">
              <a:spcBef>
                <a:spcPct val="0"/>
              </a:spcBef>
              <a:spcAft>
                <a:spcPct val="0"/>
              </a:spcAft>
              <a:defRPr>
                <a:solidFill>
                  <a:schemeClr val="tx1"/>
                </a:solidFill>
                <a:latin typeface="Arial" pitchFamily="34" charset="0"/>
              </a:defRPr>
            </a:lvl9pPr>
          </a:lstStyle>
          <a:p>
            <a:pPr eaLnBrk="0" hangingPunct="0">
              <a:spcBef>
                <a:spcPct val="50000"/>
              </a:spcBef>
            </a:pPr>
            <a:r>
              <a:rPr kumimoji="1" lang="en-US" altLang="zh-CN" sz="1700">
                <a:latin typeface="Times New Roman" pitchFamily="18" charset="0"/>
                <a:ea typeface="宋体" pitchFamily="2" charset="-122"/>
              </a:rPr>
              <a:t>32</a:t>
            </a: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107</a:t>
            </a:fld>
            <a:endParaRPr lang="en-US" altLang="zh-CN"/>
          </a:p>
        </p:txBody>
      </p:sp>
    </p:spTree>
    <p:extLst>
      <p:ext uri="{BB962C8B-B14F-4D97-AF65-F5344CB8AC3E}">
        <p14:creationId xmlns:p14="http://schemas.microsoft.com/office/powerpoint/2010/main" val="3555169303"/>
      </p:ext>
    </p:extLst>
  </p:cSld>
  <p:clrMapOvr>
    <a:masterClrMapping/>
  </p:clrMapOvr>
  <p:transition>
    <p:wipe dir="d"/>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990600" y="73025"/>
            <a:ext cx="7924800" cy="612775"/>
          </a:xfrm>
        </p:spPr>
        <p:txBody>
          <a:bodyPr/>
          <a:lstStyle/>
          <a:p>
            <a:r>
              <a:rPr lang="zh-CN" altLang="en-US" b="0" dirty="0">
                <a:solidFill>
                  <a:schemeClr val="bg1"/>
                </a:solidFill>
                <a:latin typeface="+mj-ea"/>
              </a:rPr>
              <a:t>扩展置换</a:t>
            </a:r>
            <a:r>
              <a:rPr lang="en-US" altLang="zh-CN" b="0" dirty="0">
                <a:solidFill>
                  <a:schemeClr val="bg1"/>
                </a:solidFill>
                <a:latin typeface="+mj-ea"/>
              </a:rPr>
              <a:t>(E)</a:t>
            </a: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108</a:t>
            </a:fld>
            <a:endParaRPr lang="en-US" altLang="zh-CN"/>
          </a:p>
        </p:txBody>
      </p:sp>
      <p:graphicFrame>
        <p:nvGraphicFramePr>
          <p:cNvPr id="4" name="表格 3"/>
          <p:cNvGraphicFramePr>
            <a:graphicFrameLocks noGrp="1"/>
          </p:cNvGraphicFramePr>
          <p:nvPr>
            <p:extLst>
              <p:ext uri="{D42A27DB-BD31-4B8C-83A1-F6EECF244321}">
                <p14:modId xmlns:p14="http://schemas.microsoft.com/office/powerpoint/2010/main" val="749420098"/>
              </p:ext>
            </p:extLst>
          </p:nvPr>
        </p:nvGraphicFramePr>
        <p:xfrm>
          <a:off x="683568" y="1700808"/>
          <a:ext cx="7772400" cy="4145280"/>
        </p:xfrm>
        <a:graphic>
          <a:graphicData uri="http://schemas.openxmlformats.org/drawingml/2006/table">
            <a:tbl>
              <a:tblPr/>
              <a:tblGrid>
                <a:gridCol w="1295400">
                  <a:extLst>
                    <a:ext uri="{9D8B030D-6E8A-4147-A177-3AD203B41FA5}">
                      <a16:colId xmlns:a16="http://schemas.microsoft.com/office/drawing/2014/main" val="960676457"/>
                    </a:ext>
                  </a:extLst>
                </a:gridCol>
                <a:gridCol w="1295400">
                  <a:extLst>
                    <a:ext uri="{9D8B030D-6E8A-4147-A177-3AD203B41FA5}">
                      <a16:colId xmlns:a16="http://schemas.microsoft.com/office/drawing/2014/main" val="1150274155"/>
                    </a:ext>
                  </a:extLst>
                </a:gridCol>
                <a:gridCol w="1295400">
                  <a:extLst>
                    <a:ext uri="{9D8B030D-6E8A-4147-A177-3AD203B41FA5}">
                      <a16:colId xmlns:a16="http://schemas.microsoft.com/office/drawing/2014/main" val="1179873100"/>
                    </a:ext>
                  </a:extLst>
                </a:gridCol>
                <a:gridCol w="1295400">
                  <a:extLst>
                    <a:ext uri="{9D8B030D-6E8A-4147-A177-3AD203B41FA5}">
                      <a16:colId xmlns:a16="http://schemas.microsoft.com/office/drawing/2014/main" val="3372112514"/>
                    </a:ext>
                  </a:extLst>
                </a:gridCol>
                <a:gridCol w="1295400">
                  <a:extLst>
                    <a:ext uri="{9D8B030D-6E8A-4147-A177-3AD203B41FA5}">
                      <a16:colId xmlns:a16="http://schemas.microsoft.com/office/drawing/2014/main" val="4081514838"/>
                    </a:ext>
                  </a:extLst>
                </a:gridCol>
                <a:gridCol w="1295400">
                  <a:extLst>
                    <a:ext uri="{9D8B030D-6E8A-4147-A177-3AD203B41FA5}">
                      <a16:colId xmlns:a16="http://schemas.microsoft.com/office/drawing/2014/main" val="847724373"/>
                    </a:ext>
                  </a:extLst>
                </a:gridCol>
              </a:tblGrid>
              <a:tr h="0">
                <a:tc>
                  <a:txBody>
                    <a:bodyPr/>
                    <a:lstStyle/>
                    <a:p>
                      <a:r>
                        <a:rPr lang="en-US" altLang="zh-CN" sz="2800">
                          <a:effectLst/>
                        </a:rPr>
                        <a:t>32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dirty="0">
                          <a:effectLst/>
                        </a:rPr>
                        <a:t>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3</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4</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5</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495872717"/>
                  </a:ext>
                </a:extLst>
              </a:tr>
              <a:tr h="0">
                <a:tc>
                  <a:txBody>
                    <a:bodyPr/>
                    <a:lstStyle/>
                    <a:p>
                      <a:r>
                        <a:rPr lang="en-US" altLang="zh-CN" sz="2800">
                          <a:effectLst/>
                        </a:rPr>
                        <a:t>4</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5</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6</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7</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8</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9</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196800400"/>
                  </a:ext>
                </a:extLst>
              </a:tr>
              <a:tr h="0">
                <a:tc>
                  <a:txBody>
                    <a:bodyPr/>
                    <a:lstStyle/>
                    <a:p>
                      <a:r>
                        <a:rPr lang="en-US" altLang="zh-CN" sz="2800">
                          <a:effectLst/>
                        </a:rPr>
                        <a:t>8</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9</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10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11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12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13</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491420901"/>
                  </a:ext>
                </a:extLst>
              </a:tr>
              <a:tr h="0">
                <a:tc>
                  <a:txBody>
                    <a:bodyPr/>
                    <a:lstStyle/>
                    <a:p>
                      <a:r>
                        <a:rPr lang="en-US" altLang="zh-CN" sz="2800">
                          <a:effectLst/>
                        </a:rPr>
                        <a:t>12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13</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14</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15</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16</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17</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336433890"/>
                  </a:ext>
                </a:extLst>
              </a:tr>
              <a:tr h="0">
                <a:tc>
                  <a:txBody>
                    <a:bodyPr/>
                    <a:lstStyle/>
                    <a:p>
                      <a:r>
                        <a:rPr lang="en-US" altLang="zh-CN" sz="2800">
                          <a:effectLst/>
                        </a:rPr>
                        <a:t>16</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17</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18</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19</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20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21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74941456"/>
                  </a:ext>
                </a:extLst>
              </a:tr>
              <a:tr h="0">
                <a:tc>
                  <a:txBody>
                    <a:bodyPr/>
                    <a:lstStyle/>
                    <a:p>
                      <a:r>
                        <a:rPr lang="en-US" altLang="zh-CN" sz="2800">
                          <a:effectLst/>
                        </a:rPr>
                        <a:t>20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21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22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23</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24</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25</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45107059"/>
                  </a:ext>
                </a:extLst>
              </a:tr>
              <a:tr h="0">
                <a:tc>
                  <a:txBody>
                    <a:bodyPr/>
                    <a:lstStyle/>
                    <a:p>
                      <a:r>
                        <a:rPr lang="en-US" altLang="zh-CN" sz="2800" dirty="0">
                          <a:effectLst/>
                        </a:rPr>
                        <a:t>24</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25</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26</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27</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28</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29</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943668181"/>
                  </a:ext>
                </a:extLst>
              </a:tr>
              <a:tr h="0">
                <a:tc>
                  <a:txBody>
                    <a:bodyPr/>
                    <a:lstStyle/>
                    <a:p>
                      <a:r>
                        <a:rPr lang="en-US" altLang="zh-CN" sz="2800">
                          <a:effectLst/>
                        </a:rPr>
                        <a:t>28</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29</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30</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31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a:effectLst/>
                        </a:rPr>
                        <a:t>32</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zh-CN" sz="2800" dirty="0">
                          <a:effectLst/>
                        </a:rPr>
                        <a:t>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2810958"/>
                  </a:ext>
                </a:extLst>
              </a:tr>
            </a:tbl>
          </a:graphicData>
        </a:graphic>
      </p:graphicFrame>
    </p:spTree>
    <p:extLst>
      <p:ext uri="{BB962C8B-B14F-4D97-AF65-F5344CB8AC3E}">
        <p14:creationId xmlns:p14="http://schemas.microsoft.com/office/powerpoint/2010/main" val="2260639762"/>
      </p:ext>
    </p:extLst>
  </p:cSld>
  <p:clrMapOvr>
    <a:masterClrMapping/>
  </p:clrMapOvr>
  <p:transition>
    <p:wipe dir="d"/>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990600" y="73025"/>
            <a:ext cx="7924800" cy="612775"/>
          </a:xfrm>
        </p:spPr>
        <p:txBody>
          <a:bodyPr/>
          <a:lstStyle/>
          <a:p>
            <a:r>
              <a:rPr lang="zh-CN" altLang="en-US" b="0" dirty="0">
                <a:solidFill>
                  <a:schemeClr val="bg1"/>
                </a:solidFill>
                <a:latin typeface="+mj-ea"/>
              </a:rPr>
              <a:t>扩展置换</a:t>
            </a:r>
            <a:r>
              <a:rPr lang="en-US" altLang="zh-CN" b="0" dirty="0">
                <a:solidFill>
                  <a:schemeClr val="bg1"/>
                </a:solidFill>
                <a:latin typeface="+mj-ea"/>
              </a:rPr>
              <a:t>(E)</a:t>
            </a:r>
          </a:p>
        </p:txBody>
      </p:sp>
      <p:sp>
        <p:nvSpPr>
          <p:cNvPr id="189443" name="Rectangle 3"/>
          <p:cNvSpPr>
            <a:spLocks noGrp="1" noChangeArrowheads="1"/>
          </p:cNvSpPr>
          <p:nvPr>
            <p:ph type="body" idx="1"/>
          </p:nvPr>
        </p:nvSpPr>
        <p:spPr>
          <a:xfrm>
            <a:off x="304800" y="1447800"/>
            <a:ext cx="8002588" cy="1524000"/>
          </a:xfrm>
          <a:noFill/>
          <a:extLst>
            <a:ext uri="{909E8E84-426E-40DD-AFC4-6F175D3DCCD1}">
              <a14:hiddenFill xmlns:a14="http://schemas.microsoft.com/office/drawing/2010/main">
                <a:solidFill>
                  <a:schemeClr val="bg1"/>
                </a:solidFill>
              </a14:hiddenFill>
            </a:ext>
          </a:extLst>
        </p:spPr>
        <p:txBody>
          <a:bodyPr/>
          <a:lstStyle/>
          <a:p>
            <a:pPr>
              <a:lnSpc>
                <a:spcPct val="90000"/>
              </a:lnSpc>
            </a:pPr>
            <a:r>
              <a:rPr lang="zh-CN" altLang="en-US" sz="2200" b="0" dirty="0">
                <a:latin typeface="微软雅黑" pitchFamily="34" charset="-122"/>
                <a:ea typeface="微软雅黑" pitchFamily="34" charset="-122"/>
              </a:rPr>
              <a:t>将</a:t>
            </a:r>
            <a:r>
              <a:rPr lang="en-US" altLang="zh-CN" sz="2200" b="0" dirty="0" err="1">
                <a:latin typeface="微软雅黑" pitchFamily="34" charset="-122"/>
                <a:ea typeface="微软雅黑" pitchFamily="34" charset="-122"/>
              </a:rPr>
              <a:t>R</a:t>
            </a:r>
            <a:r>
              <a:rPr lang="en-US" altLang="zh-CN" sz="2200" b="0" baseline="-25000" dirty="0" err="1">
                <a:latin typeface="微软雅黑" pitchFamily="34" charset="-122"/>
                <a:ea typeface="微软雅黑" pitchFamily="34" charset="-122"/>
              </a:rPr>
              <a:t>i</a:t>
            </a:r>
            <a:r>
              <a:rPr lang="zh-CN" altLang="en-US" sz="2200" b="0" dirty="0">
                <a:latin typeface="微软雅黑" pitchFamily="34" charset="-122"/>
                <a:ea typeface="微软雅黑" pitchFamily="34" charset="-122"/>
              </a:rPr>
              <a:t>从</a:t>
            </a:r>
            <a:r>
              <a:rPr lang="en-US" altLang="zh-CN" sz="2200" b="0" dirty="0">
                <a:latin typeface="微软雅黑" pitchFamily="34" charset="-122"/>
                <a:ea typeface="微软雅黑" pitchFamily="34" charset="-122"/>
              </a:rPr>
              <a:t>32</a:t>
            </a:r>
            <a:r>
              <a:rPr lang="zh-CN" altLang="en-US" sz="2200" b="0" dirty="0">
                <a:latin typeface="微软雅黑" pitchFamily="34" charset="-122"/>
                <a:ea typeface="微软雅黑" pitchFamily="34" charset="-122"/>
              </a:rPr>
              <a:t>位扩展到</a:t>
            </a:r>
            <a:r>
              <a:rPr lang="en-US" altLang="zh-CN" sz="2200" b="0" dirty="0">
                <a:latin typeface="微软雅黑" pitchFamily="34" charset="-122"/>
                <a:ea typeface="微软雅黑" pitchFamily="34" charset="-122"/>
              </a:rPr>
              <a:t>48</a:t>
            </a:r>
            <a:r>
              <a:rPr lang="zh-CN" altLang="en-US" sz="2200" b="0" dirty="0">
                <a:latin typeface="微软雅黑" pitchFamily="34" charset="-122"/>
                <a:ea typeface="微软雅黑" pitchFamily="34" charset="-122"/>
              </a:rPr>
              <a:t>位</a:t>
            </a:r>
          </a:p>
          <a:p>
            <a:pPr>
              <a:lnSpc>
                <a:spcPct val="90000"/>
              </a:lnSpc>
            </a:pPr>
            <a:r>
              <a:rPr lang="zh-CN" altLang="en-US" sz="2200" b="0" dirty="0">
                <a:latin typeface="微软雅黑" pitchFamily="34" charset="-122"/>
                <a:ea typeface="微软雅黑" pitchFamily="34" charset="-122"/>
              </a:rPr>
              <a:t>目的：输入的每一位影响下一步的两个替换，使得输出对输入的依赖性传播得更快，密文的每一位都依赖于明文的每一位</a:t>
            </a:r>
          </a:p>
        </p:txBody>
      </p:sp>
      <p:sp>
        <p:nvSpPr>
          <p:cNvPr id="189444" name="Rectangle 4"/>
          <p:cNvSpPr>
            <a:spLocks noChangeArrowheads="1"/>
          </p:cNvSpPr>
          <p:nvPr/>
        </p:nvSpPr>
        <p:spPr bwMode="auto">
          <a:xfrm>
            <a:off x="1930400" y="3933825"/>
            <a:ext cx="4945063" cy="57467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45" name="Line 5"/>
          <p:cNvSpPr>
            <a:spLocks noChangeShapeType="1"/>
          </p:cNvSpPr>
          <p:nvPr/>
        </p:nvSpPr>
        <p:spPr bwMode="auto">
          <a:xfrm>
            <a:off x="2473325" y="36449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46" name="Line 6"/>
          <p:cNvSpPr>
            <a:spLocks noChangeShapeType="1"/>
          </p:cNvSpPr>
          <p:nvPr/>
        </p:nvSpPr>
        <p:spPr bwMode="auto">
          <a:xfrm>
            <a:off x="2674938" y="36449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47" name="Line 7"/>
          <p:cNvSpPr>
            <a:spLocks noChangeShapeType="1"/>
          </p:cNvSpPr>
          <p:nvPr/>
        </p:nvSpPr>
        <p:spPr bwMode="auto">
          <a:xfrm>
            <a:off x="2879725" y="36449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48" name="Line 8"/>
          <p:cNvSpPr>
            <a:spLocks noChangeShapeType="1"/>
          </p:cNvSpPr>
          <p:nvPr/>
        </p:nvSpPr>
        <p:spPr bwMode="auto">
          <a:xfrm>
            <a:off x="3081338" y="36449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49" name="Line 9"/>
          <p:cNvSpPr>
            <a:spLocks noChangeShapeType="1"/>
          </p:cNvSpPr>
          <p:nvPr/>
        </p:nvSpPr>
        <p:spPr bwMode="auto">
          <a:xfrm flipH="1">
            <a:off x="1795463" y="3933825"/>
            <a:ext cx="677862" cy="57467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50" name="Text Box 10"/>
          <p:cNvSpPr txBox="1">
            <a:spLocks noChangeArrowheads="1"/>
          </p:cNvSpPr>
          <p:nvPr/>
        </p:nvSpPr>
        <p:spPr bwMode="auto">
          <a:xfrm>
            <a:off x="2336800" y="3284538"/>
            <a:ext cx="1084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144" tIns="44072" rIns="88144" bIns="44072">
            <a:spAutoFit/>
          </a:bodyPr>
          <a:lstStyle>
            <a:lvl1pPr defTabSz="881063">
              <a:defRPr>
                <a:solidFill>
                  <a:schemeClr val="tx1"/>
                </a:solidFill>
                <a:latin typeface="Arial" pitchFamily="34" charset="0"/>
              </a:defRPr>
            </a:lvl1pPr>
            <a:lvl2pPr marL="441325" defTabSz="881063">
              <a:defRPr>
                <a:solidFill>
                  <a:schemeClr val="tx1"/>
                </a:solidFill>
                <a:latin typeface="Arial" pitchFamily="34" charset="0"/>
              </a:defRPr>
            </a:lvl2pPr>
            <a:lvl3pPr marL="881063" defTabSz="881063">
              <a:defRPr>
                <a:solidFill>
                  <a:schemeClr val="tx1"/>
                </a:solidFill>
                <a:latin typeface="Arial" pitchFamily="34" charset="0"/>
              </a:defRPr>
            </a:lvl3pPr>
            <a:lvl4pPr marL="1322388" defTabSz="881063">
              <a:defRPr>
                <a:solidFill>
                  <a:schemeClr val="tx1"/>
                </a:solidFill>
                <a:latin typeface="Arial" pitchFamily="34" charset="0"/>
              </a:defRPr>
            </a:lvl4pPr>
            <a:lvl5pPr marL="1763713" defTabSz="881063">
              <a:defRPr>
                <a:solidFill>
                  <a:schemeClr val="tx1"/>
                </a:solidFill>
                <a:latin typeface="Arial" pitchFamily="34" charset="0"/>
              </a:defRPr>
            </a:lvl5pPr>
            <a:lvl6pPr marL="2220913" defTabSz="881063" fontAlgn="base">
              <a:spcBef>
                <a:spcPct val="0"/>
              </a:spcBef>
              <a:spcAft>
                <a:spcPct val="0"/>
              </a:spcAft>
              <a:defRPr>
                <a:solidFill>
                  <a:schemeClr val="tx1"/>
                </a:solidFill>
                <a:latin typeface="Arial" pitchFamily="34" charset="0"/>
              </a:defRPr>
            </a:lvl6pPr>
            <a:lvl7pPr marL="2678113" defTabSz="881063" fontAlgn="base">
              <a:spcBef>
                <a:spcPct val="0"/>
              </a:spcBef>
              <a:spcAft>
                <a:spcPct val="0"/>
              </a:spcAft>
              <a:defRPr>
                <a:solidFill>
                  <a:schemeClr val="tx1"/>
                </a:solidFill>
                <a:latin typeface="Arial" pitchFamily="34" charset="0"/>
              </a:defRPr>
            </a:lvl7pPr>
            <a:lvl8pPr marL="3135313" defTabSz="881063" fontAlgn="base">
              <a:spcBef>
                <a:spcPct val="0"/>
              </a:spcBef>
              <a:spcAft>
                <a:spcPct val="0"/>
              </a:spcAft>
              <a:defRPr>
                <a:solidFill>
                  <a:schemeClr val="tx1"/>
                </a:solidFill>
                <a:latin typeface="Arial" pitchFamily="34" charset="0"/>
              </a:defRPr>
            </a:lvl8pPr>
            <a:lvl9pPr marL="3592513" defTabSz="881063" fontAlgn="base">
              <a:spcBef>
                <a:spcPct val="0"/>
              </a:spcBef>
              <a:spcAft>
                <a:spcPct val="0"/>
              </a:spcAft>
              <a:defRPr>
                <a:solidFill>
                  <a:schemeClr val="tx1"/>
                </a:solidFill>
                <a:latin typeface="Arial" pitchFamily="34" charset="0"/>
              </a:defRPr>
            </a:lvl9pPr>
          </a:lstStyle>
          <a:p>
            <a:pPr eaLnBrk="0" hangingPunct="0">
              <a:spcBef>
                <a:spcPct val="50000"/>
              </a:spcBef>
            </a:pPr>
            <a:r>
              <a:rPr kumimoji="1" lang="en-US" altLang="zh-CN" sz="2300">
                <a:latin typeface="Times New Roman" pitchFamily="18" charset="0"/>
                <a:ea typeface="宋体" pitchFamily="2" charset="-122"/>
              </a:rPr>
              <a:t>1 2 3 4</a:t>
            </a:r>
          </a:p>
        </p:txBody>
      </p:sp>
      <p:sp>
        <p:nvSpPr>
          <p:cNvPr id="189451" name="Line 11"/>
          <p:cNvSpPr>
            <a:spLocks noChangeShapeType="1"/>
          </p:cNvSpPr>
          <p:nvPr/>
        </p:nvSpPr>
        <p:spPr bwMode="auto">
          <a:xfrm>
            <a:off x="2473325" y="3933825"/>
            <a:ext cx="0" cy="576263"/>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52" name="Line 12"/>
          <p:cNvSpPr>
            <a:spLocks noChangeShapeType="1"/>
          </p:cNvSpPr>
          <p:nvPr/>
        </p:nvSpPr>
        <p:spPr bwMode="auto">
          <a:xfrm>
            <a:off x="2674938" y="3933825"/>
            <a:ext cx="0" cy="576263"/>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53" name="Line 13"/>
          <p:cNvSpPr>
            <a:spLocks noChangeShapeType="1"/>
          </p:cNvSpPr>
          <p:nvPr/>
        </p:nvSpPr>
        <p:spPr bwMode="auto">
          <a:xfrm>
            <a:off x="2879725" y="3933825"/>
            <a:ext cx="0" cy="576263"/>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54" name="Line 14"/>
          <p:cNvSpPr>
            <a:spLocks noChangeShapeType="1"/>
          </p:cNvSpPr>
          <p:nvPr/>
        </p:nvSpPr>
        <p:spPr bwMode="auto">
          <a:xfrm>
            <a:off x="3081338" y="3933825"/>
            <a:ext cx="0" cy="576263"/>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55" name="Line 15"/>
          <p:cNvSpPr>
            <a:spLocks noChangeShapeType="1"/>
          </p:cNvSpPr>
          <p:nvPr/>
        </p:nvSpPr>
        <p:spPr bwMode="auto">
          <a:xfrm>
            <a:off x="2473325" y="45085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56" name="Line 16"/>
          <p:cNvSpPr>
            <a:spLocks noChangeShapeType="1"/>
          </p:cNvSpPr>
          <p:nvPr/>
        </p:nvSpPr>
        <p:spPr bwMode="auto">
          <a:xfrm>
            <a:off x="2674938" y="45085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57" name="Line 17"/>
          <p:cNvSpPr>
            <a:spLocks noChangeShapeType="1"/>
          </p:cNvSpPr>
          <p:nvPr/>
        </p:nvSpPr>
        <p:spPr bwMode="auto">
          <a:xfrm>
            <a:off x="2879725" y="45085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58" name="Line 18"/>
          <p:cNvSpPr>
            <a:spLocks noChangeShapeType="1"/>
          </p:cNvSpPr>
          <p:nvPr/>
        </p:nvSpPr>
        <p:spPr bwMode="auto">
          <a:xfrm>
            <a:off x="3081338" y="45085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59" name="Line 19"/>
          <p:cNvSpPr>
            <a:spLocks noChangeShapeType="1"/>
          </p:cNvSpPr>
          <p:nvPr/>
        </p:nvSpPr>
        <p:spPr bwMode="auto">
          <a:xfrm>
            <a:off x="3286125" y="45085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60" name="Line 20"/>
          <p:cNvSpPr>
            <a:spLocks noChangeShapeType="1"/>
          </p:cNvSpPr>
          <p:nvPr/>
        </p:nvSpPr>
        <p:spPr bwMode="auto">
          <a:xfrm>
            <a:off x="3487738" y="45085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61" name="Line 21"/>
          <p:cNvSpPr>
            <a:spLocks noChangeShapeType="1"/>
          </p:cNvSpPr>
          <p:nvPr/>
        </p:nvSpPr>
        <p:spPr bwMode="auto">
          <a:xfrm>
            <a:off x="3690938" y="36449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62" name="Line 22"/>
          <p:cNvSpPr>
            <a:spLocks noChangeShapeType="1"/>
          </p:cNvSpPr>
          <p:nvPr/>
        </p:nvSpPr>
        <p:spPr bwMode="auto">
          <a:xfrm>
            <a:off x="3894138" y="36449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63" name="Line 23"/>
          <p:cNvSpPr>
            <a:spLocks noChangeShapeType="1"/>
          </p:cNvSpPr>
          <p:nvPr/>
        </p:nvSpPr>
        <p:spPr bwMode="auto">
          <a:xfrm>
            <a:off x="4097338" y="36449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64" name="Line 24"/>
          <p:cNvSpPr>
            <a:spLocks noChangeShapeType="1"/>
          </p:cNvSpPr>
          <p:nvPr/>
        </p:nvSpPr>
        <p:spPr bwMode="auto">
          <a:xfrm>
            <a:off x="4300538" y="36449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65" name="Line 25"/>
          <p:cNvSpPr>
            <a:spLocks noChangeShapeType="1"/>
          </p:cNvSpPr>
          <p:nvPr/>
        </p:nvSpPr>
        <p:spPr bwMode="auto">
          <a:xfrm>
            <a:off x="2268538" y="45085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66" name="Line 26"/>
          <p:cNvSpPr>
            <a:spLocks noChangeShapeType="1"/>
          </p:cNvSpPr>
          <p:nvPr/>
        </p:nvSpPr>
        <p:spPr bwMode="auto">
          <a:xfrm>
            <a:off x="3081338" y="3933825"/>
            <a:ext cx="406400" cy="57467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67" name="Line 27"/>
          <p:cNvSpPr>
            <a:spLocks noChangeShapeType="1"/>
          </p:cNvSpPr>
          <p:nvPr/>
        </p:nvSpPr>
        <p:spPr bwMode="auto">
          <a:xfrm flipH="1">
            <a:off x="3286125" y="3933825"/>
            <a:ext cx="404813" cy="57467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68" name="Line 28"/>
          <p:cNvSpPr>
            <a:spLocks noChangeShapeType="1"/>
          </p:cNvSpPr>
          <p:nvPr/>
        </p:nvSpPr>
        <p:spPr bwMode="auto">
          <a:xfrm>
            <a:off x="3894138" y="3933825"/>
            <a:ext cx="0" cy="57467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69" name="Line 29"/>
          <p:cNvSpPr>
            <a:spLocks noChangeShapeType="1"/>
          </p:cNvSpPr>
          <p:nvPr/>
        </p:nvSpPr>
        <p:spPr bwMode="auto">
          <a:xfrm>
            <a:off x="3690938" y="3860800"/>
            <a:ext cx="0" cy="64770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70" name="Line 30"/>
          <p:cNvSpPr>
            <a:spLocks noChangeShapeType="1"/>
          </p:cNvSpPr>
          <p:nvPr/>
        </p:nvSpPr>
        <p:spPr bwMode="auto">
          <a:xfrm>
            <a:off x="4097338" y="3933825"/>
            <a:ext cx="0" cy="57467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71" name="Line 31"/>
          <p:cNvSpPr>
            <a:spLocks noChangeShapeType="1"/>
          </p:cNvSpPr>
          <p:nvPr/>
        </p:nvSpPr>
        <p:spPr bwMode="auto">
          <a:xfrm>
            <a:off x="4300538" y="3933825"/>
            <a:ext cx="0" cy="57467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72" name="Line 32"/>
          <p:cNvSpPr>
            <a:spLocks noChangeShapeType="1"/>
          </p:cNvSpPr>
          <p:nvPr/>
        </p:nvSpPr>
        <p:spPr bwMode="auto">
          <a:xfrm>
            <a:off x="4300538" y="3933825"/>
            <a:ext cx="406400" cy="57467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73" name="Line 33"/>
          <p:cNvSpPr>
            <a:spLocks noChangeShapeType="1"/>
          </p:cNvSpPr>
          <p:nvPr/>
        </p:nvSpPr>
        <p:spPr bwMode="auto">
          <a:xfrm>
            <a:off x="4097338" y="45085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74" name="Line 34"/>
          <p:cNvSpPr>
            <a:spLocks noChangeShapeType="1"/>
          </p:cNvSpPr>
          <p:nvPr/>
        </p:nvSpPr>
        <p:spPr bwMode="auto">
          <a:xfrm>
            <a:off x="4300538" y="45085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75" name="Line 35"/>
          <p:cNvSpPr>
            <a:spLocks noChangeShapeType="1"/>
          </p:cNvSpPr>
          <p:nvPr/>
        </p:nvSpPr>
        <p:spPr bwMode="auto">
          <a:xfrm>
            <a:off x="4503738" y="45085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76" name="Line 36"/>
          <p:cNvSpPr>
            <a:spLocks noChangeShapeType="1"/>
          </p:cNvSpPr>
          <p:nvPr/>
        </p:nvSpPr>
        <p:spPr bwMode="auto">
          <a:xfrm>
            <a:off x="4706938" y="45085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77" name="Line 37"/>
          <p:cNvSpPr>
            <a:spLocks noChangeShapeType="1"/>
          </p:cNvSpPr>
          <p:nvPr/>
        </p:nvSpPr>
        <p:spPr bwMode="auto">
          <a:xfrm>
            <a:off x="4908550" y="45085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78" name="Line 38"/>
          <p:cNvSpPr>
            <a:spLocks noChangeShapeType="1"/>
          </p:cNvSpPr>
          <p:nvPr/>
        </p:nvSpPr>
        <p:spPr bwMode="auto">
          <a:xfrm>
            <a:off x="5114925" y="45085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79" name="Line 39"/>
          <p:cNvSpPr>
            <a:spLocks noChangeShapeType="1"/>
          </p:cNvSpPr>
          <p:nvPr/>
        </p:nvSpPr>
        <p:spPr bwMode="auto">
          <a:xfrm>
            <a:off x="3894138" y="45085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80" name="Text Box 40"/>
          <p:cNvSpPr txBox="1">
            <a:spLocks noChangeArrowheads="1"/>
          </p:cNvSpPr>
          <p:nvPr/>
        </p:nvSpPr>
        <p:spPr bwMode="auto">
          <a:xfrm>
            <a:off x="3487738" y="3284538"/>
            <a:ext cx="1084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144" tIns="44072" rIns="88144" bIns="44072">
            <a:spAutoFit/>
          </a:bodyPr>
          <a:lstStyle>
            <a:lvl1pPr defTabSz="881063">
              <a:defRPr>
                <a:solidFill>
                  <a:schemeClr val="tx1"/>
                </a:solidFill>
                <a:latin typeface="Arial" pitchFamily="34" charset="0"/>
              </a:defRPr>
            </a:lvl1pPr>
            <a:lvl2pPr marL="441325" defTabSz="881063">
              <a:defRPr>
                <a:solidFill>
                  <a:schemeClr val="tx1"/>
                </a:solidFill>
                <a:latin typeface="Arial" pitchFamily="34" charset="0"/>
              </a:defRPr>
            </a:lvl2pPr>
            <a:lvl3pPr marL="881063" defTabSz="881063">
              <a:defRPr>
                <a:solidFill>
                  <a:schemeClr val="tx1"/>
                </a:solidFill>
                <a:latin typeface="Arial" pitchFamily="34" charset="0"/>
              </a:defRPr>
            </a:lvl3pPr>
            <a:lvl4pPr marL="1322388" defTabSz="881063">
              <a:defRPr>
                <a:solidFill>
                  <a:schemeClr val="tx1"/>
                </a:solidFill>
                <a:latin typeface="Arial" pitchFamily="34" charset="0"/>
              </a:defRPr>
            </a:lvl4pPr>
            <a:lvl5pPr marL="1763713" defTabSz="881063">
              <a:defRPr>
                <a:solidFill>
                  <a:schemeClr val="tx1"/>
                </a:solidFill>
                <a:latin typeface="Arial" pitchFamily="34" charset="0"/>
              </a:defRPr>
            </a:lvl5pPr>
            <a:lvl6pPr marL="2220913" defTabSz="881063" fontAlgn="base">
              <a:spcBef>
                <a:spcPct val="0"/>
              </a:spcBef>
              <a:spcAft>
                <a:spcPct val="0"/>
              </a:spcAft>
              <a:defRPr>
                <a:solidFill>
                  <a:schemeClr val="tx1"/>
                </a:solidFill>
                <a:latin typeface="Arial" pitchFamily="34" charset="0"/>
              </a:defRPr>
            </a:lvl6pPr>
            <a:lvl7pPr marL="2678113" defTabSz="881063" fontAlgn="base">
              <a:spcBef>
                <a:spcPct val="0"/>
              </a:spcBef>
              <a:spcAft>
                <a:spcPct val="0"/>
              </a:spcAft>
              <a:defRPr>
                <a:solidFill>
                  <a:schemeClr val="tx1"/>
                </a:solidFill>
                <a:latin typeface="Arial" pitchFamily="34" charset="0"/>
              </a:defRPr>
            </a:lvl7pPr>
            <a:lvl8pPr marL="3135313" defTabSz="881063" fontAlgn="base">
              <a:spcBef>
                <a:spcPct val="0"/>
              </a:spcBef>
              <a:spcAft>
                <a:spcPct val="0"/>
              </a:spcAft>
              <a:defRPr>
                <a:solidFill>
                  <a:schemeClr val="tx1"/>
                </a:solidFill>
                <a:latin typeface="Arial" pitchFamily="34" charset="0"/>
              </a:defRPr>
            </a:lvl8pPr>
            <a:lvl9pPr marL="3592513" defTabSz="881063" fontAlgn="base">
              <a:spcBef>
                <a:spcPct val="0"/>
              </a:spcBef>
              <a:spcAft>
                <a:spcPct val="0"/>
              </a:spcAft>
              <a:defRPr>
                <a:solidFill>
                  <a:schemeClr val="tx1"/>
                </a:solidFill>
                <a:latin typeface="Arial" pitchFamily="34" charset="0"/>
              </a:defRPr>
            </a:lvl9pPr>
          </a:lstStyle>
          <a:p>
            <a:pPr eaLnBrk="0" hangingPunct="0">
              <a:spcBef>
                <a:spcPct val="50000"/>
              </a:spcBef>
            </a:pPr>
            <a:r>
              <a:rPr kumimoji="1" lang="en-US" altLang="zh-CN" sz="2300">
                <a:latin typeface="Times New Roman" pitchFamily="18" charset="0"/>
                <a:ea typeface="宋体" pitchFamily="2" charset="-122"/>
              </a:rPr>
              <a:t>5 6 7 8</a:t>
            </a:r>
          </a:p>
        </p:txBody>
      </p:sp>
      <p:sp>
        <p:nvSpPr>
          <p:cNvPr id="189481" name="Line 41"/>
          <p:cNvSpPr>
            <a:spLocks noChangeShapeType="1"/>
          </p:cNvSpPr>
          <p:nvPr/>
        </p:nvSpPr>
        <p:spPr bwMode="auto">
          <a:xfrm flipV="1">
            <a:off x="4503738" y="3933825"/>
            <a:ext cx="404812" cy="574675"/>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82" name="Line 42"/>
          <p:cNvSpPr>
            <a:spLocks noChangeShapeType="1"/>
          </p:cNvSpPr>
          <p:nvPr/>
        </p:nvSpPr>
        <p:spPr bwMode="auto">
          <a:xfrm>
            <a:off x="4910138" y="36449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83" name="Line 43"/>
          <p:cNvSpPr>
            <a:spLocks noChangeShapeType="1"/>
          </p:cNvSpPr>
          <p:nvPr/>
        </p:nvSpPr>
        <p:spPr bwMode="auto">
          <a:xfrm>
            <a:off x="5114925" y="36449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84" name="Line 44"/>
          <p:cNvSpPr>
            <a:spLocks noChangeShapeType="1"/>
          </p:cNvSpPr>
          <p:nvPr/>
        </p:nvSpPr>
        <p:spPr bwMode="auto">
          <a:xfrm>
            <a:off x="5316538" y="36449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85" name="Line 45"/>
          <p:cNvSpPr>
            <a:spLocks noChangeShapeType="1"/>
          </p:cNvSpPr>
          <p:nvPr/>
        </p:nvSpPr>
        <p:spPr bwMode="auto">
          <a:xfrm>
            <a:off x="5519738" y="36449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86" name="Line 46"/>
          <p:cNvSpPr>
            <a:spLocks noChangeShapeType="1"/>
          </p:cNvSpPr>
          <p:nvPr/>
        </p:nvSpPr>
        <p:spPr bwMode="auto">
          <a:xfrm>
            <a:off x="4910138" y="3932238"/>
            <a:ext cx="0" cy="576262"/>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87" name="Line 47"/>
          <p:cNvSpPr>
            <a:spLocks noChangeShapeType="1"/>
          </p:cNvSpPr>
          <p:nvPr/>
        </p:nvSpPr>
        <p:spPr bwMode="auto">
          <a:xfrm>
            <a:off x="5114925" y="3932238"/>
            <a:ext cx="0" cy="576262"/>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88" name="Line 48"/>
          <p:cNvSpPr>
            <a:spLocks noChangeShapeType="1"/>
          </p:cNvSpPr>
          <p:nvPr/>
        </p:nvSpPr>
        <p:spPr bwMode="auto">
          <a:xfrm>
            <a:off x="5316538" y="3932238"/>
            <a:ext cx="0" cy="576262"/>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89" name="Line 49"/>
          <p:cNvSpPr>
            <a:spLocks noChangeShapeType="1"/>
          </p:cNvSpPr>
          <p:nvPr/>
        </p:nvSpPr>
        <p:spPr bwMode="auto">
          <a:xfrm>
            <a:off x="5519738" y="3932238"/>
            <a:ext cx="0" cy="576262"/>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90" name="Line 50"/>
          <p:cNvSpPr>
            <a:spLocks noChangeShapeType="1"/>
          </p:cNvSpPr>
          <p:nvPr/>
        </p:nvSpPr>
        <p:spPr bwMode="auto">
          <a:xfrm>
            <a:off x="5316538" y="45085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91" name="Line 51"/>
          <p:cNvSpPr>
            <a:spLocks noChangeShapeType="1"/>
          </p:cNvSpPr>
          <p:nvPr/>
        </p:nvSpPr>
        <p:spPr bwMode="auto">
          <a:xfrm>
            <a:off x="5519738" y="45085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92" name="Line 52"/>
          <p:cNvSpPr>
            <a:spLocks noChangeShapeType="1"/>
          </p:cNvSpPr>
          <p:nvPr/>
        </p:nvSpPr>
        <p:spPr bwMode="auto">
          <a:xfrm>
            <a:off x="1727200" y="3933825"/>
            <a:ext cx="541338" cy="57467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93" name="Line 53"/>
          <p:cNvSpPr>
            <a:spLocks noChangeShapeType="1"/>
          </p:cNvSpPr>
          <p:nvPr/>
        </p:nvSpPr>
        <p:spPr bwMode="auto">
          <a:xfrm>
            <a:off x="3690938" y="4508500"/>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9494" name="Text Box 54"/>
          <p:cNvSpPr txBox="1">
            <a:spLocks noChangeArrowheads="1"/>
          </p:cNvSpPr>
          <p:nvPr/>
        </p:nvSpPr>
        <p:spPr bwMode="auto">
          <a:xfrm>
            <a:off x="2133600" y="4797425"/>
            <a:ext cx="10842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144" tIns="44072" rIns="88144" bIns="44072">
            <a:spAutoFit/>
          </a:bodyPr>
          <a:lstStyle>
            <a:lvl1pPr defTabSz="881063">
              <a:defRPr>
                <a:solidFill>
                  <a:schemeClr val="tx1"/>
                </a:solidFill>
                <a:latin typeface="Arial" pitchFamily="34" charset="0"/>
              </a:defRPr>
            </a:lvl1pPr>
            <a:lvl2pPr marL="441325" defTabSz="881063">
              <a:defRPr>
                <a:solidFill>
                  <a:schemeClr val="tx1"/>
                </a:solidFill>
                <a:latin typeface="Arial" pitchFamily="34" charset="0"/>
              </a:defRPr>
            </a:lvl2pPr>
            <a:lvl3pPr marL="881063" defTabSz="881063">
              <a:defRPr>
                <a:solidFill>
                  <a:schemeClr val="tx1"/>
                </a:solidFill>
                <a:latin typeface="Arial" pitchFamily="34" charset="0"/>
              </a:defRPr>
            </a:lvl3pPr>
            <a:lvl4pPr marL="1322388" defTabSz="881063">
              <a:defRPr>
                <a:solidFill>
                  <a:schemeClr val="tx1"/>
                </a:solidFill>
                <a:latin typeface="Arial" pitchFamily="34" charset="0"/>
              </a:defRPr>
            </a:lvl4pPr>
            <a:lvl5pPr marL="1763713" defTabSz="881063">
              <a:defRPr>
                <a:solidFill>
                  <a:schemeClr val="tx1"/>
                </a:solidFill>
                <a:latin typeface="Arial" pitchFamily="34" charset="0"/>
              </a:defRPr>
            </a:lvl5pPr>
            <a:lvl6pPr marL="2220913" defTabSz="881063" fontAlgn="base">
              <a:spcBef>
                <a:spcPct val="0"/>
              </a:spcBef>
              <a:spcAft>
                <a:spcPct val="0"/>
              </a:spcAft>
              <a:defRPr>
                <a:solidFill>
                  <a:schemeClr val="tx1"/>
                </a:solidFill>
                <a:latin typeface="Arial" pitchFamily="34" charset="0"/>
              </a:defRPr>
            </a:lvl6pPr>
            <a:lvl7pPr marL="2678113" defTabSz="881063" fontAlgn="base">
              <a:spcBef>
                <a:spcPct val="0"/>
              </a:spcBef>
              <a:spcAft>
                <a:spcPct val="0"/>
              </a:spcAft>
              <a:defRPr>
                <a:solidFill>
                  <a:schemeClr val="tx1"/>
                </a:solidFill>
                <a:latin typeface="Arial" pitchFamily="34" charset="0"/>
              </a:defRPr>
            </a:lvl7pPr>
            <a:lvl8pPr marL="3135313" defTabSz="881063" fontAlgn="base">
              <a:spcBef>
                <a:spcPct val="0"/>
              </a:spcBef>
              <a:spcAft>
                <a:spcPct val="0"/>
              </a:spcAft>
              <a:defRPr>
                <a:solidFill>
                  <a:schemeClr val="tx1"/>
                </a:solidFill>
                <a:latin typeface="Arial" pitchFamily="34" charset="0"/>
              </a:defRPr>
            </a:lvl8pPr>
            <a:lvl9pPr marL="3592513" defTabSz="881063" fontAlgn="base">
              <a:spcBef>
                <a:spcPct val="0"/>
              </a:spcBef>
              <a:spcAft>
                <a:spcPct val="0"/>
              </a:spcAft>
              <a:defRPr>
                <a:solidFill>
                  <a:schemeClr val="tx1"/>
                </a:solidFill>
                <a:latin typeface="Arial" pitchFamily="34" charset="0"/>
              </a:defRPr>
            </a:lvl9pPr>
          </a:lstStyle>
          <a:p>
            <a:pPr eaLnBrk="0" hangingPunct="0">
              <a:spcBef>
                <a:spcPct val="50000"/>
              </a:spcBef>
            </a:pPr>
            <a:r>
              <a:rPr kumimoji="1" lang="en-US" altLang="zh-CN" sz="1900">
                <a:latin typeface="Times New Roman" pitchFamily="18" charset="0"/>
                <a:ea typeface="宋体" pitchFamily="2" charset="-122"/>
              </a:rPr>
              <a:t>1 2 3 4</a:t>
            </a:r>
          </a:p>
        </p:txBody>
      </p:sp>
      <p:sp>
        <p:nvSpPr>
          <p:cNvPr id="189495" name="Text Box 55"/>
          <p:cNvSpPr txBox="1">
            <a:spLocks noChangeArrowheads="1"/>
          </p:cNvSpPr>
          <p:nvPr/>
        </p:nvSpPr>
        <p:spPr bwMode="auto">
          <a:xfrm>
            <a:off x="2944813" y="4797425"/>
            <a:ext cx="10842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144" tIns="44072" rIns="88144" bIns="44072">
            <a:spAutoFit/>
          </a:bodyPr>
          <a:lstStyle>
            <a:lvl1pPr defTabSz="881063">
              <a:defRPr>
                <a:solidFill>
                  <a:schemeClr val="tx1"/>
                </a:solidFill>
                <a:latin typeface="Arial" pitchFamily="34" charset="0"/>
              </a:defRPr>
            </a:lvl1pPr>
            <a:lvl2pPr marL="441325" defTabSz="881063">
              <a:defRPr>
                <a:solidFill>
                  <a:schemeClr val="tx1"/>
                </a:solidFill>
                <a:latin typeface="Arial" pitchFamily="34" charset="0"/>
              </a:defRPr>
            </a:lvl2pPr>
            <a:lvl3pPr marL="881063" defTabSz="881063">
              <a:defRPr>
                <a:solidFill>
                  <a:schemeClr val="tx1"/>
                </a:solidFill>
                <a:latin typeface="Arial" pitchFamily="34" charset="0"/>
              </a:defRPr>
            </a:lvl3pPr>
            <a:lvl4pPr marL="1322388" defTabSz="881063">
              <a:defRPr>
                <a:solidFill>
                  <a:schemeClr val="tx1"/>
                </a:solidFill>
                <a:latin typeface="Arial" pitchFamily="34" charset="0"/>
              </a:defRPr>
            </a:lvl4pPr>
            <a:lvl5pPr marL="1763713" defTabSz="881063">
              <a:defRPr>
                <a:solidFill>
                  <a:schemeClr val="tx1"/>
                </a:solidFill>
                <a:latin typeface="Arial" pitchFamily="34" charset="0"/>
              </a:defRPr>
            </a:lvl5pPr>
            <a:lvl6pPr marL="2220913" defTabSz="881063" fontAlgn="base">
              <a:spcBef>
                <a:spcPct val="0"/>
              </a:spcBef>
              <a:spcAft>
                <a:spcPct val="0"/>
              </a:spcAft>
              <a:defRPr>
                <a:solidFill>
                  <a:schemeClr val="tx1"/>
                </a:solidFill>
                <a:latin typeface="Arial" pitchFamily="34" charset="0"/>
              </a:defRPr>
            </a:lvl6pPr>
            <a:lvl7pPr marL="2678113" defTabSz="881063" fontAlgn="base">
              <a:spcBef>
                <a:spcPct val="0"/>
              </a:spcBef>
              <a:spcAft>
                <a:spcPct val="0"/>
              </a:spcAft>
              <a:defRPr>
                <a:solidFill>
                  <a:schemeClr val="tx1"/>
                </a:solidFill>
                <a:latin typeface="Arial" pitchFamily="34" charset="0"/>
              </a:defRPr>
            </a:lvl7pPr>
            <a:lvl8pPr marL="3135313" defTabSz="881063" fontAlgn="base">
              <a:spcBef>
                <a:spcPct val="0"/>
              </a:spcBef>
              <a:spcAft>
                <a:spcPct val="0"/>
              </a:spcAft>
              <a:defRPr>
                <a:solidFill>
                  <a:schemeClr val="tx1"/>
                </a:solidFill>
                <a:latin typeface="Arial" pitchFamily="34" charset="0"/>
              </a:defRPr>
            </a:lvl8pPr>
            <a:lvl9pPr marL="3592513" defTabSz="881063" fontAlgn="base">
              <a:spcBef>
                <a:spcPct val="0"/>
              </a:spcBef>
              <a:spcAft>
                <a:spcPct val="0"/>
              </a:spcAft>
              <a:defRPr>
                <a:solidFill>
                  <a:schemeClr val="tx1"/>
                </a:solidFill>
                <a:latin typeface="Arial" pitchFamily="34" charset="0"/>
              </a:defRPr>
            </a:lvl9pPr>
          </a:lstStyle>
          <a:p>
            <a:pPr eaLnBrk="0" hangingPunct="0">
              <a:spcBef>
                <a:spcPct val="50000"/>
              </a:spcBef>
            </a:pPr>
            <a:r>
              <a:rPr kumimoji="1" lang="en-US" altLang="zh-CN" sz="1900">
                <a:latin typeface="Times New Roman" pitchFamily="18" charset="0"/>
                <a:ea typeface="宋体" pitchFamily="2" charset="-122"/>
              </a:rPr>
              <a:t>5 6 7 8</a:t>
            </a:r>
          </a:p>
        </p:txBody>
      </p:sp>
      <p:sp>
        <p:nvSpPr>
          <p:cNvPr id="189496" name="Text Box 56"/>
          <p:cNvSpPr txBox="1">
            <a:spLocks noChangeArrowheads="1"/>
          </p:cNvSpPr>
          <p:nvPr/>
        </p:nvSpPr>
        <p:spPr bwMode="auto">
          <a:xfrm>
            <a:off x="1322388" y="3573463"/>
            <a:ext cx="608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144" tIns="44072" rIns="88144" bIns="44072">
            <a:spAutoFit/>
          </a:bodyPr>
          <a:lstStyle>
            <a:lvl1pPr defTabSz="881063">
              <a:defRPr>
                <a:solidFill>
                  <a:schemeClr val="tx1"/>
                </a:solidFill>
                <a:latin typeface="Arial" pitchFamily="34" charset="0"/>
              </a:defRPr>
            </a:lvl1pPr>
            <a:lvl2pPr marL="441325" defTabSz="881063">
              <a:defRPr>
                <a:solidFill>
                  <a:schemeClr val="tx1"/>
                </a:solidFill>
                <a:latin typeface="Arial" pitchFamily="34" charset="0"/>
              </a:defRPr>
            </a:lvl2pPr>
            <a:lvl3pPr marL="881063" defTabSz="881063">
              <a:defRPr>
                <a:solidFill>
                  <a:schemeClr val="tx1"/>
                </a:solidFill>
                <a:latin typeface="Arial" pitchFamily="34" charset="0"/>
              </a:defRPr>
            </a:lvl3pPr>
            <a:lvl4pPr marL="1322388" defTabSz="881063">
              <a:defRPr>
                <a:solidFill>
                  <a:schemeClr val="tx1"/>
                </a:solidFill>
                <a:latin typeface="Arial" pitchFamily="34" charset="0"/>
              </a:defRPr>
            </a:lvl4pPr>
            <a:lvl5pPr marL="1763713" defTabSz="881063">
              <a:defRPr>
                <a:solidFill>
                  <a:schemeClr val="tx1"/>
                </a:solidFill>
                <a:latin typeface="Arial" pitchFamily="34" charset="0"/>
              </a:defRPr>
            </a:lvl5pPr>
            <a:lvl6pPr marL="2220913" defTabSz="881063" fontAlgn="base">
              <a:spcBef>
                <a:spcPct val="0"/>
              </a:spcBef>
              <a:spcAft>
                <a:spcPct val="0"/>
              </a:spcAft>
              <a:defRPr>
                <a:solidFill>
                  <a:schemeClr val="tx1"/>
                </a:solidFill>
                <a:latin typeface="Arial" pitchFamily="34" charset="0"/>
              </a:defRPr>
            </a:lvl6pPr>
            <a:lvl7pPr marL="2678113" defTabSz="881063" fontAlgn="base">
              <a:spcBef>
                <a:spcPct val="0"/>
              </a:spcBef>
              <a:spcAft>
                <a:spcPct val="0"/>
              </a:spcAft>
              <a:defRPr>
                <a:solidFill>
                  <a:schemeClr val="tx1"/>
                </a:solidFill>
                <a:latin typeface="Arial" pitchFamily="34" charset="0"/>
              </a:defRPr>
            </a:lvl7pPr>
            <a:lvl8pPr marL="3135313" defTabSz="881063" fontAlgn="base">
              <a:spcBef>
                <a:spcPct val="0"/>
              </a:spcBef>
              <a:spcAft>
                <a:spcPct val="0"/>
              </a:spcAft>
              <a:defRPr>
                <a:solidFill>
                  <a:schemeClr val="tx1"/>
                </a:solidFill>
                <a:latin typeface="Arial" pitchFamily="34" charset="0"/>
              </a:defRPr>
            </a:lvl8pPr>
            <a:lvl9pPr marL="3592513" defTabSz="881063" fontAlgn="base">
              <a:spcBef>
                <a:spcPct val="0"/>
              </a:spcBef>
              <a:spcAft>
                <a:spcPct val="0"/>
              </a:spcAft>
              <a:defRPr>
                <a:solidFill>
                  <a:schemeClr val="tx1"/>
                </a:solidFill>
                <a:latin typeface="Arial" pitchFamily="34" charset="0"/>
              </a:defRPr>
            </a:lvl9pPr>
          </a:lstStyle>
          <a:p>
            <a:pPr eaLnBrk="0" hangingPunct="0">
              <a:spcBef>
                <a:spcPct val="50000"/>
              </a:spcBef>
            </a:pPr>
            <a:r>
              <a:rPr kumimoji="1" lang="en-US" altLang="zh-CN" sz="1900">
                <a:latin typeface="Times New Roman" pitchFamily="18" charset="0"/>
                <a:ea typeface="宋体" pitchFamily="2" charset="-122"/>
              </a:rPr>
              <a:t>32</a:t>
            </a:r>
          </a:p>
        </p:txBody>
      </p:sp>
      <p:sp>
        <p:nvSpPr>
          <p:cNvPr id="189497" name="Text Box 57"/>
          <p:cNvSpPr txBox="1">
            <a:spLocks noChangeArrowheads="1"/>
          </p:cNvSpPr>
          <p:nvPr/>
        </p:nvSpPr>
        <p:spPr bwMode="auto">
          <a:xfrm>
            <a:off x="1185863" y="4437063"/>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144" tIns="44072" rIns="88144" bIns="44072">
            <a:spAutoFit/>
          </a:bodyPr>
          <a:lstStyle>
            <a:lvl1pPr defTabSz="881063">
              <a:defRPr>
                <a:solidFill>
                  <a:schemeClr val="tx1"/>
                </a:solidFill>
                <a:latin typeface="Arial" pitchFamily="34" charset="0"/>
              </a:defRPr>
            </a:lvl1pPr>
            <a:lvl2pPr marL="441325" defTabSz="881063">
              <a:defRPr>
                <a:solidFill>
                  <a:schemeClr val="tx1"/>
                </a:solidFill>
                <a:latin typeface="Arial" pitchFamily="34" charset="0"/>
              </a:defRPr>
            </a:lvl2pPr>
            <a:lvl3pPr marL="881063" defTabSz="881063">
              <a:defRPr>
                <a:solidFill>
                  <a:schemeClr val="tx1"/>
                </a:solidFill>
                <a:latin typeface="Arial" pitchFamily="34" charset="0"/>
              </a:defRPr>
            </a:lvl3pPr>
            <a:lvl4pPr marL="1322388" defTabSz="881063">
              <a:defRPr>
                <a:solidFill>
                  <a:schemeClr val="tx1"/>
                </a:solidFill>
                <a:latin typeface="Arial" pitchFamily="34" charset="0"/>
              </a:defRPr>
            </a:lvl4pPr>
            <a:lvl5pPr marL="1763713" defTabSz="881063">
              <a:defRPr>
                <a:solidFill>
                  <a:schemeClr val="tx1"/>
                </a:solidFill>
                <a:latin typeface="Arial" pitchFamily="34" charset="0"/>
              </a:defRPr>
            </a:lvl5pPr>
            <a:lvl6pPr marL="2220913" defTabSz="881063" fontAlgn="base">
              <a:spcBef>
                <a:spcPct val="0"/>
              </a:spcBef>
              <a:spcAft>
                <a:spcPct val="0"/>
              </a:spcAft>
              <a:defRPr>
                <a:solidFill>
                  <a:schemeClr val="tx1"/>
                </a:solidFill>
                <a:latin typeface="Arial" pitchFamily="34" charset="0"/>
              </a:defRPr>
            </a:lvl6pPr>
            <a:lvl7pPr marL="2678113" defTabSz="881063" fontAlgn="base">
              <a:spcBef>
                <a:spcPct val="0"/>
              </a:spcBef>
              <a:spcAft>
                <a:spcPct val="0"/>
              </a:spcAft>
              <a:defRPr>
                <a:solidFill>
                  <a:schemeClr val="tx1"/>
                </a:solidFill>
                <a:latin typeface="Arial" pitchFamily="34" charset="0"/>
              </a:defRPr>
            </a:lvl7pPr>
            <a:lvl8pPr marL="3135313" defTabSz="881063" fontAlgn="base">
              <a:spcBef>
                <a:spcPct val="0"/>
              </a:spcBef>
              <a:spcAft>
                <a:spcPct val="0"/>
              </a:spcAft>
              <a:defRPr>
                <a:solidFill>
                  <a:schemeClr val="tx1"/>
                </a:solidFill>
                <a:latin typeface="Arial" pitchFamily="34" charset="0"/>
              </a:defRPr>
            </a:lvl8pPr>
            <a:lvl9pPr marL="3592513" defTabSz="881063" fontAlgn="base">
              <a:spcBef>
                <a:spcPct val="0"/>
              </a:spcBef>
              <a:spcAft>
                <a:spcPct val="0"/>
              </a:spcAft>
              <a:defRPr>
                <a:solidFill>
                  <a:schemeClr val="tx1"/>
                </a:solidFill>
                <a:latin typeface="Arial" pitchFamily="34" charset="0"/>
              </a:defRPr>
            </a:lvl9pPr>
          </a:lstStyle>
          <a:p>
            <a:pPr eaLnBrk="0" hangingPunct="0">
              <a:spcBef>
                <a:spcPct val="50000"/>
              </a:spcBef>
            </a:pPr>
            <a:r>
              <a:rPr kumimoji="1" lang="en-US" altLang="zh-CN" sz="1900">
                <a:latin typeface="Times New Roman" pitchFamily="18" charset="0"/>
                <a:ea typeface="宋体" pitchFamily="2" charset="-122"/>
              </a:rPr>
              <a:t>48</a:t>
            </a:r>
          </a:p>
        </p:txBody>
      </p:sp>
      <p:sp>
        <p:nvSpPr>
          <p:cNvPr id="189498" name="Text Box 58"/>
          <p:cNvSpPr txBox="1">
            <a:spLocks noChangeArrowheads="1"/>
          </p:cNvSpPr>
          <p:nvPr/>
        </p:nvSpPr>
        <p:spPr bwMode="auto">
          <a:xfrm>
            <a:off x="1084263" y="5983288"/>
            <a:ext cx="7297737" cy="388937"/>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144" tIns="44072" rIns="88144" bIns="44072">
            <a:spAutoFit/>
          </a:bodyPr>
          <a:lstStyle>
            <a:lvl1pPr defTabSz="881063">
              <a:defRPr>
                <a:solidFill>
                  <a:schemeClr val="tx1"/>
                </a:solidFill>
                <a:latin typeface="Arial" pitchFamily="34" charset="0"/>
              </a:defRPr>
            </a:lvl1pPr>
            <a:lvl2pPr marL="441325" defTabSz="881063">
              <a:defRPr>
                <a:solidFill>
                  <a:schemeClr val="tx1"/>
                </a:solidFill>
                <a:latin typeface="Arial" pitchFamily="34" charset="0"/>
              </a:defRPr>
            </a:lvl2pPr>
            <a:lvl3pPr marL="881063" defTabSz="881063">
              <a:defRPr>
                <a:solidFill>
                  <a:schemeClr val="tx1"/>
                </a:solidFill>
                <a:latin typeface="Arial" pitchFamily="34" charset="0"/>
              </a:defRPr>
            </a:lvl3pPr>
            <a:lvl4pPr marL="1322388" defTabSz="881063">
              <a:defRPr>
                <a:solidFill>
                  <a:schemeClr val="tx1"/>
                </a:solidFill>
                <a:latin typeface="Arial" pitchFamily="34" charset="0"/>
              </a:defRPr>
            </a:lvl4pPr>
            <a:lvl5pPr marL="1763713" defTabSz="881063">
              <a:defRPr>
                <a:solidFill>
                  <a:schemeClr val="tx1"/>
                </a:solidFill>
                <a:latin typeface="Arial" pitchFamily="34" charset="0"/>
              </a:defRPr>
            </a:lvl5pPr>
            <a:lvl6pPr marL="2220913" defTabSz="881063" fontAlgn="base">
              <a:spcBef>
                <a:spcPct val="0"/>
              </a:spcBef>
              <a:spcAft>
                <a:spcPct val="0"/>
              </a:spcAft>
              <a:defRPr>
                <a:solidFill>
                  <a:schemeClr val="tx1"/>
                </a:solidFill>
                <a:latin typeface="Arial" pitchFamily="34" charset="0"/>
              </a:defRPr>
            </a:lvl6pPr>
            <a:lvl7pPr marL="2678113" defTabSz="881063" fontAlgn="base">
              <a:spcBef>
                <a:spcPct val="0"/>
              </a:spcBef>
              <a:spcAft>
                <a:spcPct val="0"/>
              </a:spcAft>
              <a:defRPr>
                <a:solidFill>
                  <a:schemeClr val="tx1"/>
                </a:solidFill>
                <a:latin typeface="Arial" pitchFamily="34" charset="0"/>
              </a:defRPr>
            </a:lvl7pPr>
            <a:lvl8pPr marL="3135313" defTabSz="881063" fontAlgn="base">
              <a:spcBef>
                <a:spcPct val="0"/>
              </a:spcBef>
              <a:spcAft>
                <a:spcPct val="0"/>
              </a:spcAft>
              <a:defRPr>
                <a:solidFill>
                  <a:schemeClr val="tx1"/>
                </a:solidFill>
                <a:latin typeface="Arial" pitchFamily="34" charset="0"/>
              </a:defRPr>
            </a:lvl8pPr>
            <a:lvl9pPr marL="3592513" defTabSz="881063" fontAlgn="base">
              <a:spcBef>
                <a:spcPct val="0"/>
              </a:spcBef>
              <a:spcAft>
                <a:spcPct val="0"/>
              </a:spcAft>
              <a:defRPr>
                <a:solidFill>
                  <a:schemeClr val="tx1"/>
                </a:solidFill>
                <a:latin typeface="Arial" pitchFamily="34" charset="0"/>
              </a:defRPr>
            </a:lvl9pPr>
          </a:lstStyle>
          <a:p>
            <a:pPr eaLnBrk="0" hangingPunct="0">
              <a:spcBef>
                <a:spcPct val="50000"/>
              </a:spcBef>
            </a:pPr>
            <a:r>
              <a:rPr kumimoji="1" lang="en-US" altLang="zh-CN" sz="1900">
                <a:latin typeface="Times New Roman" pitchFamily="18" charset="0"/>
                <a:ea typeface="宋体" pitchFamily="2" charset="-122"/>
              </a:rPr>
              <a:t>32   1   2   3   4   5   4   5   6    7     8    9    8    9….       31     32     1</a:t>
            </a:r>
          </a:p>
        </p:txBody>
      </p:sp>
      <p:sp>
        <p:nvSpPr>
          <p:cNvPr id="189499" name="Text Box 59"/>
          <p:cNvSpPr txBox="1">
            <a:spLocks noChangeArrowheads="1"/>
          </p:cNvSpPr>
          <p:nvPr/>
        </p:nvSpPr>
        <p:spPr bwMode="auto">
          <a:xfrm>
            <a:off x="1152525" y="5589588"/>
            <a:ext cx="7305675"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144" tIns="44072" rIns="88144" bIns="44072">
            <a:spAutoFit/>
          </a:bodyPr>
          <a:lstStyle>
            <a:lvl1pPr defTabSz="881063">
              <a:defRPr>
                <a:solidFill>
                  <a:schemeClr val="tx1"/>
                </a:solidFill>
                <a:latin typeface="Arial" pitchFamily="34" charset="0"/>
              </a:defRPr>
            </a:lvl1pPr>
            <a:lvl2pPr marL="441325" defTabSz="881063">
              <a:defRPr>
                <a:solidFill>
                  <a:schemeClr val="tx1"/>
                </a:solidFill>
                <a:latin typeface="Arial" pitchFamily="34" charset="0"/>
              </a:defRPr>
            </a:lvl2pPr>
            <a:lvl3pPr marL="881063" defTabSz="881063">
              <a:defRPr>
                <a:solidFill>
                  <a:schemeClr val="tx1"/>
                </a:solidFill>
                <a:latin typeface="Arial" pitchFamily="34" charset="0"/>
              </a:defRPr>
            </a:lvl3pPr>
            <a:lvl4pPr marL="1322388" defTabSz="881063">
              <a:defRPr>
                <a:solidFill>
                  <a:schemeClr val="tx1"/>
                </a:solidFill>
                <a:latin typeface="Arial" pitchFamily="34" charset="0"/>
              </a:defRPr>
            </a:lvl4pPr>
            <a:lvl5pPr marL="1763713" defTabSz="881063">
              <a:defRPr>
                <a:solidFill>
                  <a:schemeClr val="tx1"/>
                </a:solidFill>
                <a:latin typeface="Arial" pitchFamily="34" charset="0"/>
              </a:defRPr>
            </a:lvl5pPr>
            <a:lvl6pPr marL="2220913" defTabSz="881063" fontAlgn="base">
              <a:spcBef>
                <a:spcPct val="0"/>
              </a:spcBef>
              <a:spcAft>
                <a:spcPct val="0"/>
              </a:spcAft>
              <a:defRPr>
                <a:solidFill>
                  <a:schemeClr val="tx1"/>
                </a:solidFill>
                <a:latin typeface="Arial" pitchFamily="34" charset="0"/>
              </a:defRPr>
            </a:lvl6pPr>
            <a:lvl7pPr marL="2678113" defTabSz="881063" fontAlgn="base">
              <a:spcBef>
                <a:spcPct val="0"/>
              </a:spcBef>
              <a:spcAft>
                <a:spcPct val="0"/>
              </a:spcAft>
              <a:defRPr>
                <a:solidFill>
                  <a:schemeClr val="tx1"/>
                </a:solidFill>
                <a:latin typeface="Arial" pitchFamily="34" charset="0"/>
              </a:defRPr>
            </a:lvl7pPr>
            <a:lvl8pPr marL="3135313" defTabSz="881063" fontAlgn="base">
              <a:spcBef>
                <a:spcPct val="0"/>
              </a:spcBef>
              <a:spcAft>
                <a:spcPct val="0"/>
              </a:spcAft>
              <a:defRPr>
                <a:solidFill>
                  <a:schemeClr val="tx1"/>
                </a:solidFill>
                <a:latin typeface="Arial" pitchFamily="34" charset="0"/>
              </a:defRPr>
            </a:lvl8pPr>
            <a:lvl9pPr marL="3592513" defTabSz="881063" fontAlgn="base">
              <a:spcBef>
                <a:spcPct val="0"/>
              </a:spcBef>
              <a:spcAft>
                <a:spcPct val="0"/>
              </a:spcAft>
              <a:defRPr>
                <a:solidFill>
                  <a:schemeClr val="tx1"/>
                </a:solidFill>
                <a:latin typeface="Arial" pitchFamily="34" charset="0"/>
              </a:defRPr>
            </a:lvl9pPr>
          </a:lstStyle>
          <a:p>
            <a:pPr eaLnBrk="0" hangingPunct="0">
              <a:spcBef>
                <a:spcPct val="50000"/>
              </a:spcBef>
            </a:pPr>
            <a:r>
              <a:rPr kumimoji="1" lang="en-US" altLang="zh-CN" sz="1900">
                <a:latin typeface="Times New Roman" pitchFamily="18" charset="0"/>
                <a:ea typeface="宋体" pitchFamily="2" charset="-122"/>
              </a:rPr>
              <a:t>1    2    3  4   5   6   7   8   9   10  11  12   13   14  ……46    47    48</a:t>
            </a: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109</a:t>
            </a:fld>
            <a:endParaRPr lang="en-US" altLang="zh-CN"/>
          </a:p>
        </p:txBody>
      </p:sp>
    </p:spTree>
    <p:extLst>
      <p:ext uri="{BB962C8B-B14F-4D97-AF65-F5344CB8AC3E}">
        <p14:creationId xmlns:p14="http://schemas.microsoft.com/office/powerpoint/2010/main" val="2415691726"/>
      </p:ext>
    </p:extLst>
  </p:cSld>
  <p:clrMapOvr>
    <a:masterClrMapping/>
  </p:clrMapOvr>
  <p:transition>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11188" y="-27384"/>
            <a:ext cx="7921625" cy="1008062"/>
          </a:xfrm>
        </p:spPr>
        <p:txBody>
          <a:bodyPr/>
          <a:lstStyle/>
          <a:p>
            <a:r>
              <a:rPr lang="zh-CN" altLang="en-US" b="0" dirty="0">
                <a:solidFill>
                  <a:schemeClr val="bg1"/>
                </a:solidFill>
              </a:rPr>
              <a:t>历史：凯 撒 密 码</a:t>
            </a:r>
            <a:endParaRPr lang="zh-CN" altLang="en-US" dirty="0"/>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11</a:t>
            </a:fld>
            <a:endParaRPr lang="en-US" altLang="zh-CN"/>
          </a:p>
        </p:txBody>
      </p:sp>
      <p:sp>
        <p:nvSpPr>
          <p:cNvPr id="2" name="矩形 1">
            <a:extLst>
              <a:ext uri="{FF2B5EF4-FFF2-40B4-BE49-F238E27FC236}">
                <a16:creationId xmlns:a16="http://schemas.microsoft.com/office/drawing/2014/main" id="{9CADBA99-6BC2-41EB-9D6D-63046F3D3E57}"/>
              </a:ext>
            </a:extLst>
          </p:cNvPr>
          <p:cNvSpPr/>
          <p:nvPr/>
        </p:nvSpPr>
        <p:spPr>
          <a:xfrm>
            <a:off x="5224" y="1742990"/>
            <a:ext cx="8568952" cy="4031873"/>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“如果需要保密，信中便用暗号，也即是改变字母顺序，使局外人无法组成一个单词。如果想要读懂和理解它们的意思，得用第</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个字母置换第一个字母，即以D代A，余此类推。”</a:t>
            </a:r>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             —— 苏维托尼乌斯, 罗马十二帝王传</a:t>
            </a:r>
          </a:p>
        </p:txBody>
      </p:sp>
    </p:spTree>
    <p:extLst>
      <p:ext uri="{BB962C8B-B14F-4D97-AF65-F5344CB8AC3E}">
        <p14:creationId xmlns:p14="http://schemas.microsoft.com/office/powerpoint/2010/main" val="3998459813"/>
      </p:ext>
    </p:extLst>
  </p:cSld>
  <p:clrMapOvr>
    <a:masterClrMapping/>
  </p:clrMapOvr>
  <p:transition>
    <p:wipe dir="d"/>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990600" y="73025"/>
            <a:ext cx="7924800" cy="612775"/>
          </a:xfrm>
        </p:spPr>
        <p:txBody>
          <a:bodyPr/>
          <a:lstStyle/>
          <a:p>
            <a:r>
              <a:rPr lang="zh-CN" altLang="en-US" b="0" dirty="0">
                <a:solidFill>
                  <a:schemeClr val="bg1"/>
                </a:solidFill>
                <a:latin typeface="+mj-ea"/>
              </a:rPr>
              <a:t>扩展置换</a:t>
            </a:r>
            <a:r>
              <a:rPr lang="en-US" altLang="zh-CN" b="0" dirty="0">
                <a:solidFill>
                  <a:schemeClr val="bg1"/>
                </a:solidFill>
                <a:latin typeface="+mj-ea"/>
              </a:rPr>
              <a:t>(E)</a:t>
            </a:r>
            <a:r>
              <a:rPr lang="zh-CN" altLang="en-US" b="0" dirty="0">
                <a:solidFill>
                  <a:schemeClr val="bg1"/>
                </a:solidFill>
                <a:latin typeface="+mj-ea"/>
              </a:rPr>
              <a:t>例子</a:t>
            </a:r>
            <a:endParaRPr lang="en-US" altLang="zh-CN" b="0" dirty="0">
              <a:solidFill>
                <a:schemeClr val="bg1"/>
              </a:solidFill>
              <a:latin typeface="+mj-ea"/>
            </a:endParaRP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110</a:t>
            </a:fld>
            <a:endParaRPr lang="en-US" altLang="zh-CN"/>
          </a:p>
        </p:txBody>
      </p:sp>
      <p:sp>
        <p:nvSpPr>
          <p:cNvPr id="3" name="矩形 2"/>
          <p:cNvSpPr/>
          <p:nvPr/>
        </p:nvSpPr>
        <p:spPr>
          <a:xfrm>
            <a:off x="0" y="1988840"/>
            <a:ext cx="8915400" cy="3046988"/>
          </a:xfrm>
          <a:prstGeom prst="rect">
            <a:avLst/>
          </a:prstGeom>
        </p:spPr>
        <p:txBody>
          <a:bodyPr wrap="square">
            <a:spAutoFit/>
          </a:bodyPr>
          <a:lstStyle/>
          <a:p>
            <a:pPr algn="l">
              <a:buFont typeface="+mj-lt"/>
              <a:buAutoNum type="arabicPeriod"/>
            </a:pPr>
            <a:r>
              <a:rPr lang="pt-BR" altLang="zh-CN" dirty="0">
                <a:solidFill>
                  <a:srgbClr val="000000"/>
                </a:solidFill>
                <a:latin typeface="Verdana" panose="020B0604030504040204" pitchFamily="34" charset="0"/>
              </a:rPr>
              <a:t>R0 = 1111 0000 1010 1010 1111 0000 1010 1010 </a:t>
            </a:r>
          </a:p>
          <a:p>
            <a:pPr algn="l">
              <a:buFont typeface="+mj-lt"/>
              <a:buAutoNum type="arabicPeriod"/>
            </a:pPr>
            <a:endParaRPr lang="pt-BR" altLang="zh-CN" dirty="0">
              <a:solidFill>
                <a:srgbClr val="000000"/>
              </a:solidFill>
              <a:latin typeface="Verdana" panose="020B0604030504040204" pitchFamily="34" charset="0"/>
            </a:endParaRPr>
          </a:p>
          <a:p>
            <a:pPr algn="l">
              <a:buFont typeface="+mj-lt"/>
              <a:buAutoNum type="arabicPeriod"/>
            </a:pPr>
            <a:endParaRPr lang="pt-BR" altLang="zh-CN" dirty="0">
              <a:solidFill>
                <a:srgbClr val="000000"/>
              </a:solidFill>
              <a:latin typeface="Verdana" panose="020B0604030504040204" pitchFamily="34" charset="0"/>
            </a:endParaRPr>
          </a:p>
          <a:p>
            <a:pPr algn="l">
              <a:buFont typeface="+mj-lt"/>
              <a:buAutoNum type="arabicPeriod"/>
            </a:pPr>
            <a:r>
              <a:rPr lang="pt-BR" altLang="zh-CN" dirty="0">
                <a:solidFill>
                  <a:srgbClr val="000000"/>
                </a:solidFill>
                <a:latin typeface="Verdana" panose="020B0604030504040204" pitchFamily="34" charset="0"/>
              </a:rPr>
              <a:t>E(R0) = 011110 100001 010101 010101 011110 100001 010101 010101</a:t>
            </a:r>
          </a:p>
        </p:txBody>
      </p:sp>
      <p:cxnSp>
        <p:nvCxnSpPr>
          <p:cNvPr id="6" name="直接箭头连接符 5"/>
          <p:cNvCxnSpPr/>
          <p:nvPr/>
        </p:nvCxnSpPr>
        <p:spPr bwMode="auto">
          <a:xfrm>
            <a:off x="2195736" y="2972274"/>
            <a:ext cx="144016" cy="1104798"/>
          </a:xfrm>
          <a:prstGeom prst="straightConnector1">
            <a:avLst/>
          </a:prstGeom>
          <a:ln w="28575">
            <a:solidFill>
              <a:srgbClr val="C00000"/>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8" name="直接箭头连接符 7"/>
          <p:cNvCxnSpPr/>
          <p:nvPr/>
        </p:nvCxnSpPr>
        <p:spPr bwMode="auto">
          <a:xfrm>
            <a:off x="2627784" y="2437376"/>
            <a:ext cx="1440160" cy="1639696"/>
          </a:xfrm>
          <a:prstGeom prst="straightConnector1">
            <a:avLst/>
          </a:prstGeom>
          <a:ln w="28575">
            <a:solidFill>
              <a:srgbClr val="C00000"/>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bwMode="auto">
          <a:xfrm>
            <a:off x="2987824" y="2386576"/>
            <a:ext cx="1368152" cy="1617475"/>
          </a:xfrm>
          <a:prstGeom prst="straightConnector1">
            <a:avLst/>
          </a:prstGeom>
          <a:ln w="28575">
            <a:solidFill>
              <a:srgbClr val="C00000"/>
            </a:solidFill>
            <a:headEnd type="none" w="med"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57794331"/>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en-US" altLang="zh-CN" b="0" dirty="0">
                <a:solidFill>
                  <a:schemeClr val="bg1"/>
                </a:solidFill>
                <a:latin typeface="+mj-ea"/>
              </a:rPr>
              <a:t>DES</a:t>
            </a:r>
            <a:r>
              <a:rPr lang="zh-CN" altLang="en-US" b="0" dirty="0">
                <a:solidFill>
                  <a:schemeClr val="bg1"/>
                </a:solidFill>
                <a:latin typeface="+mj-ea"/>
              </a:rPr>
              <a:t>算法练习</a:t>
            </a:r>
            <a:endParaRPr lang="en-US" altLang="zh-CN" b="0" dirty="0">
              <a:solidFill>
                <a:schemeClr val="bg1"/>
              </a:solidFill>
              <a:latin typeface="+mj-ea"/>
            </a:endParaRPr>
          </a:p>
        </p:txBody>
      </p:sp>
      <p:sp>
        <p:nvSpPr>
          <p:cNvPr id="5" name="Rectangle 3"/>
          <p:cNvSpPr>
            <a:spLocks noGrp="1" noChangeArrowheads="1"/>
          </p:cNvSpPr>
          <p:nvPr>
            <p:ph type="body" idx="1"/>
          </p:nvPr>
        </p:nvSpPr>
        <p:spPr>
          <a:xfrm>
            <a:off x="107504" y="1946920"/>
            <a:ext cx="8681814" cy="2964160"/>
          </a:xfrm>
          <a:noFill/>
          <a:extLst>
            <a:ext uri="{909E8E84-426E-40DD-AFC4-6F175D3DCCD1}">
              <a14:hiddenFill xmlns:a14="http://schemas.microsoft.com/office/drawing/2010/main">
                <a:solidFill>
                  <a:schemeClr val="bg1"/>
                </a:solidFill>
              </a14:hiddenFill>
            </a:ext>
          </a:extLst>
        </p:spPr>
        <p:txBody>
          <a:bodyPr/>
          <a:lstStyle/>
          <a:p>
            <a:pPr>
              <a:lnSpc>
                <a:spcPct val="90000"/>
              </a:lnSpc>
            </a:pPr>
            <a:r>
              <a:rPr lang="zh-CN" altLang="en-US" sz="4000" b="0" dirty="0">
                <a:latin typeface="Times New Roman" panose="02020603050405020304" pitchFamily="18" charset="0"/>
                <a:ea typeface="微软雅黑" pitchFamily="34" charset="-122"/>
              </a:rPr>
              <a:t>假定输入为</a:t>
            </a:r>
            <a:r>
              <a:rPr lang="en-US" altLang="zh-CN" sz="4000" b="0" dirty="0">
                <a:latin typeface="Times New Roman" panose="02020603050405020304" pitchFamily="18" charset="0"/>
                <a:ea typeface="微软雅黑" pitchFamily="34" charset="-122"/>
              </a:rPr>
              <a:t>64bits</a:t>
            </a:r>
            <a:r>
              <a:rPr lang="zh-CN" altLang="en-US" sz="4000" b="0" dirty="0">
                <a:latin typeface="Times New Roman" panose="02020603050405020304" pitchFamily="18" charset="0"/>
                <a:ea typeface="微软雅黑" pitchFamily="34" charset="-122"/>
              </a:rPr>
              <a:t>的</a:t>
            </a:r>
            <a:r>
              <a:rPr lang="en-US" altLang="zh-CN" sz="4000" b="0" dirty="0">
                <a:latin typeface="Times New Roman" panose="02020603050405020304" pitchFamily="18" charset="0"/>
                <a:ea typeface="微软雅黑" pitchFamily="34" charset="-122"/>
              </a:rPr>
              <a:t>1</a:t>
            </a:r>
            <a:r>
              <a:rPr lang="zh-CN" altLang="en-US" sz="4000" b="0" dirty="0">
                <a:latin typeface="Times New Roman" panose="02020603050405020304" pitchFamily="18" charset="0"/>
                <a:ea typeface="微软雅黑" pitchFamily="34" charset="-122"/>
              </a:rPr>
              <a:t>，子密钥</a:t>
            </a:r>
            <a:r>
              <a:rPr lang="en-US" altLang="zh-CN" sz="4000" b="0" i="1" dirty="0">
                <a:latin typeface="Times New Roman" panose="02020603050405020304" pitchFamily="18" charset="0"/>
                <a:ea typeface="微软雅黑" pitchFamily="34" charset="-122"/>
              </a:rPr>
              <a:t>k</a:t>
            </a:r>
            <a:r>
              <a:rPr lang="en-US" altLang="zh-CN" sz="4000" b="0" i="1" baseline="-25000" dirty="0">
                <a:latin typeface="Times New Roman" panose="02020603050405020304" pitchFamily="18" charset="0"/>
                <a:ea typeface="微软雅黑" pitchFamily="34" charset="-122"/>
              </a:rPr>
              <a:t>i</a:t>
            </a:r>
            <a:r>
              <a:rPr lang="zh-CN" altLang="en-US" sz="4000" b="0" dirty="0">
                <a:latin typeface="Times New Roman" panose="02020603050405020304" pitchFamily="18" charset="0"/>
                <a:ea typeface="微软雅黑" pitchFamily="34" charset="-122"/>
              </a:rPr>
              <a:t>为</a:t>
            </a:r>
            <a:r>
              <a:rPr lang="en-US" altLang="zh-CN" sz="4000" b="0" dirty="0">
                <a:latin typeface="Times New Roman" panose="02020603050405020304" pitchFamily="18" charset="0"/>
                <a:ea typeface="微软雅黑" pitchFamily="34" charset="-122"/>
              </a:rPr>
              <a:t>48bits</a:t>
            </a:r>
            <a:r>
              <a:rPr lang="zh-CN" altLang="en-US" sz="4000" b="0" dirty="0">
                <a:latin typeface="Times New Roman" panose="02020603050405020304" pitchFamily="18" charset="0"/>
                <a:ea typeface="微软雅黑" pitchFamily="34" charset="-122"/>
              </a:rPr>
              <a:t>的</a:t>
            </a:r>
            <a:r>
              <a:rPr lang="en-US" altLang="zh-CN" sz="4000" b="0" dirty="0">
                <a:latin typeface="Times New Roman" panose="02020603050405020304" pitchFamily="18" charset="0"/>
                <a:ea typeface="微软雅黑" pitchFamily="34" charset="-122"/>
              </a:rPr>
              <a:t>1</a:t>
            </a:r>
            <a:r>
              <a:rPr lang="zh-CN" altLang="en-US" sz="4000" b="0" dirty="0">
                <a:latin typeface="Times New Roman" panose="02020603050405020304" pitchFamily="18" charset="0"/>
                <a:ea typeface="微软雅黑" pitchFamily="34" charset="-122"/>
              </a:rPr>
              <a:t>，进行</a:t>
            </a:r>
            <a:r>
              <a:rPr lang="en-US" altLang="zh-CN" sz="4000" b="0" dirty="0">
                <a:latin typeface="Times New Roman" panose="02020603050405020304" pitchFamily="18" charset="0"/>
                <a:ea typeface="微软雅黑" pitchFamily="34" charset="-122"/>
              </a:rPr>
              <a:t>DES</a:t>
            </a:r>
            <a:r>
              <a:rPr lang="zh-CN" altLang="en-US" sz="4000" b="0" dirty="0">
                <a:latin typeface="Times New Roman" panose="02020603050405020304" pitchFamily="18" charset="0"/>
                <a:ea typeface="微软雅黑" pitchFamily="34" charset="-122"/>
              </a:rPr>
              <a:t>一轮加密运算。</a:t>
            </a:r>
            <a:endParaRPr lang="en-US" altLang="zh-CN" sz="4000" b="0" dirty="0">
              <a:latin typeface="Times New Roman" panose="02020603050405020304" pitchFamily="18" charset="0"/>
              <a:ea typeface="微软雅黑" pitchFamily="34" charset="-122"/>
            </a:endParaRPr>
          </a:p>
          <a:p>
            <a:pPr>
              <a:lnSpc>
                <a:spcPct val="90000"/>
              </a:lnSpc>
            </a:pPr>
            <a:endParaRPr lang="en-US" altLang="zh-CN" sz="4000" b="0" dirty="0">
              <a:latin typeface="Times New Roman" panose="02020603050405020304" pitchFamily="18" charset="0"/>
              <a:ea typeface="微软雅黑" pitchFamily="34" charset="-122"/>
            </a:endParaRPr>
          </a:p>
          <a:p>
            <a:pPr>
              <a:lnSpc>
                <a:spcPct val="90000"/>
              </a:lnSpc>
            </a:pPr>
            <a:r>
              <a:rPr lang="en-US" altLang="zh-CN" sz="4000" b="0" dirty="0">
                <a:latin typeface="Times New Roman" panose="02020603050405020304" pitchFamily="18" charset="0"/>
                <a:ea typeface="微软雅黑" pitchFamily="34" charset="-122"/>
              </a:rPr>
              <a:t>E</a:t>
            </a:r>
            <a:r>
              <a:rPr lang="zh-CN" altLang="en-US" sz="4000" b="0" dirty="0">
                <a:latin typeface="Times New Roman" panose="02020603050405020304" pitchFamily="18" charset="0"/>
                <a:ea typeface="微软雅黑" pitchFamily="34" charset="-122"/>
              </a:rPr>
              <a:t>盒置换后结果为多少？</a:t>
            </a:r>
            <a:endParaRPr lang="en-US" altLang="zh-CN" sz="4000" b="0" dirty="0">
              <a:latin typeface="Times New Roman" panose="02020603050405020304" pitchFamily="18" charset="0"/>
              <a:ea typeface="微软雅黑" pitchFamily="34" charset="-122"/>
            </a:endParaRPr>
          </a:p>
        </p:txBody>
      </p:sp>
    </p:spTree>
    <p:extLst>
      <p:ext uri="{BB962C8B-B14F-4D97-AF65-F5344CB8AC3E}">
        <p14:creationId xmlns:p14="http://schemas.microsoft.com/office/powerpoint/2010/main" val="3933929974"/>
      </p:ext>
    </p:extLst>
  </p:cSld>
  <p:clrMapOvr>
    <a:masterClrMapping/>
  </p:clrMapOvr>
  <p:transition>
    <p:wipe dir="d"/>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914400" y="73025"/>
            <a:ext cx="7839075" cy="612775"/>
          </a:xfrm>
        </p:spPr>
        <p:txBody>
          <a:bodyPr/>
          <a:lstStyle/>
          <a:p>
            <a:r>
              <a:rPr lang="en-US" altLang="zh-CN" b="0" dirty="0">
                <a:solidFill>
                  <a:schemeClr val="bg1"/>
                </a:solidFill>
                <a:latin typeface="+mj-ea"/>
              </a:rPr>
              <a:t>S</a:t>
            </a:r>
            <a:r>
              <a:rPr lang="zh-CN" altLang="en-US" b="0" dirty="0">
                <a:solidFill>
                  <a:schemeClr val="bg1"/>
                </a:solidFill>
                <a:latin typeface="+mj-ea"/>
              </a:rPr>
              <a:t>盒代替</a:t>
            </a:r>
          </a:p>
        </p:txBody>
      </p:sp>
      <p:sp>
        <p:nvSpPr>
          <p:cNvPr id="190467" name="Rectangle 3"/>
          <p:cNvSpPr>
            <a:spLocks noGrp="1" noChangeArrowheads="1"/>
          </p:cNvSpPr>
          <p:nvPr>
            <p:ph type="body" idx="1"/>
          </p:nvPr>
        </p:nvSpPr>
        <p:spPr/>
        <p:txBody>
          <a:bodyPr/>
          <a:lstStyle/>
          <a:p>
            <a:r>
              <a:rPr lang="zh-CN" altLang="en-US" sz="2800" b="0" dirty="0">
                <a:latin typeface="微软雅黑" pitchFamily="34" charset="-122"/>
                <a:ea typeface="微软雅黑" pitchFamily="34" charset="-122"/>
              </a:rPr>
              <a:t>将</a:t>
            </a:r>
            <a:r>
              <a:rPr lang="en-US" altLang="zh-CN" sz="2800" b="0" dirty="0">
                <a:latin typeface="微软雅黑" pitchFamily="34" charset="-122"/>
                <a:ea typeface="微软雅黑" pitchFamily="34" charset="-122"/>
              </a:rPr>
              <a:t>48</a:t>
            </a:r>
            <a:r>
              <a:rPr lang="zh-CN" altLang="en-US" sz="2800" b="0" dirty="0">
                <a:latin typeface="微软雅黑" pitchFamily="34" charset="-122"/>
                <a:ea typeface="微软雅黑" pitchFamily="34" charset="-122"/>
              </a:rPr>
              <a:t>比特压缩成</a:t>
            </a:r>
            <a:r>
              <a:rPr lang="en-US" altLang="zh-CN" sz="2800" b="0" dirty="0">
                <a:latin typeface="微软雅黑" pitchFamily="34" charset="-122"/>
                <a:ea typeface="微软雅黑" pitchFamily="34" charset="-122"/>
              </a:rPr>
              <a:t>32</a:t>
            </a:r>
            <a:r>
              <a:rPr lang="zh-CN" altLang="en-US" sz="2800" b="0" dirty="0">
                <a:latin typeface="微软雅黑" pitchFamily="34" charset="-122"/>
                <a:ea typeface="微软雅黑" pitchFamily="34" charset="-122"/>
              </a:rPr>
              <a:t>比特</a:t>
            </a:r>
          </a:p>
        </p:txBody>
      </p:sp>
      <p:grpSp>
        <p:nvGrpSpPr>
          <p:cNvPr id="3" name="组合 2"/>
          <p:cNvGrpSpPr/>
          <p:nvPr/>
        </p:nvGrpSpPr>
        <p:grpSpPr>
          <a:xfrm>
            <a:off x="684213" y="2192996"/>
            <a:ext cx="8072536" cy="3959844"/>
            <a:chOff x="1252538" y="2781300"/>
            <a:chExt cx="6891337" cy="2952750"/>
          </a:xfrm>
        </p:grpSpPr>
        <p:sp>
          <p:nvSpPr>
            <p:cNvPr id="190468" name="AutoShape 4"/>
            <p:cNvSpPr>
              <a:spLocks noChangeArrowheads="1"/>
            </p:cNvSpPr>
            <p:nvPr/>
          </p:nvSpPr>
          <p:spPr bwMode="auto">
            <a:xfrm>
              <a:off x="3125788" y="3163888"/>
              <a:ext cx="1081087" cy="287337"/>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900" i="1">
                  <a:latin typeface="Times New Roman" pitchFamily="18" charset="0"/>
                  <a:ea typeface="宋体" pitchFamily="2" charset="-122"/>
                </a:rPr>
                <a:t>E</a:t>
              </a:r>
            </a:p>
          </p:txBody>
        </p:sp>
        <p:sp>
          <p:nvSpPr>
            <p:cNvPr id="190469" name="AutoShape 5"/>
            <p:cNvSpPr>
              <a:spLocks noChangeArrowheads="1"/>
            </p:cNvSpPr>
            <p:nvPr/>
          </p:nvSpPr>
          <p:spPr bwMode="auto">
            <a:xfrm>
              <a:off x="1252538" y="4460875"/>
              <a:ext cx="720725" cy="287338"/>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900" i="1">
                  <a:latin typeface="Times New Roman" pitchFamily="18" charset="0"/>
                  <a:ea typeface="宋体" pitchFamily="2" charset="-122"/>
                </a:rPr>
                <a:t>S</a:t>
              </a:r>
              <a:r>
                <a:rPr kumimoji="1" lang="en-US" altLang="zh-CN" sz="1900" i="1" baseline="-25000">
                  <a:latin typeface="Times New Roman" pitchFamily="18" charset="0"/>
                  <a:ea typeface="宋体" pitchFamily="2" charset="-122"/>
                </a:rPr>
                <a:t>1</a:t>
              </a:r>
            </a:p>
          </p:txBody>
        </p:sp>
        <p:sp>
          <p:nvSpPr>
            <p:cNvPr id="190470" name="AutoShape 6"/>
            <p:cNvSpPr>
              <a:spLocks noChangeArrowheads="1"/>
            </p:cNvSpPr>
            <p:nvPr/>
          </p:nvSpPr>
          <p:spPr bwMode="auto">
            <a:xfrm>
              <a:off x="2119313" y="4459288"/>
              <a:ext cx="719137" cy="287337"/>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900" i="1">
                  <a:latin typeface="Times New Roman" pitchFamily="18" charset="0"/>
                  <a:ea typeface="宋体" pitchFamily="2" charset="-122"/>
                </a:rPr>
                <a:t>S</a:t>
              </a:r>
              <a:r>
                <a:rPr kumimoji="1" lang="en-US" altLang="zh-CN" sz="1900" i="1" baseline="-25000">
                  <a:latin typeface="Times New Roman" pitchFamily="18" charset="0"/>
                  <a:ea typeface="宋体" pitchFamily="2" charset="-122"/>
                </a:rPr>
                <a:t>2</a:t>
              </a:r>
            </a:p>
          </p:txBody>
        </p:sp>
        <p:sp>
          <p:nvSpPr>
            <p:cNvPr id="190471" name="Line 7"/>
            <p:cNvSpPr>
              <a:spLocks noChangeShapeType="1"/>
            </p:cNvSpPr>
            <p:nvPr/>
          </p:nvSpPr>
          <p:spPr bwMode="auto">
            <a:xfrm flipV="1">
              <a:off x="2333625" y="417195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72" name="Line 8"/>
            <p:cNvSpPr>
              <a:spLocks noChangeShapeType="1"/>
            </p:cNvSpPr>
            <p:nvPr/>
          </p:nvSpPr>
          <p:spPr bwMode="auto">
            <a:xfrm flipH="1" flipV="1">
              <a:off x="2405063" y="4171950"/>
              <a:ext cx="1587"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73" name="Line 9"/>
            <p:cNvSpPr>
              <a:spLocks noChangeShapeType="1"/>
            </p:cNvSpPr>
            <p:nvPr/>
          </p:nvSpPr>
          <p:spPr bwMode="auto">
            <a:xfrm flipV="1">
              <a:off x="2479675" y="417195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74" name="Line 10"/>
            <p:cNvSpPr>
              <a:spLocks noChangeShapeType="1"/>
            </p:cNvSpPr>
            <p:nvPr/>
          </p:nvSpPr>
          <p:spPr bwMode="auto">
            <a:xfrm flipV="1">
              <a:off x="2549525" y="417195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75" name="Line 11"/>
            <p:cNvSpPr>
              <a:spLocks noChangeShapeType="1"/>
            </p:cNvSpPr>
            <p:nvPr/>
          </p:nvSpPr>
          <p:spPr bwMode="auto">
            <a:xfrm flipH="1" flipV="1">
              <a:off x="2622550" y="417195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76" name="Line 12"/>
            <p:cNvSpPr>
              <a:spLocks noChangeShapeType="1"/>
            </p:cNvSpPr>
            <p:nvPr/>
          </p:nvSpPr>
          <p:spPr bwMode="auto">
            <a:xfrm flipV="1">
              <a:off x="2695575" y="417195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77" name="Line 13"/>
            <p:cNvSpPr>
              <a:spLocks noChangeShapeType="1"/>
            </p:cNvSpPr>
            <p:nvPr/>
          </p:nvSpPr>
          <p:spPr bwMode="auto">
            <a:xfrm flipV="1">
              <a:off x="1468438" y="417195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78" name="Line 14"/>
            <p:cNvSpPr>
              <a:spLocks noChangeShapeType="1"/>
            </p:cNvSpPr>
            <p:nvPr/>
          </p:nvSpPr>
          <p:spPr bwMode="auto">
            <a:xfrm flipH="1" flipV="1">
              <a:off x="1541463" y="4171950"/>
              <a:ext cx="1587"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79" name="Line 15"/>
            <p:cNvSpPr>
              <a:spLocks noChangeShapeType="1"/>
            </p:cNvSpPr>
            <p:nvPr/>
          </p:nvSpPr>
          <p:spPr bwMode="auto">
            <a:xfrm flipV="1">
              <a:off x="1612900" y="417195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80" name="Line 16"/>
            <p:cNvSpPr>
              <a:spLocks noChangeShapeType="1"/>
            </p:cNvSpPr>
            <p:nvPr/>
          </p:nvSpPr>
          <p:spPr bwMode="auto">
            <a:xfrm flipV="1">
              <a:off x="1684338" y="417195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81" name="Line 17"/>
            <p:cNvSpPr>
              <a:spLocks noChangeShapeType="1"/>
            </p:cNvSpPr>
            <p:nvPr/>
          </p:nvSpPr>
          <p:spPr bwMode="auto">
            <a:xfrm flipH="1" flipV="1">
              <a:off x="1755775" y="4171950"/>
              <a:ext cx="1588"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82" name="Line 18"/>
            <p:cNvSpPr>
              <a:spLocks noChangeShapeType="1"/>
            </p:cNvSpPr>
            <p:nvPr/>
          </p:nvSpPr>
          <p:spPr bwMode="auto">
            <a:xfrm flipV="1">
              <a:off x="1828800" y="417195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83" name="Line 19"/>
            <p:cNvSpPr>
              <a:spLocks noChangeShapeType="1"/>
            </p:cNvSpPr>
            <p:nvPr/>
          </p:nvSpPr>
          <p:spPr bwMode="auto">
            <a:xfrm flipV="1">
              <a:off x="1543050" y="474980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84" name="Line 20"/>
            <p:cNvSpPr>
              <a:spLocks noChangeShapeType="1"/>
            </p:cNvSpPr>
            <p:nvPr/>
          </p:nvSpPr>
          <p:spPr bwMode="auto">
            <a:xfrm flipH="1" flipV="1">
              <a:off x="1612900" y="4749800"/>
              <a:ext cx="3175"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85" name="Line 21"/>
            <p:cNvSpPr>
              <a:spLocks noChangeShapeType="1"/>
            </p:cNvSpPr>
            <p:nvPr/>
          </p:nvSpPr>
          <p:spPr bwMode="auto">
            <a:xfrm flipV="1">
              <a:off x="1685925" y="474980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86" name="Line 22"/>
            <p:cNvSpPr>
              <a:spLocks noChangeShapeType="1"/>
            </p:cNvSpPr>
            <p:nvPr/>
          </p:nvSpPr>
          <p:spPr bwMode="auto">
            <a:xfrm flipV="1">
              <a:off x="1757363" y="474980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87" name="Line 23"/>
            <p:cNvSpPr>
              <a:spLocks noChangeShapeType="1"/>
            </p:cNvSpPr>
            <p:nvPr/>
          </p:nvSpPr>
          <p:spPr bwMode="auto">
            <a:xfrm flipV="1">
              <a:off x="2405063" y="474980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88" name="Line 24"/>
            <p:cNvSpPr>
              <a:spLocks noChangeShapeType="1"/>
            </p:cNvSpPr>
            <p:nvPr/>
          </p:nvSpPr>
          <p:spPr bwMode="auto">
            <a:xfrm flipH="1" flipV="1">
              <a:off x="2478088" y="4749800"/>
              <a:ext cx="1587"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89" name="Line 25"/>
            <p:cNvSpPr>
              <a:spLocks noChangeShapeType="1"/>
            </p:cNvSpPr>
            <p:nvPr/>
          </p:nvSpPr>
          <p:spPr bwMode="auto">
            <a:xfrm flipV="1">
              <a:off x="2549525" y="474980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90" name="Line 26"/>
            <p:cNvSpPr>
              <a:spLocks noChangeShapeType="1"/>
            </p:cNvSpPr>
            <p:nvPr/>
          </p:nvSpPr>
          <p:spPr bwMode="auto">
            <a:xfrm flipV="1">
              <a:off x="2622550" y="474980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91" name="AutoShape 27"/>
            <p:cNvSpPr>
              <a:spLocks noChangeArrowheads="1"/>
            </p:cNvSpPr>
            <p:nvPr/>
          </p:nvSpPr>
          <p:spPr bwMode="auto">
            <a:xfrm>
              <a:off x="2981325" y="4459288"/>
              <a:ext cx="720725" cy="287337"/>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900" i="1">
                  <a:latin typeface="Times New Roman" pitchFamily="18" charset="0"/>
                  <a:ea typeface="宋体" pitchFamily="2" charset="-122"/>
                </a:rPr>
                <a:t>S</a:t>
              </a:r>
              <a:r>
                <a:rPr kumimoji="1" lang="en-US" altLang="zh-CN" sz="1900" i="1" baseline="-25000">
                  <a:latin typeface="Times New Roman" pitchFamily="18" charset="0"/>
                  <a:ea typeface="宋体" pitchFamily="2" charset="-122"/>
                </a:rPr>
                <a:t>3</a:t>
              </a:r>
            </a:p>
          </p:txBody>
        </p:sp>
        <p:sp>
          <p:nvSpPr>
            <p:cNvPr id="190492" name="Line 28"/>
            <p:cNvSpPr>
              <a:spLocks noChangeShapeType="1"/>
            </p:cNvSpPr>
            <p:nvPr/>
          </p:nvSpPr>
          <p:spPr bwMode="auto">
            <a:xfrm flipV="1">
              <a:off x="3198813" y="417195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93" name="Line 29"/>
            <p:cNvSpPr>
              <a:spLocks noChangeShapeType="1"/>
            </p:cNvSpPr>
            <p:nvPr/>
          </p:nvSpPr>
          <p:spPr bwMode="auto">
            <a:xfrm flipH="1" flipV="1">
              <a:off x="3268663" y="4171950"/>
              <a:ext cx="1587"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94" name="Line 30"/>
            <p:cNvSpPr>
              <a:spLocks noChangeShapeType="1"/>
            </p:cNvSpPr>
            <p:nvPr/>
          </p:nvSpPr>
          <p:spPr bwMode="auto">
            <a:xfrm flipV="1">
              <a:off x="3341688" y="417195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95" name="Line 31"/>
            <p:cNvSpPr>
              <a:spLocks noChangeShapeType="1"/>
            </p:cNvSpPr>
            <p:nvPr/>
          </p:nvSpPr>
          <p:spPr bwMode="auto">
            <a:xfrm flipV="1">
              <a:off x="3413125" y="417195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96" name="Line 32"/>
            <p:cNvSpPr>
              <a:spLocks noChangeShapeType="1"/>
            </p:cNvSpPr>
            <p:nvPr/>
          </p:nvSpPr>
          <p:spPr bwMode="auto">
            <a:xfrm flipH="1" flipV="1">
              <a:off x="3484563" y="4171950"/>
              <a:ext cx="1587"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97" name="Line 33"/>
            <p:cNvSpPr>
              <a:spLocks noChangeShapeType="1"/>
            </p:cNvSpPr>
            <p:nvPr/>
          </p:nvSpPr>
          <p:spPr bwMode="auto">
            <a:xfrm flipV="1">
              <a:off x="3559175" y="417195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98" name="Line 34"/>
            <p:cNvSpPr>
              <a:spLocks noChangeShapeType="1"/>
            </p:cNvSpPr>
            <p:nvPr/>
          </p:nvSpPr>
          <p:spPr bwMode="auto">
            <a:xfrm flipV="1">
              <a:off x="3268663" y="474980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499" name="Line 35"/>
            <p:cNvSpPr>
              <a:spLocks noChangeShapeType="1"/>
            </p:cNvSpPr>
            <p:nvPr/>
          </p:nvSpPr>
          <p:spPr bwMode="auto">
            <a:xfrm flipH="1" flipV="1">
              <a:off x="3340100" y="4749800"/>
              <a:ext cx="1588"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00" name="Line 36"/>
            <p:cNvSpPr>
              <a:spLocks noChangeShapeType="1"/>
            </p:cNvSpPr>
            <p:nvPr/>
          </p:nvSpPr>
          <p:spPr bwMode="auto">
            <a:xfrm flipV="1">
              <a:off x="3413125" y="474980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01" name="Line 37"/>
            <p:cNvSpPr>
              <a:spLocks noChangeShapeType="1"/>
            </p:cNvSpPr>
            <p:nvPr/>
          </p:nvSpPr>
          <p:spPr bwMode="auto">
            <a:xfrm flipV="1">
              <a:off x="3484563" y="474980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02" name="AutoShape 38"/>
            <p:cNvSpPr>
              <a:spLocks noChangeArrowheads="1"/>
            </p:cNvSpPr>
            <p:nvPr/>
          </p:nvSpPr>
          <p:spPr bwMode="auto">
            <a:xfrm>
              <a:off x="3844925" y="4459288"/>
              <a:ext cx="720725" cy="287337"/>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900" i="1">
                  <a:latin typeface="Times New Roman" pitchFamily="18" charset="0"/>
                  <a:ea typeface="宋体" pitchFamily="2" charset="-122"/>
                </a:rPr>
                <a:t>S</a:t>
              </a:r>
              <a:r>
                <a:rPr kumimoji="1" lang="en-US" altLang="zh-CN" sz="1900" i="1" baseline="-25000">
                  <a:latin typeface="Times New Roman" pitchFamily="18" charset="0"/>
                  <a:ea typeface="宋体" pitchFamily="2" charset="-122"/>
                </a:rPr>
                <a:t>4</a:t>
              </a:r>
            </a:p>
          </p:txBody>
        </p:sp>
        <p:sp>
          <p:nvSpPr>
            <p:cNvPr id="190503" name="Line 39"/>
            <p:cNvSpPr>
              <a:spLocks noChangeShapeType="1"/>
            </p:cNvSpPr>
            <p:nvPr/>
          </p:nvSpPr>
          <p:spPr bwMode="auto">
            <a:xfrm flipV="1">
              <a:off x="4060825" y="417195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04" name="Line 40"/>
            <p:cNvSpPr>
              <a:spLocks noChangeShapeType="1"/>
            </p:cNvSpPr>
            <p:nvPr/>
          </p:nvSpPr>
          <p:spPr bwMode="auto">
            <a:xfrm flipH="1" flipV="1">
              <a:off x="4133850" y="4171950"/>
              <a:ext cx="1588"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05" name="Line 41"/>
            <p:cNvSpPr>
              <a:spLocks noChangeShapeType="1"/>
            </p:cNvSpPr>
            <p:nvPr/>
          </p:nvSpPr>
          <p:spPr bwMode="auto">
            <a:xfrm flipV="1">
              <a:off x="4205288" y="417195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06" name="Line 42"/>
            <p:cNvSpPr>
              <a:spLocks noChangeShapeType="1"/>
            </p:cNvSpPr>
            <p:nvPr/>
          </p:nvSpPr>
          <p:spPr bwMode="auto">
            <a:xfrm flipV="1">
              <a:off x="4278313" y="417195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07" name="Line 43"/>
            <p:cNvSpPr>
              <a:spLocks noChangeShapeType="1"/>
            </p:cNvSpPr>
            <p:nvPr/>
          </p:nvSpPr>
          <p:spPr bwMode="auto">
            <a:xfrm flipH="1" flipV="1">
              <a:off x="4348163" y="4171950"/>
              <a:ext cx="1587"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08" name="Line 44"/>
            <p:cNvSpPr>
              <a:spLocks noChangeShapeType="1"/>
            </p:cNvSpPr>
            <p:nvPr/>
          </p:nvSpPr>
          <p:spPr bwMode="auto">
            <a:xfrm flipV="1">
              <a:off x="4421188" y="417195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09" name="Line 45"/>
            <p:cNvSpPr>
              <a:spLocks noChangeShapeType="1"/>
            </p:cNvSpPr>
            <p:nvPr/>
          </p:nvSpPr>
          <p:spPr bwMode="auto">
            <a:xfrm flipV="1">
              <a:off x="4133850" y="474980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10" name="Line 46"/>
            <p:cNvSpPr>
              <a:spLocks noChangeShapeType="1"/>
            </p:cNvSpPr>
            <p:nvPr/>
          </p:nvSpPr>
          <p:spPr bwMode="auto">
            <a:xfrm flipH="1" flipV="1">
              <a:off x="4203700" y="4749800"/>
              <a:ext cx="1588"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11" name="Line 47"/>
            <p:cNvSpPr>
              <a:spLocks noChangeShapeType="1"/>
            </p:cNvSpPr>
            <p:nvPr/>
          </p:nvSpPr>
          <p:spPr bwMode="auto">
            <a:xfrm flipV="1">
              <a:off x="4278313" y="474980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12" name="Line 48"/>
            <p:cNvSpPr>
              <a:spLocks noChangeShapeType="1"/>
            </p:cNvSpPr>
            <p:nvPr/>
          </p:nvSpPr>
          <p:spPr bwMode="auto">
            <a:xfrm flipV="1">
              <a:off x="4348163" y="474980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13" name="AutoShape 49"/>
            <p:cNvSpPr>
              <a:spLocks noChangeArrowheads="1"/>
            </p:cNvSpPr>
            <p:nvPr/>
          </p:nvSpPr>
          <p:spPr bwMode="auto">
            <a:xfrm>
              <a:off x="4781550" y="4459288"/>
              <a:ext cx="720725" cy="287337"/>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900" i="1">
                  <a:latin typeface="Times New Roman" pitchFamily="18" charset="0"/>
                  <a:ea typeface="宋体" pitchFamily="2" charset="-122"/>
                </a:rPr>
                <a:t>S</a:t>
              </a:r>
              <a:r>
                <a:rPr kumimoji="1" lang="en-US" altLang="zh-CN" sz="1900" i="1" baseline="-25000">
                  <a:latin typeface="Times New Roman" pitchFamily="18" charset="0"/>
                  <a:ea typeface="宋体" pitchFamily="2" charset="-122"/>
                </a:rPr>
                <a:t>5</a:t>
              </a:r>
            </a:p>
          </p:txBody>
        </p:sp>
        <p:sp>
          <p:nvSpPr>
            <p:cNvPr id="190514" name="Line 50"/>
            <p:cNvSpPr>
              <a:spLocks noChangeShapeType="1"/>
            </p:cNvSpPr>
            <p:nvPr/>
          </p:nvSpPr>
          <p:spPr bwMode="auto">
            <a:xfrm flipV="1">
              <a:off x="4999038" y="417195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15" name="Line 51"/>
            <p:cNvSpPr>
              <a:spLocks noChangeShapeType="1"/>
            </p:cNvSpPr>
            <p:nvPr/>
          </p:nvSpPr>
          <p:spPr bwMode="auto">
            <a:xfrm flipH="1" flipV="1">
              <a:off x="5068888" y="4171950"/>
              <a:ext cx="1587"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16" name="Line 52"/>
            <p:cNvSpPr>
              <a:spLocks noChangeShapeType="1"/>
            </p:cNvSpPr>
            <p:nvPr/>
          </p:nvSpPr>
          <p:spPr bwMode="auto">
            <a:xfrm flipV="1">
              <a:off x="5141913" y="417195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17" name="Line 53"/>
            <p:cNvSpPr>
              <a:spLocks noChangeShapeType="1"/>
            </p:cNvSpPr>
            <p:nvPr/>
          </p:nvSpPr>
          <p:spPr bwMode="auto">
            <a:xfrm flipV="1">
              <a:off x="5214938" y="417195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18" name="Line 54"/>
            <p:cNvSpPr>
              <a:spLocks noChangeShapeType="1"/>
            </p:cNvSpPr>
            <p:nvPr/>
          </p:nvSpPr>
          <p:spPr bwMode="auto">
            <a:xfrm flipH="1" flipV="1">
              <a:off x="5286375" y="417195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19" name="Line 55"/>
            <p:cNvSpPr>
              <a:spLocks noChangeShapeType="1"/>
            </p:cNvSpPr>
            <p:nvPr/>
          </p:nvSpPr>
          <p:spPr bwMode="auto">
            <a:xfrm flipV="1">
              <a:off x="5357813" y="417195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20" name="Line 56"/>
            <p:cNvSpPr>
              <a:spLocks noChangeShapeType="1"/>
            </p:cNvSpPr>
            <p:nvPr/>
          </p:nvSpPr>
          <p:spPr bwMode="auto">
            <a:xfrm flipV="1">
              <a:off x="5068888" y="474980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21" name="Line 57"/>
            <p:cNvSpPr>
              <a:spLocks noChangeShapeType="1"/>
            </p:cNvSpPr>
            <p:nvPr/>
          </p:nvSpPr>
          <p:spPr bwMode="auto">
            <a:xfrm flipH="1" flipV="1">
              <a:off x="5140325" y="4749800"/>
              <a:ext cx="1588"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22" name="Line 58"/>
            <p:cNvSpPr>
              <a:spLocks noChangeShapeType="1"/>
            </p:cNvSpPr>
            <p:nvPr/>
          </p:nvSpPr>
          <p:spPr bwMode="auto">
            <a:xfrm flipV="1">
              <a:off x="5214938" y="474980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23" name="Line 59"/>
            <p:cNvSpPr>
              <a:spLocks noChangeShapeType="1"/>
            </p:cNvSpPr>
            <p:nvPr/>
          </p:nvSpPr>
          <p:spPr bwMode="auto">
            <a:xfrm flipV="1">
              <a:off x="5286375" y="474980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24" name="AutoShape 60"/>
            <p:cNvSpPr>
              <a:spLocks noChangeArrowheads="1"/>
            </p:cNvSpPr>
            <p:nvPr/>
          </p:nvSpPr>
          <p:spPr bwMode="auto">
            <a:xfrm>
              <a:off x="5645150" y="4459288"/>
              <a:ext cx="722313" cy="287337"/>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900" i="1">
                  <a:latin typeface="Times New Roman" pitchFamily="18" charset="0"/>
                  <a:ea typeface="宋体" pitchFamily="2" charset="-122"/>
                </a:rPr>
                <a:t>S</a:t>
              </a:r>
              <a:r>
                <a:rPr kumimoji="1" lang="en-US" altLang="zh-CN" sz="1900" i="1" baseline="-25000">
                  <a:latin typeface="Times New Roman" pitchFamily="18" charset="0"/>
                  <a:ea typeface="宋体" pitchFamily="2" charset="-122"/>
                </a:rPr>
                <a:t>6</a:t>
              </a:r>
            </a:p>
          </p:txBody>
        </p:sp>
        <p:sp>
          <p:nvSpPr>
            <p:cNvPr id="190525" name="Line 61"/>
            <p:cNvSpPr>
              <a:spLocks noChangeShapeType="1"/>
            </p:cNvSpPr>
            <p:nvPr/>
          </p:nvSpPr>
          <p:spPr bwMode="auto">
            <a:xfrm flipV="1">
              <a:off x="5861050" y="417195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26" name="Line 62"/>
            <p:cNvSpPr>
              <a:spLocks noChangeShapeType="1"/>
            </p:cNvSpPr>
            <p:nvPr/>
          </p:nvSpPr>
          <p:spPr bwMode="auto">
            <a:xfrm flipH="1" flipV="1">
              <a:off x="5932488" y="4171950"/>
              <a:ext cx="1587"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27" name="Line 63"/>
            <p:cNvSpPr>
              <a:spLocks noChangeShapeType="1"/>
            </p:cNvSpPr>
            <p:nvPr/>
          </p:nvSpPr>
          <p:spPr bwMode="auto">
            <a:xfrm flipV="1">
              <a:off x="6005513" y="417195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28" name="Line 64"/>
            <p:cNvSpPr>
              <a:spLocks noChangeShapeType="1"/>
            </p:cNvSpPr>
            <p:nvPr/>
          </p:nvSpPr>
          <p:spPr bwMode="auto">
            <a:xfrm flipV="1">
              <a:off x="6076950" y="417195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29" name="Line 65"/>
            <p:cNvSpPr>
              <a:spLocks noChangeShapeType="1"/>
            </p:cNvSpPr>
            <p:nvPr/>
          </p:nvSpPr>
          <p:spPr bwMode="auto">
            <a:xfrm flipH="1" flipV="1">
              <a:off x="6148388" y="4171950"/>
              <a:ext cx="1587"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30" name="Line 66"/>
            <p:cNvSpPr>
              <a:spLocks noChangeShapeType="1"/>
            </p:cNvSpPr>
            <p:nvPr/>
          </p:nvSpPr>
          <p:spPr bwMode="auto">
            <a:xfrm flipV="1">
              <a:off x="6221413" y="417195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31" name="Line 67"/>
            <p:cNvSpPr>
              <a:spLocks noChangeShapeType="1"/>
            </p:cNvSpPr>
            <p:nvPr/>
          </p:nvSpPr>
          <p:spPr bwMode="auto">
            <a:xfrm flipV="1">
              <a:off x="5932488" y="474980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32" name="Line 68"/>
            <p:cNvSpPr>
              <a:spLocks noChangeShapeType="1"/>
            </p:cNvSpPr>
            <p:nvPr/>
          </p:nvSpPr>
          <p:spPr bwMode="auto">
            <a:xfrm flipH="1" flipV="1">
              <a:off x="6003925" y="4749800"/>
              <a:ext cx="1588"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33" name="Line 69"/>
            <p:cNvSpPr>
              <a:spLocks noChangeShapeType="1"/>
            </p:cNvSpPr>
            <p:nvPr/>
          </p:nvSpPr>
          <p:spPr bwMode="auto">
            <a:xfrm flipV="1">
              <a:off x="6076950" y="474980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34" name="Line 70"/>
            <p:cNvSpPr>
              <a:spLocks noChangeShapeType="1"/>
            </p:cNvSpPr>
            <p:nvPr/>
          </p:nvSpPr>
          <p:spPr bwMode="auto">
            <a:xfrm flipV="1">
              <a:off x="6148388" y="4749800"/>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90535" name="Group 71"/>
            <p:cNvGrpSpPr>
              <a:grpSpLocks/>
            </p:cNvGrpSpPr>
            <p:nvPr/>
          </p:nvGrpSpPr>
          <p:grpSpPr bwMode="auto">
            <a:xfrm>
              <a:off x="3630613" y="3740150"/>
              <a:ext cx="142875" cy="146050"/>
              <a:chOff x="1701" y="3294"/>
              <a:chExt cx="90" cy="92"/>
            </a:xfrm>
          </p:grpSpPr>
          <p:sp>
            <p:nvSpPr>
              <p:cNvPr id="190536" name="Oval 72"/>
              <p:cNvSpPr>
                <a:spLocks noChangeArrowheads="1"/>
              </p:cNvSpPr>
              <p:nvPr/>
            </p:nvSpPr>
            <p:spPr bwMode="auto">
              <a:xfrm>
                <a:off x="1701" y="3294"/>
                <a:ext cx="90" cy="92"/>
              </a:xfrm>
              <a:prstGeom prst="ellipse">
                <a:avLst/>
              </a:prstGeom>
              <a:noFill/>
              <a:ln w="127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0537" name="Line 73"/>
              <p:cNvSpPr>
                <a:spLocks noChangeShapeType="1"/>
              </p:cNvSpPr>
              <p:nvPr/>
            </p:nvSpPr>
            <p:spPr bwMode="auto">
              <a:xfrm>
                <a:off x="1701" y="3339"/>
                <a:ext cx="9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38" name="Line 74"/>
              <p:cNvSpPr>
                <a:spLocks noChangeShapeType="1"/>
              </p:cNvSpPr>
              <p:nvPr/>
            </p:nvSpPr>
            <p:spPr bwMode="auto">
              <a:xfrm>
                <a:off x="1746" y="3294"/>
                <a:ext cx="0" cy="91"/>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0539" name="Line 75"/>
            <p:cNvSpPr>
              <a:spLocks noChangeShapeType="1"/>
            </p:cNvSpPr>
            <p:nvPr/>
          </p:nvSpPr>
          <p:spPr bwMode="auto">
            <a:xfrm>
              <a:off x="3702050" y="2947988"/>
              <a:ext cx="0" cy="215900"/>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40" name="Line 76"/>
            <p:cNvSpPr>
              <a:spLocks noChangeShapeType="1"/>
            </p:cNvSpPr>
            <p:nvPr/>
          </p:nvSpPr>
          <p:spPr bwMode="auto">
            <a:xfrm>
              <a:off x="3702050" y="3451225"/>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41" name="Line 77"/>
            <p:cNvSpPr>
              <a:spLocks noChangeShapeType="1"/>
            </p:cNvSpPr>
            <p:nvPr/>
          </p:nvSpPr>
          <p:spPr bwMode="auto">
            <a:xfrm flipV="1">
              <a:off x="1457325" y="4149725"/>
              <a:ext cx="6569075"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42" name="Line 78"/>
            <p:cNvSpPr>
              <a:spLocks noChangeShapeType="1"/>
            </p:cNvSpPr>
            <p:nvPr/>
          </p:nvSpPr>
          <p:spPr bwMode="auto">
            <a:xfrm>
              <a:off x="3702050" y="3883025"/>
              <a:ext cx="0" cy="288925"/>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43" name="Line 79"/>
            <p:cNvSpPr>
              <a:spLocks noChangeShapeType="1"/>
            </p:cNvSpPr>
            <p:nvPr/>
          </p:nvSpPr>
          <p:spPr bwMode="auto">
            <a:xfrm>
              <a:off x="3773488" y="3811588"/>
              <a:ext cx="1295400" cy="0"/>
            </a:xfrm>
            <a:prstGeom prst="line">
              <a:avLst/>
            </a:prstGeom>
            <a:noFill/>
            <a:ln w="12700">
              <a:solidFill>
                <a:schemeClr val="tx1"/>
              </a:solidFill>
              <a:round/>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44" name="Text Box 80"/>
            <p:cNvSpPr txBox="1">
              <a:spLocks noChangeArrowheads="1"/>
            </p:cNvSpPr>
            <p:nvPr/>
          </p:nvSpPr>
          <p:spPr bwMode="auto">
            <a:xfrm>
              <a:off x="3743325" y="2781300"/>
              <a:ext cx="20161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144" tIns="44072" rIns="88144" bIns="44072">
              <a:spAutoFit/>
            </a:bodyPr>
            <a:lstStyle>
              <a:lvl1pPr defTabSz="881063">
                <a:defRPr>
                  <a:solidFill>
                    <a:schemeClr val="tx1"/>
                  </a:solidFill>
                  <a:latin typeface="Arial" pitchFamily="34" charset="0"/>
                </a:defRPr>
              </a:lvl1pPr>
              <a:lvl2pPr marL="441325" defTabSz="881063">
                <a:defRPr>
                  <a:solidFill>
                    <a:schemeClr val="tx1"/>
                  </a:solidFill>
                  <a:latin typeface="Arial" pitchFamily="34" charset="0"/>
                </a:defRPr>
              </a:lvl2pPr>
              <a:lvl3pPr marL="881063" defTabSz="881063">
                <a:defRPr>
                  <a:solidFill>
                    <a:schemeClr val="tx1"/>
                  </a:solidFill>
                  <a:latin typeface="Arial" pitchFamily="34" charset="0"/>
                </a:defRPr>
              </a:lvl3pPr>
              <a:lvl4pPr marL="1322388" defTabSz="881063">
                <a:defRPr>
                  <a:solidFill>
                    <a:schemeClr val="tx1"/>
                  </a:solidFill>
                  <a:latin typeface="Arial" pitchFamily="34" charset="0"/>
                </a:defRPr>
              </a:lvl4pPr>
              <a:lvl5pPr marL="1763713" defTabSz="881063">
                <a:defRPr>
                  <a:solidFill>
                    <a:schemeClr val="tx1"/>
                  </a:solidFill>
                  <a:latin typeface="Arial" pitchFamily="34" charset="0"/>
                </a:defRPr>
              </a:lvl5pPr>
              <a:lvl6pPr marL="2220913" defTabSz="881063" fontAlgn="base">
                <a:spcBef>
                  <a:spcPct val="0"/>
                </a:spcBef>
                <a:spcAft>
                  <a:spcPct val="0"/>
                </a:spcAft>
                <a:defRPr>
                  <a:solidFill>
                    <a:schemeClr val="tx1"/>
                  </a:solidFill>
                  <a:latin typeface="Arial" pitchFamily="34" charset="0"/>
                </a:defRPr>
              </a:lvl6pPr>
              <a:lvl7pPr marL="2678113" defTabSz="881063" fontAlgn="base">
                <a:spcBef>
                  <a:spcPct val="0"/>
                </a:spcBef>
                <a:spcAft>
                  <a:spcPct val="0"/>
                </a:spcAft>
                <a:defRPr>
                  <a:solidFill>
                    <a:schemeClr val="tx1"/>
                  </a:solidFill>
                  <a:latin typeface="Arial" pitchFamily="34" charset="0"/>
                </a:defRPr>
              </a:lvl7pPr>
              <a:lvl8pPr marL="3135313" defTabSz="881063" fontAlgn="base">
                <a:spcBef>
                  <a:spcPct val="0"/>
                </a:spcBef>
                <a:spcAft>
                  <a:spcPct val="0"/>
                </a:spcAft>
                <a:defRPr>
                  <a:solidFill>
                    <a:schemeClr val="tx1"/>
                  </a:solidFill>
                  <a:latin typeface="Arial" pitchFamily="34" charset="0"/>
                </a:defRPr>
              </a:lvl8pPr>
              <a:lvl9pPr marL="3592513" defTabSz="881063" fontAlgn="base">
                <a:spcBef>
                  <a:spcPct val="0"/>
                </a:spcBef>
                <a:spcAft>
                  <a:spcPct val="0"/>
                </a:spcAft>
                <a:defRPr>
                  <a:solidFill>
                    <a:schemeClr val="tx1"/>
                  </a:solidFill>
                  <a:latin typeface="Arial" pitchFamily="34" charset="0"/>
                </a:defRPr>
              </a:lvl9pPr>
            </a:lstStyle>
            <a:p>
              <a:pPr eaLnBrk="0" hangingPunct="0">
                <a:spcBef>
                  <a:spcPct val="50000"/>
                </a:spcBef>
              </a:pPr>
              <a:r>
                <a:rPr kumimoji="1" lang="en-US" altLang="zh-CN" sz="1900" dirty="0">
                  <a:latin typeface="Times New Roman" pitchFamily="18" charset="0"/>
                  <a:ea typeface="宋体" pitchFamily="2" charset="-122"/>
                </a:rPr>
                <a:t>R</a:t>
              </a:r>
              <a:r>
                <a:rPr kumimoji="1" lang="en-US" altLang="zh-CN" sz="1900" baseline="-25000" dirty="0">
                  <a:latin typeface="Times New Roman" pitchFamily="18" charset="0"/>
                  <a:ea typeface="宋体" pitchFamily="2" charset="-122"/>
                </a:rPr>
                <a:t>i-1  </a:t>
              </a:r>
              <a:r>
                <a:rPr kumimoji="1" lang="en-US" altLang="zh-CN" sz="1900" dirty="0">
                  <a:latin typeface="Times New Roman" pitchFamily="18" charset="0"/>
                  <a:ea typeface="宋体" pitchFamily="2" charset="-122"/>
                </a:rPr>
                <a:t>(32 bits)</a:t>
              </a:r>
            </a:p>
          </p:txBody>
        </p:sp>
        <p:sp>
          <p:nvSpPr>
            <p:cNvPr id="190545" name="Line 81"/>
            <p:cNvSpPr>
              <a:spLocks noChangeShapeType="1"/>
            </p:cNvSpPr>
            <p:nvPr/>
          </p:nvSpPr>
          <p:spPr bwMode="auto">
            <a:xfrm>
              <a:off x="1543050" y="5300663"/>
              <a:ext cx="648335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46" name="Line 82"/>
            <p:cNvSpPr>
              <a:spLocks noChangeShapeType="1"/>
            </p:cNvSpPr>
            <p:nvPr/>
          </p:nvSpPr>
          <p:spPr bwMode="auto">
            <a:xfrm>
              <a:off x="4467225" y="5300663"/>
              <a:ext cx="0" cy="433387"/>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47" name="Text Box 83"/>
            <p:cNvSpPr txBox="1">
              <a:spLocks noChangeArrowheads="1"/>
            </p:cNvSpPr>
            <p:nvPr/>
          </p:nvSpPr>
          <p:spPr bwMode="auto">
            <a:xfrm>
              <a:off x="5068888" y="3595688"/>
              <a:ext cx="125888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144" tIns="44072" rIns="88144" bIns="44072">
              <a:spAutoFit/>
            </a:bodyPr>
            <a:lstStyle>
              <a:lvl1pPr defTabSz="881063">
                <a:defRPr>
                  <a:solidFill>
                    <a:schemeClr val="tx1"/>
                  </a:solidFill>
                  <a:latin typeface="Arial" pitchFamily="34" charset="0"/>
                </a:defRPr>
              </a:lvl1pPr>
              <a:lvl2pPr marL="441325" defTabSz="881063">
                <a:defRPr>
                  <a:solidFill>
                    <a:schemeClr val="tx1"/>
                  </a:solidFill>
                  <a:latin typeface="Arial" pitchFamily="34" charset="0"/>
                </a:defRPr>
              </a:lvl2pPr>
              <a:lvl3pPr marL="881063" defTabSz="881063">
                <a:defRPr>
                  <a:solidFill>
                    <a:schemeClr val="tx1"/>
                  </a:solidFill>
                  <a:latin typeface="Arial" pitchFamily="34" charset="0"/>
                </a:defRPr>
              </a:lvl3pPr>
              <a:lvl4pPr marL="1322388" defTabSz="881063">
                <a:defRPr>
                  <a:solidFill>
                    <a:schemeClr val="tx1"/>
                  </a:solidFill>
                  <a:latin typeface="Arial" pitchFamily="34" charset="0"/>
                </a:defRPr>
              </a:lvl4pPr>
              <a:lvl5pPr marL="1763713" defTabSz="881063">
                <a:defRPr>
                  <a:solidFill>
                    <a:schemeClr val="tx1"/>
                  </a:solidFill>
                  <a:latin typeface="Arial" pitchFamily="34" charset="0"/>
                </a:defRPr>
              </a:lvl5pPr>
              <a:lvl6pPr marL="2220913" defTabSz="881063" fontAlgn="base">
                <a:spcBef>
                  <a:spcPct val="0"/>
                </a:spcBef>
                <a:spcAft>
                  <a:spcPct val="0"/>
                </a:spcAft>
                <a:defRPr>
                  <a:solidFill>
                    <a:schemeClr val="tx1"/>
                  </a:solidFill>
                  <a:latin typeface="Arial" pitchFamily="34" charset="0"/>
                </a:defRPr>
              </a:lvl6pPr>
              <a:lvl7pPr marL="2678113" defTabSz="881063" fontAlgn="base">
                <a:spcBef>
                  <a:spcPct val="0"/>
                </a:spcBef>
                <a:spcAft>
                  <a:spcPct val="0"/>
                </a:spcAft>
                <a:defRPr>
                  <a:solidFill>
                    <a:schemeClr val="tx1"/>
                  </a:solidFill>
                  <a:latin typeface="Arial" pitchFamily="34" charset="0"/>
                </a:defRPr>
              </a:lvl7pPr>
              <a:lvl8pPr marL="3135313" defTabSz="881063" fontAlgn="base">
                <a:spcBef>
                  <a:spcPct val="0"/>
                </a:spcBef>
                <a:spcAft>
                  <a:spcPct val="0"/>
                </a:spcAft>
                <a:defRPr>
                  <a:solidFill>
                    <a:schemeClr val="tx1"/>
                  </a:solidFill>
                  <a:latin typeface="Arial" pitchFamily="34" charset="0"/>
                </a:defRPr>
              </a:lvl8pPr>
              <a:lvl9pPr marL="3592513" defTabSz="881063" fontAlgn="base">
                <a:spcBef>
                  <a:spcPct val="0"/>
                </a:spcBef>
                <a:spcAft>
                  <a:spcPct val="0"/>
                </a:spcAft>
                <a:defRPr>
                  <a:solidFill>
                    <a:schemeClr val="tx1"/>
                  </a:solidFill>
                  <a:latin typeface="Arial" pitchFamily="34" charset="0"/>
                </a:defRPr>
              </a:lvl9pPr>
            </a:lstStyle>
            <a:p>
              <a:pPr eaLnBrk="0" hangingPunct="0">
                <a:spcBef>
                  <a:spcPct val="50000"/>
                </a:spcBef>
              </a:pPr>
              <a:r>
                <a:rPr kumimoji="1" lang="en-US" altLang="zh-CN" sz="1700" i="1">
                  <a:latin typeface="Times New Roman" pitchFamily="18" charset="0"/>
                  <a:ea typeface="宋体" pitchFamily="2" charset="-122"/>
                </a:rPr>
                <a:t>K</a:t>
              </a:r>
              <a:r>
                <a:rPr kumimoji="1" lang="en-US" altLang="zh-CN" sz="1700" i="1" baseline="-25000">
                  <a:latin typeface="Times New Roman" pitchFamily="18" charset="0"/>
                  <a:ea typeface="宋体" pitchFamily="2" charset="-122"/>
                </a:rPr>
                <a:t>i </a:t>
              </a:r>
              <a:r>
                <a:rPr kumimoji="1" lang="en-US" altLang="zh-CN" sz="1700">
                  <a:latin typeface="Times New Roman" pitchFamily="18" charset="0"/>
                  <a:ea typeface="宋体" pitchFamily="2" charset="-122"/>
                </a:rPr>
                <a:t>( 48bits)</a:t>
              </a:r>
              <a:endParaRPr kumimoji="1" lang="en-US" altLang="zh-CN" sz="1700" i="1" baseline="-25000">
                <a:latin typeface="Times New Roman" pitchFamily="18" charset="0"/>
                <a:ea typeface="宋体" pitchFamily="2" charset="-122"/>
              </a:endParaRPr>
            </a:p>
          </p:txBody>
        </p:sp>
        <p:sp>
          <p:nvSpPr>
            <p:cNvPr id="190548" name="Rectangle 84"/>
            <p:cNvSpPr>
              <a:spLocks noChangeArrowheads="1"/>
            </p:cNvSpPr>
            <p:nvPr/>
          </p:nvSpPr>
          <p:spPr bwMode="auto">
            <a:xfrm>
              <a:off x="3044825" y="3379788"/>
              <a:ext cx="8001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144" tIns="44072" rIns="88144" bIns="44072">
              <a:spAutoFit/>
            </a:bodyPr>
            <a:lstStyle/>
            <a:p>
              <a:pPr defTabSz="881063" eaLnBrk="0" hangingPunct="0"/>
              <a:r>
                <a:rPr kumimoji="1" lang="en-US" altLang="zh-CN" sz="1500">
                  <a:latin typeface="Times New Roman" pitchFamily="18" charset="0"/>
                  <a:ea typeface="宋体" pitchFamily="2" charset="-122"/>
                </a:rPr>
                <a:t>48 bits</a:t>
              </a:r>
            </a:p>
          </p:txBody>
        </p:sp>
        <p:sp>
          <p:nvSpPr>
            <p:cNvPr id="190549" name="AutoShape 85"/>
            <p:cNvSpPr>
              <a:spLocks noChangeArrowheads="1"/>
            </p:cNvSpPr>
            <p:nvPr/>
          </p:nvSpPr>
          <p:spPr bwMode="auto">
            <a:xfrm>
              <a:off x="6561138" y="4437063"/>
              <a:ext cx="720725" cy="287337"/>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900" i="1">
                  <a:latin typeface="Times New Roman" pitchFamily="18" charset="0"/>
                  <a:ea typeface="宋体" pitchFamily="2" charset="-122"/>
                </a:rPr>
                <a:t>S</a:t>
              </a:r>
              <a:r>
                <a:rPr kumimoji="1" lang="en-US" altLang="zh-CN" sz="1900" i="1" baseline="-25000">
                  <a:latin typeface="Times New Roman" pitchFamily="18" charset="0"/>
                  <a:ea typeface="宋体" pitchFamily="2" charset="-122"/>
                </a:rPr>
                <a:t>7</a:t>
              </a:r>
            </a:p>
          </p:txBody>
        </p:sp>
        <p:sp>
          <p:nvSpPr>
            <p:cNvPr id="190550" name="Line 86"/>
            <p:cNvSpPr>
              <a:spLocks noChangeShapeType="1"/>
            </p:cNvSpPr>
            <p:nvPr/>
          </p:nvSpPr>
          <p:spPr bwMode="auto">
            <a:xfrm flipV="1">
              <a:off x="6775450" y="4149725"/>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51" name="Line 87"/>
            <p:cNvSpPr>
              <a:spLocks noChangeShapeType="1"/>
            </p:cNvSpPr>
            <p:nvPr/>
          </p:nvSpPr>
          <p:spPr bwMode="auto">
            <a:xfrm flipH="1" flipV="1">
              <a:off x="6846888" y="4149725"/>
              <a:ext cx="1587"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52" name="Line 88"/>
            <p:cNvSpPr>
              <a:spLocks noChangeShapeType="1"/>
            </p:cNvSpPr>
            <p:nvPr/>
          </p:nvSpPr>
          <p:spPr bwMode="auto">
            <a:xfrm flipV="1">
              <a:off x="6921500" y="4149725"/>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53" name="Line 89"/>
            <p:cNvSpPr>
              <a:spLocks noChangeShapeType="1"/>
            </p:cNvSpPr>
            <p:nvPr/>
          </p:nvSpPr>
          <p:spPr bwMode="auto">
            <a:xfrm flipV="1">
              <a:off x="6992938" y="4149725"/>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54" name="Line 90"/>
            <p:cNvSpPr>
              <a:spLocks noChangeShapeType="1"/>
            </p:cNvSpPr>
            <p:nvPr/>
          </p:nvSpPr>
          <p:spPr bwMode="auto">
            <a:xfrm flipH="1" flipV="1">
              <a:off x="7062788" y="4149725"/>
              <a:ext cx="1587"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55" name="Line 91"/>
            <p:cNvSpPr>
              <a:spLocks noChangeShapeType="1"/>
            </p:cNvSpPr>
            <p:nvPr/>
          </p:nvSpPr>
          <p:spPr bwMode="auto">
            <a:xfrm flipV="1">
              <a:off x="7137400" y="4149725"/>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56" name="Line 92"/>
            <p:cNvSpPr>
              <a:spLocks noChangeShapeType="1"/>
            </p:cNvSpPr>
            <p:nvPr/>
          </p:nvSpPr>
          <p:spPr bwMode="auto">
            <a:xfrm flipV="1">
              <a:off x="6846888" y="4727575"/>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57" name="Line 93"/>
            <p:cNvSpPr>
              <a:spLocks noChangeShapeType="1"/>
            </p:cNvSpPr>
            <p:nvPr/>
          </p:nvSpPr>
          <p:spPr bwMode="auto">
            <a:xfrm flipH="1" flipV="1">
              <a:off x="6919913" y="4727575"/>
              <a:ext cx="1587"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58" name="Line 94"/>
            <p:cNvSpPr>
              <a:spLocks noChangeShapeType="1"/>
            </p:cNvSpPr>
            <p:nvPr/>
          </p:nvSpPr>
          <p:spPr bwMode="auto">
            <a:xfrm flipV="1">
              <a:off x="6992938" y="4727575"/>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59" name="Line 95"/>
            <p:cNvSpPr>
              <a:spLocks noChangeShapeType="1"/>
            </p:cNvSpPr>
            <p:nvPr/>
          </p:nvSpPr>
          <p:spPr bwMode="auto">
            <a:xfrm flipV="1">
              <a:off x="7062788" y="4727575"/>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60" name="AutoShape 96"/>
            <p:cNvSpPr>
              <a:spLocks noChangeArrowheads="1"/>
            </p:cNvSpPr>
            <p:nvPr/>
          </p:nvSpPr>
          <p:spPr bwMode="auto">
            <a:xfrm>
              <a:off x="7423150" y="4437063"/>
              <a:ext cx="720725" cy="287337"/>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900" i="1">
                  <a:latin typeface="Times New Roman" pitchFamily="18" charset="0"/>
                  <a:ea typeface="宋体" pitchFamily="2" charset="-122"/>
                </a:rPr>
                <a:t>S</a:t>
              </a:r>
              <a:r>
                <a:rPr kumimoji="1" lang="en-US" altLang="zh-CN" sz="1900" i="1" baseline="-25000">
                  <a:latin typeface="Times New Roman" pitchFamily="18" charset="0"/>
                  <a:ea typeface="宋体" pitchFamily="2" charset="-122"/>
                </a:rPr>
                <a:t>8</a:t>
              </a:r>
            </a:p>
          </p:txBody>
        </p:sp>
        <p:sp>
          <p:nvSpPr>
            <p:cNvPr id="190561" name="Line 97"/>
            <p:cNvSpPr>
              <a:spLocks noChangeShapeType="1"/>
            </p:cNvSpPr>
            <p:nvPr/>
          </p:nvSpPr>
          <p:spPr bwMode="auto">
            <a:xfrm flipV="1">
              <a:off x="7640638" y="4149725"/>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62" name="Line 98"/>
            <p:cNvSpPr>
              <a:spLocks noChangeShapeType="1"/>
            </p:cNvSpPr>
            <p:nvPr/>
          </p:nvSpPr>
          <p:spPr bwMode="auto">
            <a:xfrm flipH="1" flipV="1">
              <a:off x="7710488" y="4149725"/>
              <a:ext cx="1587"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63" name="Line 99"/>
            <p:cNvSpPr>
              <a:spLocks noChangeShapeType="1"/>
            </p:cNvSpPr>
            <p:nvPr/>
          </p:nvSpPr>
          <p:spPr bwMode="auto">
            <a:xfrm flipV="1">
              <a:off x="7783513" y="4149725"/>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64" name="Line 100"/>
            <p:cNvSpPr>
              <a:spLocks noChangeShapeType="1"/>
            </p:cNvSpPr>
            <p:nvPr/>
          </p:nvSpPr>
          <p:spPr bwMode="auto">
            <a:xfrm flipV="1">
              <a:off x="7856538" y="4149725"/>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65" name="Line 101"/>
            <p:cNvSpPr>
              <a:spLocks noChangeShapeType="1"/>
            </p:cNvSpPr>
            <p:nvPr/>
          </p:nvSpPr>
          <p:spPr bwMode="auto">
            <a:xfrm flipH="1" flipV="1">
              <a:off x="7926388" y="4149725"/>
              <a:ext cx="1587"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66" name="Line 102"/>
            <p:cNvSpPr>
              <a:spLocks noChangeShapeType="1"/>
            </p:cNvSpPr>
            <p:nvPr/>
          </p:nvSpPr>
          <p:spPr bwMode="auto">
            <a:xfrm flipV="1">
              <a:off x="8001000" y="4149725"/>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67" name="Line 103"/>
            <p:cNvSpPr>
              <a:spLocks noChangeShapeType="1"/>
            </p:cNvSpPr>
            <p:nvPr/>
          </p:nvSpPr>
          <p:spPr bwMode="auto">
            <a:xfrm flipV="1">
              <a:off x="7710488" y="4727575"/>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68" name="Line 104"/>
            <p:cNvSpPr>
              <a:spLocks noChangeShapeType="1"/>
            </p:cNvSpPr>
            <p:nvPr/>
          </p:nvSpPr>
          <p:spPr bwMode="auto">
            <a:xfrm flipH="1" flipV="1">
              <a:off x="7781925" y="4727575"/>
              <a:ext cx="1588"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69" name="Line 105"/>
            <p:cNvSpPr>
              <a:spLocks noChangeShapeType="1"/>
            </p:cNvSpPr>
            <p:nvPr/>
          </p:nvSpPr>
          <p:spPr bwMode="auto">
            <a:xfrm flipV="1">
              <a:off x="7856538" y="4727575"/>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0570" name="Line 106"/>
            <p:cNvSpPr>
              <a:spLocks noChangeShapeType="1"/>
            </p:cNvSpPr>
            <p:nvPr/>
          </p:nvSpPr>
          <p:spPr bwMode="auto">
            <a:xfrm flipV="1">
              <a:off x="7926388" y="4727575"/>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 name="灯片编号占位符 1"/>
          <p:cNvSpPr>
            <a:spLocks noGrp="1"/>
          </p:cNvSpPr>
          <p:nvPr>
            <p:ph type="sldNum" sz="quarter" idx="12"/>
          </p:nvPr>
        </p:nvSpPr>
        <p:spPr/>
        <p:txBody>
          <a:bodyPr/>
          <a:lstStyle/>
          <a:p>
            <a:fld id="{458C8F27-2AC2-4F48-B4D1-AAB02A38F0D0}" type="slidenum">
              <a:rPr lang="en-US" altLang="zh-CN" smtClean="0"/>
              <a:pPr/>
              <a:t>112</a:t>
            </a:fld>
            <a:endParaRPr lang="en-US" altLang="zh-CN"/>
          </a:p>
        </p:txBody>
      </p:sp>
    </p:spTree>
    <p:extLst>
      <p:ext uri="{BB962C8B-B14F-4D97-AF65-F5344CB8AC3E}">
        <p14:creationId xmlns:p14="http://schemas.microsoft.com/office/powerpoint/2010/main" val="2473404512"/>
      </p:ext>
    </p:extLst>
  </p:cSld>
  <p:clrMapOvr>
    <a:masterClrMapping/>
  </p:clrMapOvr>
  <p:transition>
    <p:wipe dir="d"/>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en-US" altLang="zh-CN" b="0" dirty="0">
                <a:solidFill>
                  <a:schemeClr val="bg1"/>
                </a:solidFill>
                <a:latin typeface="+mj-ea"/>
              </a:rPr>
              <a:t>S</a:t>
            </a:r>
            <a:r>
              <a:rPr lang="zh-CN" altLang="en-US" b="0" dirty="0">
                <a:solidFill>
                  <a:schemeClr val="bg1"/>
                </a:solidFill>
                <a:latin typeface="+mj-ea"/>
              </a:rPr>
              <a:t>盒代替</a:t>
            </a:r>
            <a:endParaRPr lang="en-US" altLang="zh-CN" b="0" dirty="0">
              <a:solidFill>
                <a:schemeClr val="bg1"/>
              </a:solidFill>
              <a:latin typeface="+mj-ea"/>
            </a:endParaRPr>
          </a:p>
        </p:txBody>
      </p:sp>
      <p:sp>
        <p:nvSpPr>
          <p:cNvPr id="191491" name="Rectangle 3"/>
          <p:cNvSpPr>
            <a:spLocks noGrp="1" noChangeArrowheads="1"/>
          </p:cNvSpPr>
          <p:nvPr>
            <p:ph type="body" sz="half" idx="1"/>
          </p:nvPr>
        </p:nvSpPr>
        <p:spPr>
          <a:xfrm>
            <a:off x="228600" y="1524000"/>
            <a:ext cx="6015038" cy="1189038"/>
          </a:xfrm>
        </p:spPr>
        <p:txBody>
          <a:bodyPr/>
          <a:lstStyle/>
          <a:p>
            <a:r>
              <a:rPr lang="zh-CN" altLang="en-US" sz="2300" b="1">
                <a:ea typeface="宋体" pitchFamily="2" charset="-122"/>
              </a:rPr>
              <a:t>输入</a:t>
            </a:r>
            <a:r>
              <a:rPr lang="en-US" altLang="zh-CN" sz="2300" b="1">
                <a:ea typeface="宋体" pitchFamily="2" charset="-122"/>
              </a:rPr>
              <a:t>6</a:t>
            </a:r>
            <a:r>
              <a:rPr lang="zh-CN" altLang="en-US" sz="2300" b="1">
                <a:ea typeface="宋体" pitchFamily="2" charset="-122"/>
              </a:rPr>
              <a:t>比特</a:t>
            </a:r>
            <a:r>
              <a:rPr lang="en-US" altLang="zh-CN" sz="2300" b="1">
                <a:ea typeface="宋体" pitchFamily="2" charset="-122"/>
              </a:rPr>
              <a:t>:   </a:t>
            </a:r>
            <a:r>
              <a:rPr lang="en-US" altLang="zh-CN" sz="2300" b="1" i="1">
                <a:ea typeface="宋体" pitchFamily="2" charset="-122"/>
              </a:rPr>
              <a:t>b</a:t>
            </a:r>
            <a:r>
              <a:rPr lang="en-US" altLang="zh-CN" sz="2300" b="1" i="1" baseline="-25000">
                <a:ea typeface="宋体" pitchFamily="2" charset="-122"/>
              </a:rPr>
              <a:t>1</a:t>
            </a:r>
            <a:r>
              <a:rPr lang="en-US" altLang="zh-CN" sz="2300" b="1" i="1">
                <a:ea typeface="宋体" pitchFamily="2" charset="-122"/>
              </a:rPr>
              <a:t>b</a:t>
            </a:r>
            <a:r>
              <a:rPr lang="en-US" altLang="zh-CN" sz="2300" b="1" i="1" baseline="-25000">
                <a:ea typeface="宋体" pitchFamily="2" charset="-122"/>
              </a:rPr>
              <a:t>2</a:t>
            </a:r>
            <a:r>
              <a:rPr lang="en-US" altLang="zh-CN" sz="2300" b="1" i="1">
                <a:ea typeface="宋体" pitchFamily="2" charset="-122"/>
              </a:rPr>
              <a:t>b</a:t>
            </a:r>
            <a:r>
              <a:rPr lang="en-US" altLang="zh-CN" sz="2300" b="1" i="1" baseline="-25000">
                <a:ea typeface="宋体" pitchFamily="2" charset="-122"/>
              </a:rPr>
              <a:t>3</a:t>
            </a:r>
            <a:r>
              <a:rPr lang="en-US" altLang="zh-CN" sz="2300" b="1" i="1">
                <a:ea typeface="宋体" pitchFamily="2" charset="-122"/>
              </a:rPr>
              <a:t>b</a:t>
            </a:r>
            <a:r>
              <a:rPr lang="en-US" altLang="zh-CN" sz="2300" b="1" i="1" baseline="-25000">
                <a:ea typeface="宋体" pitchFamily="2" charset="-122"/>
              </a:rPr>
              <a:t>4</a:t>
            </a:r>
            <a:r>
              <a:rPr lang="en-US" altLang="zh-CN" sz="2300" b="1" i="1">
                <a:ea typeface="宋体" pitchFamily="2" charset="-122"/>
              </a:rPr>
              <a:t>b</a:t>
            </a:r>
            <a:r>
              <a:rPr lang="en-US" altLang="zh-CN" sz="2300" b="1" i="1" baseline="-25000">
                <a:ea typeface="宋体" pitchFamily="2" charset="-122"/>
              </a:rPr>
              <a:t>5</a:t>
            </a:r>
            <a:r>
              <a:rPr lang="en-US" altLang="zh-CN" sz="2300" b="1" i="1">
                <a:ea typeface="宋体" pitchFamily="2" charset="-122"/>
              </a:rPr>
              <a:t>b</a:t>
            </a:r>
            <a:r>
              <a:rPr lang="en-US" altLang="zh-CN" sz="2300" b="1" i="1" baseline="-25000">
                <a:ea typeface="宋体" pitchFamily="2" charset="-122"/>
              </a:rPr>
              <a:t>6</a:t>
            </a:r>
          </a:p>
          <a:p>
            <a:r>
              <a:rPr lang="zh-CN" altLang="en-US" sz="2300" b="1">
                <a:ea typeface="宋体" pitchFamily="2" charset="-122"/>
              </a:rPr>
              <a:t>输出</a:t>
            </a:r>
            <a:r>
              <a:rPr lang="en-US" altLang="zh-CN" sz="2300" b="1">
                <a:ea typeface="宋体" pitchFamily="2" charset="-122"/>
              </a:rPr>
              <a:t>4</a:t>
            </a:r>
            <a:r>
              <a:rPr lang="zh-CN" altLang="en-US" sz="2300" b="1">
                <a:ea typeface="宋体" pitchFamily="2" charset="-122"/>
              </a:rPr>
              <a:t>比特：</a:t>
            </a:r>
            <a:r>
              <a:rPr lang="en-US" altLang="zh-CN" sz="2300" b="1">
                <a:ea typeface="宋体" pitchFamily="2" charset="-122"/>
              </a:rPr>
              <a:t>S(</a:t>
            </a:r>
            <a:r>
              <a:rPr lang="en-US" altLang="zh-CN" sz="2300" b="1" i="1">
                <a:ea typeface="宋体" pitchFamily="2" charset="-122"/>
              </a:rPr>
              <a:t>b</a:t>
            </a:r>
            <a:r>
              <a:rPr lang="en-US" altLang="zh-CN" sz="2300" b="1" i="1" baseline="-25000">
                <a:ea typeface="宋体" pitchFamily="2" charset="-122"/>
              </a:rPr>
              <a:t>1</a:t>
            </a:r>
            <a:r>
              <a:rPr lang="en-US" altLang="zh-CN" sz="2300" b="1" i="1">
                <a:ea typeface="宋体" pitchFamily="2" charset="-122"/>
              </a:rPr>
              <a:t>b</a:t>
            </a:r>
            <a:r>
              <a:rPr lang="en-US" altLang="zh-CN" sz="2300" b="1" i="1" baseline="-25000">
                <a:ea typeface="宋体" pitchFamily="2" charset="-122"/>
              </a:rPr>
              <a:t>6 </a:t>
            </a:r>
            <a:r>
              <a:rPr lang="en-US" altLang="zh-CN" sz="2300" b="1" i="1">
                <a:ea typeface="宋体" pitchFamily="2" charset="-122"/>
              </a:rPr>
              <a:t>,   b</a:t>
            </a:r>
            <a:r>
              <a:rPr lang="en-US" altLang="zh-CN" sz="2300" b="1" i="1" baseline="-25000">
                <a:ea typeface="宋体" pitchFamily="2" charset="-122"/>
              </a:rPr>
              <a:t>2</a:t>
            </a:r>
            <a:r>
              <a:rPr lang="en-US" altLang="zh-CN" sz="2300" b="1" i="1">
                <a:ea typeface="宋体" pitchFamily="2" charset="-122"/>
              </a:rPr>
              <a:t>b</a:t>
            </a:r>
            <a:r>
              <a:rPr lang="en-US" altLang="zh-CN" sz="2300" b="1" i="1" baseline="-25000">
                <a:ea typeface="宋体" pitchFamily="2" charset="-122"/>
              </a:rPr>
              <a:t>3</a:t>
            </a:r>
            <a:r>
              <a:rPr lang="en-US" altLang="zh-CN" sz="2300" b="1" i="1">
                <a:ea typeface="宋体" pitchFamily="2" charset="-122"/>
              </a:rPr>
              <a:t>b</a:t>
            </a:r>
            <a:r>
              <a:rPr lang="en-US" altLang="zh-CN" sz="2300" b="1" i="1" baseline="-25000">
                <a:ea typeface="宋体" pitchFamily="2" charset="-122"/>
              </a:rPr>
              <a:t>4</a:t>
            </a:r>
            <a:r>
              <a:rPr lang="en-US" altLang="zh-CN" sz="2300" b="1" i="1">
                <a:ea typeface="宋体" pitchFamily="2" charset="-122"/>
              </a:rPr>
              <a:t>b</a:t>
            </a:r>
            <a:r>
              <a:rPr lang="en-US" altLang="zh-CN" sz="2300" b="1" i="1" baseline="-25000">
                <a:ea typeface="宋体" pitchFamily="2" charset="-122"/>
              </a:rPr>
              <a:t>5</a:t>
            </a:r>
            <a:r>
              <a:rPr lang="en-US" altLang="zh-CN" sz="2300" b="1">
                <a:ea typeface="宋体" pitchFamily="2" charset="-122"/>
              </a:rPr>
              <a:t>)</a:t>
            </a:r>
          </a:p>
        </p:txBody>
      </p:sp>
      <p:sp>
        <p:nvSpPr>
          <p:cNvPr id="191492" name="AutoShape 4"/>
          <p:cNvSpPr>
            <a:spLocks noChangeArrowheads="1"/>
          </p:cNvSpPr>
          <p:nvPr/>
        </p:nvSpPr>
        <p:spPr bwMode="auto">
          <a:xfrm>
            <a:off x="5715000" y="1981200"/>
            <a:ext cx="1728788" cy="503238"/>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900" i="1">
                <a:latin typeface="Times New Roman" pitchFamily="18" charset="0"/>
                <a:ea typeface="宋体" pitchFamily="2" charset="-122"/>
              </a:rPr>
              <a:t>S</a:t>
            </a:r>
            <a:r>
              <a:rPr kumimoji="1" lang="en-US" altLang="zh-CN" sz="1900" i="1" baseline="-25000">
                <a:latin typeface="Times New Roman" pitchFamily="18" charset="0"/>
                <a:ea typeface="宋体" pitchFamily="2" charset="-122"/>
              </a:rPr>
              <a:t>1</a:t>
            </a:r>
          </a:p>
        </p:txBody>
      </p:sp>
      <p:sp>
        <p:nvSpPr>
          <p:cNvPr id="191493" name="Line 5"/>
          <p:cNvSpPr>
            <a:spLocks noChangeShapeType="1"/>
          </p:cNvSpPr>
          <p:nvPr/>
        </p:nvSpPr>
        <p:spPr bwMode="auto">
          <a:xfrm flipV="1">
            <a:off x="5932488" y="1692275"/>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494" name="Line 6"/>
          <p:cNvSpPr>
            <a:spLocks noChangeShapeType="1"/>
          </p:cNvSpPr>
          <p:nvPr/>
        </p:nvSpPr>
        <p:spPr bwMode="auto">
          <a:xfrm flipH="1" flipV="1">
            <a:off x="6218238" y="1692275"/>
            <a:ext cx="1587"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495" name="Line 7"/>
          <p:cNvSpPr>
            <a:spLocks noChangeShapeType="1"/>
          </p:cNvSpPr>
          <p:nvPr/>
        </p:nvSpPr>
        <p:spPr bwMode="auto">
          <a:xfrm flipV="1">
            <a:off x="6434138" y="1692275"/>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496" name="Line 8"/>
          <p:cNvSpPr>
            <a:spLocks noChangeShapeType="1"/>
          </p:cNvSpPr>
          <p:nvPr/>
        </p:nvSpPr>
        <p:spPr bwMode="auto">
          <a:xfrm flipV="1">
            <a:off x="6723063" y="1692275"/>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497" name="Line 9"/>
          <p:cNvSpPr>
            <a:spLocks noChangeShapeType="1"/>
          </p:cNvSpPr>
          <p:nvPr/>
        </p:nvSpPr>
        <p:spPr bwMode="auto">
          <a:xfrm flipH="1" flipV="1">
            <a:off x="6938963" y="1692275"/>
            <a:ext cx="1587"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498" name="Line 10"/>
          <p:cNvSpPr>
            <a:spLocks noChangeShapeType="1"/>
          </p:cNvSpPr>
          <p:nvPr/>
        </p:nvSpPr>
        <p:spPr bwMode="auto">
          <a:xfrm flipV="1">
            <a:off x="7227888" y="1692275"/>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499" name="Line 11"/>
          <p:cNvSpPr>
            <a:spLocks noChangeShapeType="1"/>
          </p:cNvSpPr>
          <p:nvPr/>
        </p:nvSpPr>
        <p:spPr bwMode="auto">
          <a:xfrm flipV="1">
            <a:off x="6073775" y="2486025"/>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00" name="Line 12"/>
          <p:cNvSpPr>
            <a:spLocks noChangeShapeType="1"/>
          </p:cNvSpPr>
          <p:nvPr/>
        </p:nvSpPr>
        <p:spPr bwMode="auto">
          <a:xfrm flipH="1" flipV="1">
            <a:off x="6434138" y="2484438"/>
            <a:ext cx="1587"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01" name="Line 13"/>
          <p:cNvSpPr>
            <a:spLocks noChangeShapeType="1"/>
          </p:cNvSpPr>
          <p:nvPr/>
        </p:nvSpPr>
        <p:spPr bwMode="auto">
          <a:xfrm flipV="1">
            <a:off x="6794500" y="2484438"/>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02" name="Line 14"/>
          <p:cNvSpPr>
            <a:spLocks noChangeShapeType="1"/>
          </p:cNvSpPr>
          <p:nvPr/>
        </p:nvSpPr>
        <p:spPr bwMode="auto">
          <a:xfrm flipV="1">
            <a:off x="7156450" y="2484438"/>
            <a:ext cx="0" cy="28575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03" name="Text Box 15"/>
          <p:cNvSpPr txBox="1">
            <a:spLocks noChangeArrowheads="1"/>
          </p:cNvSpPr>
          <p:nvPr/>
        </p:nvSpPr>
        <p:spPr bwMode="auto">
          <a:xfrm>
            <a:off x="5334000" y="1295400"/>
            <a:ext cx="2057400" cy="37782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144" tIns="44072" rIns="88144" bIns="44072">
            <a:spAutoFit/>
          </a:bodyPr>
          <a:lstStyle>
            <a:lvl1pPr defTabSz="881063">
              <a:defRPr>
                <a:solidFill>
                  <a:schemeClr val="tx1"/>
                </a:solidFill>
                <a:latin typeface="Arial" pitchFamily="34" charset="0"/>
              </a:defRPr>
            </a:lvl1pPr>
            <a:lvl2pPr marL="441325" defTabSz="881063">
              <a:defRPr>
                <a:solidFill>
                  <a:schemeClr val="tx1"/>
                </a:solidFill>
                <a:latin typeface="Arial" pitchFamily="34" charset="0"/>
              </a:defRPr>
            </a:lvl2pPr>
            <a:lvl3pPr marL="881063" defTabSz="881063">
              <a:defRPr>
                <a:solidFill>
                  <a:schemeClr val="tx1"/>
                </a:solidFill>
                <a:latin typeface="Arial" pitchFamily="34" charset="0"/>
              </a:defRPr>
            </a:lvl3pPr>
            <a:lvl4pPr marL="1322388" defTabSz="881063">
              <a:defRPr>
                <a:solidFill>
                  <a:schemeClr val="tx1"/>
                </a:solidFill>
                <a:latin typeface="Arial" pitchFamily="34" charset="0"/>
              </a:defRPr>
            </a:lvl4pPr>
            <a:lvl5pPr marL="1763713" defTabSz="881063">
              <a:defRPr>
                <a:solidFill>
                  <a:schemeClr val="tx1"/>
                </a:solidFill>
                <a:latin typeface="Arial" pitchFamily="34" charset="0"/>
              </a:defRPr>
            </a:lvl5pPr>
            <a:lvl6pPr marL="2220913" defTabSz="881063" fontAlgn="base">
              <a:spcBef>
                <a:spcPct val="0"/>
              </a:spcBef>
              <a:spcAft>
                <a:spcPct val="0"/>
              </a:spcAft>
              <a:defRPr>
                <a:solidFill>
                  <a:schemeClr val="tx1"/>
                </a:solidFill>
                <a:latin typeface="Arial" pitchFamily="34" charset="0"/>
              </a:defRPr>
            </a:lvl6pPr>
            <a:lvl7pPr marL="2678113" defTabSz="881063" fontAlgn="base">
              <a:spcBef>
                <a:spcPct val="0"/>
              </a:spcBef>
              <a:spcAft>
                <a:spcPct val="0"/>
              </a:spcAft>
              <a:defRPr>
                <a:solidFill>
                  <a:schemeClr val="tx1"/>
                </a:solidFill>
                <a:latin typeface="Arial" pitchFamily="34" charset="0"/>
              </a:defRPr>
            </a:lvl7pPr>
            <a:lvl8pPr marL="3135313" defTabSz="881063" fontAlgn="base">
              <a:spcBef>
                <a:spcPct val="0"/>
              </a:spcBef>
              <a:spcAft>
                <a:spcPct val="0"/>
              </a:spcAft>
              <a:defRPr>
                <a:solidFill>
                  <a:schemeClr val="tx1"/>
                </a:solidFill>
                <a:latin typeface="Arial" pitchFamily="34" charset="0"/>
              </a:defRPr>
            </a:lvl8pPr>
            <a:lvl9pPr marL="3592513" defTabSz="881063" fontAlgn="base">
              <a:spcBef>
                <a:spcPct val="0"/>
              </a:spcBef>
              <a:spcAft>
                <a:spcPct val="0"/>
              </a:spcAft>
              <a:defRPr>
                <a:solidFill>
                  <a:schemeClr val="tx1"/>
                </a:solidFill>
                <a:latin typeface="Arial" pitchFamily="34" charset="0"/>
              </a:defRPr>
            </a:lvl9pPr>
          </a:lstStyle>
          <a:p>
            <a:pPr lvl="1">
              <a:spcBef>
                <a:spcPct val="20000"/>
              </a:spcBef>
            </a:pPr>
            <a:r>
              <a:rPr kumimoji="1" lang="en-US" altLang="zh-CN" sz="1900" i="1">
                <a:latin typeface="Times New Roman" pitchFamily="18" charset="0"/>
                <a:ea typeface="宋体" pitchFamily="2" charset="-122"/>
              </a:rPr>
              <a:t>b</a:t>
            </a:r>
            <a:r>
              <a:rPr kumimoji="1" lang="en-US" altLang="zh-CN" sz="1900" i="1" baseline="-25000">
                <a:latin typeface="Times New Roman" pitchFamily="18" charset="0"/>
                <a:ea typeface="宋体" pitchFamily="2" charset="-122"/>
              </a:rPr>
              <a:t>1 </a:t>
            </a:r>
            <a:r>
              <a:rPr kumimoji="1" lang="en-US" altLang="zh-CN" sz="1900" i="1">
                <a:latin typeface="Times New Roman" pitchFamily="18" charset="0"/>
                <a:ea typeface="宋体" pitchFamily="2" charset="-122"/>
              </a:rPr>
              <a:t>b</a:t>
            </a:r>
            <a:r>
              <a:rPr kumimoji="1" lang="en-US" altLang="zh-CN" sz="1900" i="1" baseline="-25000">
                <a:latin typeface="Times New Roman" pitchFamily="18" charset="0"/>
                <a:ea typeface="宋体" pitchFamily="2" charset="-122"/>
              </a:rPr>
              <a:t>2 </a:t>
            </a:r>
            <a:r>
              <a:rPr kumimoji="1" lang="en-US" altLang="zh-CN" sz="1900" i="1">
                <a:latin typeface="Times New Roman" pitchFamily="18" charset="0"/>
                <a:ea typeface="宋体" pitchFamily="2" charset="-122"/>
              </a:rPr>
              <a:t>b</a:t>
            </a:r>
            <a:r>
              <a:rPr kumimoji="1" lang="en-US" altLang="zh-CN" sz="1900" i="1" baseline="-25000">
                <a:latin typeface="Times New Roman" pitchFamily="18" charset="0"/>
                <a:ea typeface="宋体" pitchFamily="2" charset="-122"/>
              </a:rPr>
              <a:t>3 </a:t>
            </a:r>
            <a:r>
              <a:rPr kumimoji="1" lang="en-US" altLang="zh-CN" sz="1900" i="1">
                <a:latin typeface="Times New Roman" pitchFamily="18" charset="0"/>
                <a:ea typeface="宋体" pitchFamily="2" charset="-122"/>
              </a:rPr>
              <a:t>b</a:t>
            </a:r>
            <a:r>
              <a:rPr kumimoji="1" lang="en-US" altLang="zh-CN" sz="1900" i="1" baseline="-25000">
                <a:latin typeface="Times New Roman" pitchFamily="18" charset="0"/>
                <a:ea typeface="宋体" pitchFamily="2" charset="-122"/>
              </a:rPr>
              <a:t>4 </a:t>
            </a:r>
            <a:r>
              <a:rPr kumimoji="1" lang="en-US" altLang="zh-CN" sz="1900" i="1">
                <a:latin typeface="Times New Roman" pitchFamily="18" charset="0"/>
                <a:ea typeface="宋体" pitchFamily="2" charset="-122"/>
              </a:rPr>
              <a:t>b</a:t>
            </a:r>
            <a:r>
              <a:rPr kumimoji="1" lang="en-US" altLang="zh-CN" sz="1900" i="1" baseline="-25000">
                <a:latin typeface="Times New Roman" pitchFamily="18" charset="0"/>
                <a:ea typeface="宋体" pitchFamily="2" charset="-122"/>
              </a:rPr>
              <a:t>5 </a:t>
            </a:r>
            <a:r>
              <a:rPr kumimoji="1" lang="en-US" altLang="zh-CN" sz="1900" i="1">
                <a:latin typeface="Times New Roman" pitchFamily="18" charset="0"/>
                <a:ea typeface="宋体" pitchFamily="2" charset="-122"/>
              </a:rPr>
              <a:t>b</a:t>
            </a:r>
            <a:r>
              <a:rPr kumimoji="1" lang="en-US" altLang="zh-CN" sz="1900" i="1" baseline="-25000">
                <a:latin typeface="Times New Roman" pitchFamily="18" charset="0"/>
                <a:ea typeface="宋体" pitchFamily="2" charset="-122"/>
              </a:rPr>
              <a:t>6</a:t>
            </a:r>
            <a:endParaRPr kumimoji="1" lang="en-US" altLang="zh-CN" sz="1900" baseline="-25000">
              <a:latin typeface="Times New Roman" pitchFamily="18" charset="0"/>
              <a:ea typeface="宋体" pitchFamily="2" charset="-122"/>
            </a:endParaRPr>
          </a:p>
        </p:txBody>
      </p:sp>
      <p:graphicFrame>
        <p:nvGraphicFramePr>
          <p:cNvPr id="191698" name="Group 210"/>
          <p:cNvGraphicFramePr>
            <a:graphicFrameLocks noGrp="1"/>
          </p:cNvGraphicFramePr>
          <p:nvPr>
            <p:ph sz="half" idx="2"/>
          </p:nvPr>
        </p:nvGraphicFramePr>
        <p:xfrm>
          <a:off x="373063" y="3141663"/>
          <a:ext cx="8532812" cy="3025777"/>
        </p:xfrm>
        <a:graphic>
          <a:graphicData uri="http://schemas.openxmlformats.org/drawingml/2006/table">
            <a:tbl>
              <a:tblPr/>
              <a:tblGrid>
                <a:gridCol w="471487">
                  <a:extLst>
                    <a:ext uri="{9D8B030D-6E8A-4147-A177-3AD203B41FA5}">
                      <a16:colId xmlns:a16="http://schemas.microsoft.com/office/drawing/2014/main" val="20000"/>
                    </a:ext>
                  </a:extLst>
                </a:gridCol>
                <a:gridCol w="476250">
                  <a:extLst>
                    <a:ext uri="{9D8B030D-6E8A-4147-A177-3AD203B41FA5}">
                      <a16:colId xmlns:a16="http://schemas.microsoft.com/office/drawing/2014/main" val="20001"/>
                    </a:ext>
                  </a:extLst>
                </a:gridCol>
                <a:gridCol w="474663">
                  <a:extLst>
                    <a:ext uri="{9D8B030D-6E8A-4147-A177-3AD203B41FA5}">
                      <a16:colId xmlns:a16="http://schemas.microsoft.com/office/drawing/2014/main" val="20002"/>
                    </a:ext>
                  </a:extLst>
                </a:gridCol>
                <a:gridCol w="473075">
                  <a:extLst>
                    <a:ext uri="{9D8B030D-6E8A-4147-A177-3AD203B41FA5}">
                      <a16:colId xmlns:a16="http://schemas.microsoft.com/office/drawing/2014/main" val="20003"/>
                    </a:ext>
                  </a:extLst>
                </a:gridCol>
                <a:gridCol w="477837">
                  <a:extLst>
                    <a:ext uri="{9D8B030D-6E8A-4147-A177-3AD203B41FA5}">
                      <a16:colId xmlns:a16="http://schemas.microsoft.com/office/drawing/2014/main" val="20004"/>
                    </a:ext>
                  </a:extLst>
                </a:gridCol>
                <a:gridCol w="469900">
                  <a:extLst>
                    <a:ext uri="{9D8B030D-6E8A-4147-A177-3AD203B41FA5}">
                      <a16:colId xmlns:a16="http://schemas.microsoft.com/office/drawing/2014/main" val="20005"/>
                    </a:ext>
                  </a:extLst>
                </a:gridCol>
                <a:gridCol w="473075">
                  <a:extLst>
                    <a:ext uri="{9D8B030D-6E8A-4147-A177-3AD203B41FA5}">
                      <a16:colId xmlns:a16="http://schemas.microsoft.com/office/drawing/2014/main" val="20006"/>
                    </a:ext>
                  </a:extLst>
                </a:gridCol>
                <a:gridCol w="477838">
                  <a:extLst>
                    <a:ext uri="{9D8B030D-6E8A-4147-A177-3AD203B41FA5}">
                      <a16:colId xmlns:a16="http://schemas.microsoft.com/office/drawing/2014/main" val="20007"/>
                    </a:ext>
                  </a:extLst>
                </a:gridCol>
                <a:gridCol w="473075">
                  <a:extLst>
                    <a:ext uri="{9D8B030D-6E8A-4147-A177-3AD203B41FA5}">
                      <a16:colId xmlns:a16="http://schemas.microsoft.com/office/drawing/2014/main" val="20008"/>
                    </a:ext>
                  </a:extLst>
                </a:gridCol>
                <a:gridCol w="471487">
                  <a:extLst>
                    <a:ext uri="{9D8B030D-6E8A-4147-A177-3AD203B41FA5}">
                      <a16:colId xmlns:a16="http://schemas.microsoft.com/office/drawing/2014/main" val="20009"/>
                    </a:ext>
                  </a:extLst>
                </a:gridCol>
                <a:gridCol w="477838">
                  <a:extLst>
                    <a:ext uri="{9D8B030D-6E8A-4147-A177-3AD203B41FA5}">
                      <a16:colId xmlns:a16="http://schemas.microsoft.com/office/drawing/2014/main" val="20010"/>
                    </a:ext>
                  </a:extLst>
                </a:gridCol>
                <a:gridCol w="473075">
                  <a:extLst>
                    <a:ext uri="{9D8B030D-6E8A-4147-A177-3AD203B41FA5}">
                      <a16:colId xmlns:a16="http://schemas.microsoft.com/office/drawing/2014/main" val="20011"/>
                    </a:ext>
                  </a:extLst>
                </a:gridCol>
                <a:gridCol w="469900">
                  <a:extLst>
                    <a:ext uri="{9D8B030D-6E8A-4147-A177-3AD203B41FA5}">
                      <a16:colId xmlns:a16="http://schemas.microsoft.com/office/drawing/2014/main" val="20012"/>
                    </a:ext>
                  </a:extLst>
                </a:gridCol>
                <a:gridCol w="477837">
                  <a:extLst>
                    <a:ext uri="{9D8B030D-6E8A-4147-A177-3AD203B41FA5}">
                      <a16:colId xmlns:a16="http://schemas.microsoft.com/office/drawing/2014/main" val="20013"/>
                    </a:ext>
                  </a:extLst>
                </a:gridCol>
                <a:gridCol w="474663">
                  <a:extLst>
                    <a:ext uri="{9D8B030D-6E8A-4147-A177-3AD203B41FA5}">
                      <a16:colId xmlns:a16="http://schemas.microsoft.com/office/drawing/2014/main" val="20014"/>
                    </a:ext>
                  </a:extLst>
                </a:gridCol>
                <a:gridCol w="473075">
                  <a:extLst>
                    <a:ext uri="{9D8B030D-6E8A-4147-A177-3AD203B41FA5}">
                      <a16:colId xmlns:a16="http://schemas.microsoft.com/office/drawing/2014/main" val="20015"/>
                    </a:ext>
                  </a:extLst>
                </a:gridCol>
                <a:gridCol w="476250">
                  <a:extLst>
                    <a:ext uri="{9D8B030D-6E8A-4147-A177-3AD203B41FA5}">
                      <a16:colId xmlns:a16="http://schemas.microsoft.com/office/drawing/2014/main" val="20016"/>
                    </a:ext>
                  </a:extLst>
                </a:gridCol>
                <a:gridCol w="471487">
                  <a:extLst>
                    <a:ext uri="{9D8B030D-6E8A-4147-A177-3AD203B41FA5}">
                      <a16:colId xmlns:a16="http://schemas.microsoft.com/office/drawing/2014/main" val="20017"/>
                    </a:ext>
                  </a:extLst>
                </a:gridCol>
              </a:tblGrid>
              <a:tr h="352425">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0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4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rgbClr val="FF3300"/>
                          </a:solidFill>
                          <a:effectLst/>
                          <a:latin typeface="Times New Roman" pitchFamily="18" charset="0"/>
                          <a:ea typeface="宋体" pitchFamily="2" charset="-122"/>
                        </a:rPr>
                        <a:t>0</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rgbClr val="FF3300"/>
                          </a:solidFill>
                          <a:effectLst/>
                          <a:latin typeface="Times New Roman" pitchFamily="18" charset="0"/>
                          <a:ea typeface="宋体" pitchFamily="2" charset="-122"/>
                        </a:rPr>
                        <a:t>1</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rgbClr val="FF3300"/>
                          </a:solidFill>
                          <a:effectLst/>
                          <a:latin typeface="Times New Roman" pitchFamily="18" charset="0"/>
                          <a:ea typeface="宋体" pitchFamily="2" charset="-122"/>
                        </a:rPr>
                        <a:t>2</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rgbClr val="FF3300"/>
                          </a:solidFill>
                          <a:effectLst/>
                          <a:latin typeface="Times New Roman" pitchFamily="18" charset="0"/>
                          <a:ea typeface="宋体" pitchFamily="2" charset="-122"/>
                        </a:rPr>
                        <a:t>3</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rgbClr val="FF3300"/>
                          </a:solidFill>
                          <a:effectLst/>
                          <a:latin typeface="Times New Roman" pitchFamily="18" charset="0"/>
                          <a:ea typeface="宋体" pitchFamily="2" charset="-122"/>
                        </a:rPr>
                        <a:t>4</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rgbClr val="FF3300"/>
                          </a:solidFill>
                          <a:effectLst/>
                          <a:latin typeface="Times New Roman" pitchFamily="18" charset="0"/>
                          <a:ea typeface="宋体" pitchFamily="2" charset="-122"/>
                        </a:rPr>
                        <a:t>5</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rgbClr val="FF3300"/>
                          </a:solidFill>
                          <a:effectLst/>
                          <a:latin typeface="Times New Roman" pitchFamily="18" charset="0"/>
                          <a:ea typeface="宋体" pitchFamily="2" charset="-122"/>
                        </a:rPr>
                        <a:t>6</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rgbClr val="FF3300"/>
                          </a:solidFill>
                          <a:effectLst/>
                          <a:latin typeface="Times New Roman" pitchFamily="18" charset="0"/>
                          <a:ea typeface="宋体" pitchFamily="2" charset="-122"/>
                        </a:rPr>
                        <a:t>7</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rgbClr val="FF3300"/>
                          </a:solidFill>
                          <a:effectLst/>
                          <a:latin typeface="Times New Roman" pitchFamily="18" charset="0"/>
                          <a:ea typeface="宋体" pitchFamily="2" charset="-122"/>
                        </a:rPr>
                        <a:t>8</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rgbClr val="FF3300"/>
                          </a:solidFill>
                          <a:effectLst/>
                          <a:latin typeface="Times New Roman" pitchFamily="18" charset="0"/>
                          <a:ea typeface="宋体" pitchFamily="2" charset="-122"/>
                        </a:rPr>
                        <a:t>9</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rgbClr val="FF3300"/>
                          </a:solidFill>
                          <a:effectLst/>
                          <a:latin typeface="Times New Roman" pitchFamily="18" charset="0"/>
                          <a:ea typeface="宋体" pitchFamily="2" charset="-122"/>
                        </a:rPr>
                        <a:t>10</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rgbClr val="FF3300"/>
                          </a:solidFill>
                          <a:effectLst/>
                          <a:latin typeface="Times New Roman" pitchFamily="18" charset="0"/>
                          <a:ea typeface="宋体" pitchFamily="2" charset="-122"/>
                        </a:rPr>
                        <a:t>11</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rgbClr val="FF3300"/>
                          </a:solidFill>
                          <a:effectLst/>
                          <a:latin typeface="Times New Roman" pitchFamily="18" charset="0"/>
                          <a:ea typeface="宋体" pitchFamily="2" charset="-122"/>
                        </a:rPr>
                        <a:t>12</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rgbClr val="FF3300"/>
                          </a:solidFill>
                          <a:effectLst/>
                          <a:latin typeface="Times New Roman" pitchFamily="18" charset="0"/>
                          <a:ea typeface="宋体" pitchFamily="2" charset="-122"/>
                        </a:rPr>
                        <a:t>13</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rgbClr val="FF3300"/>
                          </a:solidFill>
                          <a:effectLst/>
                          <a:latin typeface="Times New Roman" pitchFamily="18" charset="0"/>
                          <a:ea typeface="宋体" pitchFamily="2" charset="-122"/>
                        </a:rPr>
                        <a:t>14</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rgbClr val="FF3300"/>
                          </a:solidFill>
                          <a:effectLst/>
                          <a:latin typeface="Times New Roman" pitchFamily="18" charset="0"/>
                          <a:ea typeface="宋体" pitchFamily="2" charset="-122"/>
                        </a:rPr>
                        <a:t>15</a:t>
                      </a:r>
                    </a:p>
                  </a:txBody>
                  <a:tcPr marL="88144" marR="88144" marT="44072" marB="44072"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350838">
                <a:tc rowSpan="4">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rPr>
                        <a:t>S1</a:t>
                      </a:r>
                    </a:p>
                  </a:txBody>
                  <a:tcPr marL="88144" marR="88144" marT="44072" marB="44072"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rgbClr val="FF3300"/>
                          </a:solidFill>
                          <a:effectLst/>
                          <a:latin typeface="Times New Roman" pitchFamily="18" charset="0"/>
                          <a:ea typeface="宋体" pitchFamily="2" charset="-122"/>
                        </a:rPr>
                        <a:t>0</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14</a:t>
                      </a:r>
                    </a:p>
                  </a:txBody>
                  <a:tcPr marL="88144" marR="88144" marT="44072" marB="44072"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4</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13</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2</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15</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11</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8</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3</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10</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6</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12</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5</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9</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0</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7</a:t>
                      </a:r>
                    </a:p>
                  </a:txBody>
                  <a:tcPr marL="88144" marR="88144" marT="44072" marB="44072" horzOverflow="overflow">
                    <a:lnL>
                      <a:noFill/>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a:noFill/>
                    </a:lnB>
                    <a:lnTlToBr>
                      <a:noFill/>
                    </a:lnTlToBr>
                    <a:lnBlToTr>
                      <a:noFill/>
                    </a:lnBlToTr>
                    <a:noFill/>
                  </a:tcPr>
                </a:tc>
                <a:extLst>
                  <a:ext uri="{0D108BD9-81ED-4DB2-BD59-A6C34878D82A}">
                    <a16:rowId xmlns:a16="http://schemas.microsoft.com/office/drawing/2014/main" val="10001"/>
                  </a:ext>
                </a:extLst>
              </a:tr>
              <a:tr h="3508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rgbClr val="FF3300"/>
                          </a:solidFill>
                          <a:effectLst/>
                          <a:latin typeface="Times New Roman" pitchFamily="18" charset="0"/>
                          <a:ea typeface="宋体" pitchFamily="2" charset="-122"/>
                        </a:rPr>
                        <a:t>1</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0</a:t>
                      </a:r>
                    </a:p>
                  </a:txBody>
                  <a:tcPr marL="88144" marR="88144" marT="44072" marB="44072" horzOverflow="overflow">
                    <a:lnL w="12700" cap="flat" cmpd="sng" algn="ctr">
                      <a:solidFill>
                        <a:schemeClr val="tx1"/>
                      </a:solidFill>
                      <a:prstDash val="solid"/>
                      <a:round/>
                      <a:headEnd type="none" w="sm" len="sm"/>
                      <a:tailEnd type="none" w="sm" len="sm"/>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15</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7</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4</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14</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2</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13</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10</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6</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12</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11</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9</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5</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3</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8</a:t>
                      </a:r>
                    </a:p>
                  </a:txBody>
                  <a:tcPr marL="88144" marR="88144" marT="44072" marB="44072" horzOverflow="overflow">
                    <a:lnL>
                      <a:noFill/>
                    </a:lnL>
                    <a:lnR w="28575" cap="flat" cmpd="sng" algn="ctr">
                      <a:solidFill>
                        <a:schemeClr val="tx1"/>
                      </a:solidFill>
                      <a:prstDash val="solid"/>
                      <a:round/>
                      <a:headEnd type="none" w="sm" len="sm"/>
                      <a:tailEnd type="none" w="sm" len="sm"/>
                    </a:lnR>
                    <a:lnT>
                      <a:noFill/>
                    </a:lnT>
                    <a:lnB>
                      <a:noFill/>
                    </a:lnB>
                    <a:lnTlToBr>
                      <a:noFill/>
                    </a:lnTlToBr>
                    <a:lnBlToTr>
                      <a:noFill/>
                    </a:lnBlToTr>
                    <a:noFill/>
                  </a:tcPr>
                </a:tc>
                <a:extLst>
                  <a:ext uri="{0D108BD9-81ED-4DB2-BD59-A6C34878D82A}">
                    <a16:rowId xmlns:a16="http://schemas.microsoft.com/office/drawing/2014/main" val="10002"/>
                  </a:ext>
                </a:extLst>
              </a:tr>
              <a:tr h="35242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rgbClr val="FF3300"/>
                          </a:solidFill>
                          <a:effectLst/>
                          <a:latin typeface="Times New Roman" pitchFamily="18" charset="0"/>
                          <a:ea typeface="宋体" pitchFamily="2" charset="-122"/>
                        </a:rPr>
                        <a:t>2</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4</a:t>
                      </a:r>
                    </a:p>
                  </a:txBody>
                  <a:tcPr marL="88144" marR="88144" marT="44072" marB="44072" horzOverflow="overflow">
                    <a:lnL w="12700" cap="flat" cmpd="sng" algn="ctr">
                      <a:solidFill>
                        <a:schemeClr val="tx1"/>
                      </a:solidFill>
                      <a:prstDash val="solid"/>
                      <a:round/>
                      <a:headEnd type="none" w="sm" len="sm"/>
                      <a:tailEnd type="none" w="sm" len="sm"/>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14</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rgbClr val="FF3300"/>
                          </a:solidFill>
                          <a:effectLst/>
                          <a:latin typeface="Times New Roman" pitchFamily="18" charset="0"/>
                          <a:ea typeface="宋体" pitchFamily="2" charset="-122"/>
                        </a:rPr>
                        <a:t>8</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13</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6</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2</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11</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15</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12</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9</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7</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3</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10</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5</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0</a:t>
                      </a:r>
                    </a:p>
                  </a:txBody>
                  <a:tcPr marL="88144" marR="88144" marT="44072" marB="44072" horzOverflow="overflow">
                    <a:lnL>
                      <a:noFill/>
                    </a:lnL>
                    <a:lnR w="28575" cap="flat" cmpd="sng" algn="ctr">
                      <a:solidFill>
                        <a:schemeClr val="tx1"/>
                      </a:solidFill>
                      <a:prstDash val="solid"/>
                      <a:round/>
                      <a:headEnd type="none" w="sm" len="sm"/>
                      <a:tailEnd type="none" w="sm" len="sm"/>
                    </a:lnR>
                    <a:lnT>
                      <a:noFill/>
                    </a:lnT>
                    <a:lnB>
                      <a:noFill/>
                    </a:lnB>
                    <a:lnTlToBr>
                      <a:noFill/>
                    </a:lnTlToBr>
                    <a:lnBlToTr>
                      <a:noFill/>
                    </a:lnBlToTr>
                    <a:noFill/>
                  </a:tcPr>
                </a:tc>
                <a:extLst>
                  <a:ext uri="{0D108BD9-81ED-4DB2-BD59-A6C34878D82A}">
                    <a16:rowId xmlns:a16="http://schemas.microsoft.com/office/drawing/2014/main" val="10003"/>
                  </a:ext>
                </a:extLst>
              </a:tr>
              <a:tr h="350838">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rgbClr val="FF3300"/>
                          </a:solidFill>
                          <a:effectLst/>
                          <a:latin typeface="Times New Roman" pitchFamily="18" charset="0"/>
                          <a:ea typeface="宋体" pitchFamily="2" charset="-122"/>
                        </a:rPr>
                        <a:t>3</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15</a:t>
                      </a:r>
                    </a:p>
                  </a:txBody>
                  <a:tcPr marL="88144" marR="88144" marT="44072" marB="44072" horzOverflow="overflow">
                    <a:lnL w="12700" cap="flat" cmpd="sng" algn="ctr">
                      <a:solidFill>
                        <a:schemeClr val="tx1"/>
                      </a:solidFill>
                      <a:prstDash val="solid"/>
                      <a:round/>
                      <a:headEnd type="none" w="sm" len="sm"/>
                      <a:tailEnd type="none" w="sm" len="sm"/>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12</a:t>
                      </a:r>
                    </a:p>
                  </a:txBody>
                  <a:tcPr marL="88144" marR="88144" marT="44072" marB="44072"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8</a:t>
                      </a:r>
                    </a:p>
                  </a:txBody>
                  <a:tcPr marL="88144" marR="88144" marT="44072" marB="44072"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2</a:t>
                      </a:r>
                    </a:p>
                  </a:txBody>
                  <a:tcPr marL="88144" marR="88144" marT="44072" marB="44072"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4</a:t>
                      </a:r>
                    </a:p>
                  </a:txBody>
                  <a:tcPr marL="88144" marR="88144" marT="44072" marB="44072"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9</a:t>
                      </a:r>
                    </a:p>
                  </a:txBody>
                  <a:tcPr marL="88144" marR="88144" marT="44072" marB="44072"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a:t>
                      </a:r>
                    </a:p>
                  </a:txBody>
                  <a:tcPr marL="88144" marR="88144" marT="44072" marB="44072"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7</a:t>
                      </a:r>
                    </a:p>
                  </a:txBody>
                  <a:tcPr marL="88144" marR="88144" marT="44072" marB="44072"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5</a:t>
                      </a:r>
                    </a:p>
                  </a:txBody>
                  <a:tcPr marL="88144" marR="88144" marT="44072" marB="44072"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11</a:t>
                      </a:r>
                    </a:p>
                  </a:txBody>
                  <a:tcPr marL="88144" marR="88144" marT="44072" marB="44072"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3</a:t>
                      </a:r>
                    </a:p>
                  </a:txBody>
                  <a:tcPr marL="88144" marR="88144" marT="44072" marB="44072"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14</a:t>
                      </a:r>
                    </a:p>
                  </a:txBody>
                  <a:tcPr marL="88144" marR="88144" marT="44072" marB="44072"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10</a:t>
                      </a:r>
                    </a:p>
                  </a:txBody>
                  <a:tcPr marL="88144" marR="88144" marT="44072" marB="44072"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0</a:t>
                      </a:r>
                    </a:p>
                  </a:txBody>
                  <a:tcPr marL="88144" marR="88144" marT="44072" marB="44072"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6</a:t>
                      </a:r>
                    </a:p>
                  </a:txBody>
                  <a:tcPr marL="88144" marR="88144" marT="44072" marB="44072" horzOverflow="overflow">
                    <a:lnL>
                      <a:noFill/>
                    </a:lnL>
                    <a:lnR>
                      <a:noFill/>
                    </a:lnR>
                    <a:ln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13</a:t>
                      </a:r>
                    </a:p>
                  </a:txBody>
                  <a:tcPr marL="88144" marR="88144" marT="44072" marB="44072" horzOverflow="overflow">
                    <a:lnL>
                      <a:noFill/>
                    </a:lnL>
                    <a:lnR w="28575" cap="flat" cmpd="sng" algn="ctr">
                      <a:solidFill>
                        <a:schemeClr val="tx1"/>
                      </a:solidFill>
                      <a:prstDash val="solid"/>
                      <a:round/>
                      <a:headEnd type="none" w="sm" len="sm"/>
                      <a:tailEnd type="none" w="sm" len="sm"/>
                    </a:lnR>
                    <a:lnT>
                      <a:noFill/>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352425">
                <a:tc rowSpan="4">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rPr>
                        <a:t>S2</a:t>
                      </a:r>
                    </a:p>
                  </a:txBody>
                  <a:tcPr marL="88144" marR="88144" marT="44072" marB="44072"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0</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15</a:t>
                      </a:r>
                    </a:p>
                  </a:txBody>
                  <a:tcPr marL="88144" marR="88144" marT="44072" marB="44072" horzOverflow="overflow">
                    <a:lnL w="12700" cap="flat" cmpd="sng" algn="ctr">
                      <a:solidFill>
                        <a:schemeClr val="tx1"/>
                      </a:solidFill>
                      <a:prstDash val="solid"/>
                      <a:round/>
                      <a:headEnd type="none" w="sm" len="sm"/>
                      <a:tailEnd type="none" w="sm" len="sm"/>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8</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14</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6</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11</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3</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4</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9</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7</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2</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13</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12</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0</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5</a:t>
                      </a:r>
                    </a:p>
                  </a:txBody>
                  <a:tcPr marL="88144" marR="88144" marT="44072" marB="44072" horzOverflow="overflow">
                    <a:lnL>
                      <a:noFill/>
                    </a:lnL>
                    <a:lnR>
                      <a:noFill/>
                    </a:lnR>
                    <a:lnT w="12700"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400" b="1" i="0" u="none" strike="noStrike" cap="none" normalizeH="0" baseline="0">
                          <a:ln>
                            <a:noFill/>
                          </a:ln>
                          <a:solidFill>
                            <a:schemeClr val="tx1"/>
                          </a:solidFill>
                          <a:effectLst/>
                          <a:latin typeface="Times New Roman" pitchFamily="18" charset="0"/>
                          <a:ea typeface="宋体" pitchFamily="2" charset="-122"/>
                        </a:rPr>
                        <a:t>10</a:t>
                      </a:r>
                    </a:p>
                  </a:txBody>
                  <a:tcPr marL="88144" marR="88144" marT="44072" marB="44072" horzOverflow="overflow">
                    <a:lnL>
                      <a:noFill/>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a:noFill/>
                    </a:lnB>
                    <a:lnTlToBr>
                      <a:noFill/>
                    </a:lnTlToBr>
                    <a:lnBlToTr>
                      <a:noFill/>
                    </a:lnBlToTr>
                    <a:noFill/>
                  </a:tcPr>
                </a:tc>
                <a:extLst>
                  <a:ext uri="{0D108BD9-81ED-4DB2-BD59-A6C34878D82A}">
                    <a16:rowId xmlns:a16="http://schemas.microsoft.com/office/drawing/2014/main" val="10005"/>
                  </a:ext>
                </a:extLst>
              </a:tr>
              <a:tr h="29527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200" b="1" i="0" u="none" strike="noStrike" cap="none" normalizeH="0" baseline="0">
                          <a:ln>
                            <a:noFill/>
                          </a:ln>
                          <a:solidFill>
                            <a:schemeClr val="tx1"/>
                          </a:solidFill>
                          <a:effectLst/>
                          <a:latin typeface="Times New Roman" pitchFamily="18" charset="0"/>
                          <a:ea typeface="宋体" pitchFamily="2" charset="-122"/>
                        </a:rPr>
                        <a:t>1</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200" b="1" i="0" u="none" strike="noStrike" cap="none" normalizeH="0" baseline="0">
                          <a:ln>
                            <a:noFill/>
                          </a:ln>
                          <a:solidFill>
                            <a:schemeClr val="tx1"/>
                          </a:solidFill>
                          <a:effectLst/>
                          <a:latin typeface="Times New Roman" pitchFamily="18" charset="0"/>
                          <a:ea typeface="宋体" pitchFamily="2" charset="-122"/>
                        </a:rPr>
                        <a:t>.</a:t>
                      </a:r>
                    </a:p>
                  </a:txBody>
                  <a:tcPr marL="88144" marR="88144" marT="44072" marB="44072" horzOverflow="overflow">
                    <a:lnL w="12700" cap="flat" cmpd="sng" algn="ctr">
                      <a:solidFill>
                        <a:schemeClr val="tx1"/>
                      </a:solidFill>
                      <a:prstDash val="solid"/>
                      <a:round/>
                      <a:headEnd type="none" w="sm" len="sm"/>
                      <a:tailEnd type="none" w="sm" len="sm"/>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200" b="1" i="0" u="none" strike="noStrike" cap="none" normalizeH="0" baseline="0">
                          <a:ln>
                            <a:noFill/>
                          </a:ln>
                          <a:solidFill>
                            <a:schemeClr val="tx1"/>
                          </a:solidFill>
                          <a:effectLst/>
                          <a:latin typeface="Times New Roman" pitchFamily="18" charset="0"/>
                          <a:ea typeface="宋体" pitchFamily="2" charset="-122"/>
                        </a:rPr>
                        <a:t>.</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200" b="1" i="0" u="none" strike="noStrike" cap="none" normalizeH="0" baseline="0">
                          <a:ln>
                            <a:noFill/>
                          </a:ln>
                          <a:solidFill>
                            <a:schemeClr val="tx1"/>
                          </a:solidFill>
                          <a:effectLst/>
                          <a:latin typeface="Times New Roman" pitchFamily="18" charset="0"/>
                          <a:ea typeface="宋体" pitchFamily="2" charset="-122"/>
                        </a:rPr>
                        <a:t>..</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200" b="1" i="0" u="none" strike="noStrike" cap="none" normalizeH="0" baseline="0">
                          <a:ln>
                            <a:noFill/>
                          </a:ln>
                          <a:solidFill>
                            <a:schemeClr val="tx1"/>
                          </a:solidFill>
                          <a:effectLst/>
                          <a:latin typeface="Times New Roman" pitchFamily="18" charset="0"/>
                          <a:ea typeface="宋体" pitchFamily="2" charset="-122"/>
                        </a:rPr>
                        <a:t>..</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200" b="1" i="0" u="none" strike="noStrike" cap="none" normalizeH="0" baseline="0">
                          <a:ln>
                            <a:noFill/>
                          </a:ln>
                          <a:solidFill>
                            <a:schemeClr val="tx1"/>
                          </a:solidFill>
                          <a:effectLst/>
                          <a:latin typeface="Times New Roman" pitchFamily="18" charset="0"/>
                          <a:ea typeface="宋体" pitchFamily="2" charset="-122"/>
                        </a:rPr>
                        <a:t>..</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200" b="1" i="0" u="none" strike="noStrike" cap="none" normalizeH="0" baseline="0">
                          <a:ln>
                            <a:noFill/>
                          </a:ln>
                          <a:solidFill>
                            <a:schemeClr val="tx1"/>
                          </a:solidFill>
                          <a:effectLst/>
                          <a:latin typeface="Times New Roman" pitchFamily="18" charset="0"/>
                          <a:ea typeface="宋体" pitchFamily="2" charset="-122"/>
                        </a:rPr>
                        <a:t>..</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2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2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2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2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2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2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2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2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2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2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w="28575" cap="flat" cmpd="sng" algn="ctr">
                      <a:solidFill>
                        <a:schemeClr val="tx1"/>
                      </a:solidFill>
                      <a:prstDash val="solid"/>
                      <a:round/>
                      <a:headEnd type="none" w="sm" len="sm"/>
                      <a:tailEnd type="none" w="sm" len="sm"/>
                    </a:lnR>
                    <a:lnT>
                      <a:noFill/>
                    </a:lnT>
                    <a:lnB>
                      <a:noFill/>
                    </a:lnB>
                    <a:lnTlToBr>
                      <a:noFill/>
                    </a:lnTlToBr>
                    <a:lnBlToTr>
                      <a:noFill/>
                    </a:lnBlToTr>
                    <a:noFill/>
                  </a:tcPr>
                </a:tc>
                <a:extLst>
                  <a:ext uri="{0D108BD9-81ED-4DB2-BD59-A6C34878D82A}">
                    <a16:rowId xmlns:a16="http://schemas.microsoft.com/office/drawing/2014/main" val="10006"/>
                  </a:ext>
                </a:extLst>
              </a:tr>
              <a:tr h="31115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000" b="1" i="0" u="none" strike="noStrike" cap="none" normalizeH="0" baseline="0">
                          <a:ln>
                            <a:noFill/>
                          </a:ln>
                          <a:solidFill>
                            <a:schemeClr val="tx1"/>
                          </a:solidFill>
                          <a:effectLst/>
                          <a:latin typeface="Times New Roman" pitchFamily="18" charset="0"/>
                          <a:ea typeface="宋体" pitchFamily="2" charset="-122"/>
                        </a:rPr>
                        <a:t>2</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0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w="12700" cap="flat" cmpd="sng" algn="ctr">
                      <a:solidFill>
                        <a:schemeClr val="tx1"/>
                      </a:solidFill>
                      <a:prstDash val="solid"/>
                      <a:round/>
                      <a:headEnd type="none" w="sm" len="sm"/>
                      <a:tailEnd type="none" w="sm" len="sm"/>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0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0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0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0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0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0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0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0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0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0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0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0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0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0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10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w="28575" cap="flat" cmpd="sng" algn="ctr">
                      <a:solidFill>
                        <a:schemeClr val="tx1"/>
                      </a:solidFill>
                      <a:prstDash val="solid"/>
                      <a:round/>
                      <a:headEnd type="none" w="sm" len="sm"/>
                      <a:tailEnd type="none" w="sm" len="sm"/>
                    </a:lnR>
                    <a:lnT>
                      <a:noFill/>
                    </a:lnT>
                    <a:lnB>
                      <a:noFill/>
                    </a:lnB>
                    <a:lnTlToBr>
                      <a:noFill/>
                    </a:lnTlToBr>
                    <a:lnBlToTr>
                      <a:noFill/>
                    </a:lnBlToTr>
                    <a:noFill/>
                  </a:tcPr>
                </a:tc>
                <a:extLst>
                  <a:ext uri="{0D108BD9-81ED-4DB2-BD59-A6C34878D82A}">
                    <a16:rowId xmlns:a16="http://schemas.microsoft.com/office/drawing/2014/main" val="10007"/>
                  </a:ext>
                </a:extLst>
              </a:tr>
              <a:tr h="309563">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900" b="1" i="0" u="none" strike="noStrike" cap="none" normalizeH="0" baseline="0">
                          <a:ln>
                            <a:noFill/>
                          </a:ln>
                          <a:solidFill>
                            <a:schemeClr val="tx1"/>
                          </a:solidFill>
                          <a:effectLst/>
                          <a:latin typeface="Times New Roman" pitchFamily="18" charset="0"/>
                          <a:ea typeface="宋体" pitchFamily="2" charset="-122"/>
                        </a:rPr>
                        <a:t>3</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9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w="12700" cap="flat" cmpd="sng" algn="ctr">
                      <a:solidFill>
                        <a:schemeClr val="tx1"/>
                      </a:solidFill>
                      <a:prstDash val="solid"/>
                      <a:round/>
                      <a:headEnd type="none" w="sm" len="sm"/>
                      <a:tailEnd type="none" w="sm" len="sm"/>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9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9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9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9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9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9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9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9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9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9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9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9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9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9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endParaRPr kumimoji="0" lang="zh-CN" altLang="en-US" sz="900" b="1" i="0" u="none" strike="noStrike" cap="none" normalizeH="0" baseline="0">
                        <a:ln>
                          <a:noFill/>
                        </a:ln>
                        <a:solidFill>
                          <a:schemeClr val="tx1"/>
                        </a:solidFill>
                        <a:effectLst/>
                        <a:latin typeface="Times New Roman" pitchFamily="18" charset="0"/>
                        <a:ea typeface="宋体" pitchFamily="2" charset="-122"/>
                      </a:endParaRPr>
                    </a:p>
                  </a:txBody>
                  <a:tcPr marL="88144" marR="88144" marT="44072" marB="44072" horzOverflow="overflow">
                    <a:lnL>
                      <a:noFill/>
                    </a:lnL>
                    <a:lnR w="28575" cap="flat" cmpd="sng" algn="ctr">
                      <a:solidFill>
                        <a:schemeClr val="tx1"/>
                      </a:solidFill>
                      <a:prstDash val="solid"/>
                      <a:round/>
                      <a:headEnd type="none" w="sm" len="sm"/>
                      <a:tailEnd type="none" w="sm" len="sm"/>
                    </a:lnR>
                    <a:lnT>
                      <a:noFill/>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91697" name="Text Box 209"/>
          <p:cNvSpPr txBox="1">
            <a:spLocks noChangeArrowheads="1"/>
          </p:cNvSpPr>
          <p:nvPr/>
        </p:nvSpPr>
        <p:spPr bwMode="auto">
          <a:xfrm>
            <a:off x="2200275" y="6237288"/>
            <a:ext cx="3959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144" tIns="44072" rIns="88144" bIns="44072">
            <a:spAutoFit/>
          </a:bodyPr>
          <a:lstStyle>
            <a:lvl1pPr defTabSz="881063">
              <a:defRPr>
                <a:solidFill>
                  <a:schemeClr val="tx1"/>
                </a:solidFill>
                <a:latin typeface="Arial" pitchFamily="34" charset="0"/>
              </a:defRPr>
            </a:lvl1pPr>
            <a:lvl2pPr marL="441325" defTabSz="881063">
              <a:defRPr>
                <a:solidFill>
                  <a:schemeClr val="tx1"/>
                </a:solidFill>
                <a:latin typeface="Arial" pitchFamily="34" charset="0"/>
              </a:defRPr>
            </a:lvl2pPr>
            <a:lvl3pPr marL="881063" defTabSz="881063">
              <a:defRPr>
                <a:solidFill>
                  <a:schemeClr val="tx1"/>
                </a:solidFill>
                <a:latin typeface="Arial" pitchFamily="34" charset="0"/>
              </a:defRPr>
            </a:lvl3pPr>
            <a:lvl4pPr marL="1322388" defTabSz="881063">
              <a:defRPr>
                <a:solidFill>
                  <a:schemeClr val="tx1"/>
                </a:solidFill>
                <a:latin typeface="Arial" pitchFamily="34" charset="0"/>
              </a:defRPr>
            </a:lvl4pPr>
            <a:lvl5pPr marL="1763713" defTabSz="881063">
              <a:defRPr>
                <a:solidFill>
                  <a:schemeClr val="tx1"/>
                </a:solidFill>
                <a:latin typeface="Arial" pitchFamily="34" charset="0"/>
              </a:defRPr>
            </a:lvl5pPr>
            <a:lvl6pPr marL="2220913" defTabSz="881063" fontAlgn="base">
              <a:spcBef>
                <a:spcPct val="0"/>
              </a:spcBef>
              <a:spcAft>
                <a:spcPct val="0"/>
              </a:spcAft>
              <a:defRPr>
                <a:solidFill>
                  <a:schemeClr val="tx1"/>
                </a:solidFill>
                <a:latin typeface="Arial" pitchFamily="34" charset="0"/>
              </a:defRPr>
            </a:lvl6pPr>
            <a:lvl7pPr marL="2678113" defTabSz="881063" fontAlgn="base">
              <a:spcBef>
                <a:spcPct val="0"/>
              </a:spcBef>
              <a:spcAft>
                <a:spcPct val="0"/>
              </a:spcAft>
              <a:defRPr>
                <a:solidFill>
                  <a:schemeClr val="tx1"/>
                </a:solidFill>
                <a:latin typeface="Arial" pitchFamily="34" charset="0"/>
              </a:defRPr>
            </a:lvl7pPr>
            <a:lvl8pPr marL="3135313" defTabSz="881063" fontAlgn="base">
              <a:spcBef>
                <a:spcPct val="0"/>
              </a:spcBef>
              <a:spcAft>
                <a:spcPct val="0"/>
              </a:spcAft>
              <a:defRPr>
                <a:solidFill>
                  <a:schemeClr val="tx1"/>
                </a:solidFill>
                <a:latin typeface="Arial" pitchFamily="34" charset="0"/>
              </a:defRPr>
            </a:lvl8pPr>
            <a:lvl9pPr marL="3592513" defTabSz="881063" fontAlgn="base">
              <a:spcBef>
                <a:spcPct val="0"/>
              </a:spcBef>
              <a:spcAft>
                <a:spcPct val="0"/>
              </a:spcAft>
              <a:defRPr>
                <a:solidFill>
                  <a:schemeClr val="tx1"/>
                </a:solidFill>
                <a:latin typeface="Arial" pitchFamily="34" charset="0"/>
              </a:defRPr>
            </a:lvl9pPr>
          </a:lstStyle>
          <a:p>
            <a:pPr eaLnBrk="0" hangingPunct="0">
              <a:spcBef>
                <a:spcPct val="50000"/>
              </a:spcBef>
            </a:pPr>
            <a:r>
              <a:rPr kumimoji="1" lang="zh-CN" altLang="en-US" sz="2300" dirty="0">
                <a:latin typeface="Times New Roman" pitchFamily="18" charset="0"/>
                <a:ea typeface="宋体" pitchFamily="2" charset="-122"/>
              </a:rPr>
              <a:t>举例： </a:t>
            </a:r>
            <a:r>
              <a:rPr kumimoji="1" lang="en-US" altLang="zh-CN" sz="2300" dirty="0">
                <a:latin typeface="Times New Roman" pitchFamily="18" charset="0"/>
                <a:ea typeface="宋体" pitchFamily="2" charset="-122"/>
              </a:rPr>
              <a:t>S </a:t>
            </a:r>
            <a:r>
              <a:rPr kumimoji="1" lang="en-US" altLang="zh-CN" sz="2300" baseline="-25000" dirty="0">
                <a:latin typeface="Times New Roman" pitchFamily="18" charset="0"/>
                <a:ea typeface="宋体" pitchFamily="2" charset="-122"/>
              </a:rPr>
              <a:t>1</a:t>
            </a:r>
            <a:r>
              <a:rPr kumimoji="1" lang="en-US" altLang="zh-CN" sz="2300" dirty="0">
                <a:latin typeface="Times New Roman" pitchFamily="18" charset="0"/>
                <a:ea typeface="宋体" pitchFamily="2" charset="-122"/>
              </a:rPr>
              <a:t>( 100110 )  =  1000</a:t>
            </a:r>
          </a:p>
        </p:txBody>
      </p:sp>
    </p:spTree>
    <p:extLst>
      <p:ext uri="{BB962C8B-B14F-4D97-AF65-F5344CB8AC3E}">
        <p14:creationId xmlns:p14="http://schemas.microsoft.com/office/powerpoint/2010/main" val="915741031"/>
      </p:ext>
    </p:extLst>
  </p:cSld>
  <p:clrMapOvr>
    <a:masterClrMapping/>
  </p:clrMapOvr>
  <p:transition>
    <p:wipe dir="d"/>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en-US" altLang="zh-CN" b="0" dirty="0">
                <a:solidFill>
                  <a:schemeClr val="bg1"/>
                </a:solidFill>
                <a:latin typeface="+mj-ea"/>
              </a:rPr>
              <a:t>S</a:t>
            </a:r>
            <a:r>
              <a:rPr lang="zh-CN" altLang="en-US" b="0" dirty="0">
                <a:solidFill>
                  <a:schemeClr val="bg1"/>
                </a:solidFill>
                <a:latin typeface="+mj-ea"/>
              </a:rPr>
              <a:t>盒代替</a:t>
            </a:r>
            <a:endParaRPr lang="en-US" altLang="zh-CN" b="0" dirty="0">
              <a:solidFill>
                <a:schemeClr val="bg1"/>
              </a:solidFill>
              <a:latin typeface="+mj-ea"/>
            </a:endParaRPr>
          </a:p>
        </p:txBody>
      </p:sp>
      <p:sp>
        <p:nvSpPr>
          <p:cNvPr id="191697" name="Text Box 209"/>
          <p:cNvSpPr txBox="1">
            <a:spLocks noChangeArrowheads="1"/>
          </p:cNvSpPr>
          <p:nvPr/>
        </p:nvSpPr>
        <p:spPr bwMode="auto">
          <a:xfrm>
            <a:off x="457200" y="1556792"/>
            <a:ext cx="7283152" cy="5359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8144" tIns="44072" rIns="88144" bIns="44072">
            <a:spAutoFit/>
          </a:bodyPr>
          <a:lstStyle>
            <a:lvl1pPr defTabSz="881063">
              <a:defRPr>
                <a:solidFill>
                  <a:schemeClr val="tx1"/>
                </a:solidFill>
                <a:latin typeface="Arial" pitchFamily="34" charset="0"/>
              </a:defRPr>
            </a:lvl1pPr>
            <a:lvl2pPr marL="441325" defTabSz="881063">
              <a:defRPr>
                <a:solidFill>
                  <a:schemeClr val="tx1"/>
                </a:solidFill>
                <a:latin typeface="Arial" pitchFamily="34" charset="0"/>
              </a:defRPr>
            </a:lvl2pPr>
            <a:lvl3pPr marL="881063" defTabSz="881063">
              <a:defRPr>
                <a:solidFill>
                  <a:schemeClr val="tx1"/>
                </a:solidFill>
                <a:latin typeface="Arial" pitchFamily="34" charset="0"/>
              </a:defRPr>
            </a:lvl3pPr>
            <a:lvl4pPr marL="1322388" defTabSz="881063">
              <a:defRPr>
                <a:solidFill>
                  <a:schemeClr val="tx1"/>
                </a:solidFill>
                <a:latin typeface="Arial" pitchFamily="34" charset="0"/>
              </a:defRPr>
            </a:lvl4pPr>
            <a:lvl5pPr marL="1763713" defTabSz="881063">
              <a:defRPr>
                <a:solidFill>
                  <a:schemeClr val="tx1"/>
                </a:solidFill>
                <a:latin typeface="Arial" pitchFamily="34" charset="0"/>
              </a:defRPr>
            </a:lvl5pPr>
            <a:lvl6pPr marL="2220913" defTabSz="881063" fontAlgn="base">
              <a:spcBef>
                <a:spcPct val="0"/>
              </a:spcBef>
              <a:spcAft>
                <a:spcPct val="0"/>
              </a:spcAft>
              <a:defRPr>
                <a:solidFill>
                  <a:schemeClr val="tx1"/>
                </a:solidFill>
                <a:latin typeface="Arial" pitchFamily="34" charset="0"/>
              </a:defRPr>
            </a:lvl6pPr>
            <a:lvl7pPr marL="2678113" defTabSz="881063" fontAlgn="base">
              <a:spcBef>
                <a:spcPct val="0"/>
              </a:spcBef>
              <a:spcAft>
                <a:spcPct val="0"/>
              </a:spcAft>
              <a:defRPr>
                <a:solidFill>
                  <a:schemeClr val="tx1"/>
                </a:solidFill>
                <a:latin typeface="Arial" pitchFamily="34" charset="0"/>
              </a:defRPr>
            </a:lvl7pPr>
            <a:lvl8pPr marL="3135313" defTabSz="881063" fontAlgn="base">
              <a:spcBef>
                <a:spcPct val="0"/>
              </a:spcBef>
              <a:spcAft>
                <a:spcPct val="0"/>
              </a:spcAft>
              <a:defRPr>
                <a:solidFill>
                  <a:schemeClr val="tx1"/>
                </a:solidFill>
                <a:latin typeface="Arial" pitchFamily="34" charset="0"/>
              </a:defRPr>
            </a:lvl8pPr>
            <a:lvl9pPr marL="3592513" defTabSz="881063" fontAlgn="base">
              <a:spcBef>
                <a:spcPct val="0"/>
              </a:spcBef>
              <a:spcAft>
                <a:spcPct val="0"/>
              </a:spcAft>
              <a:defRPr>
                <a:solidFill>
                  <a:schemeClr val="tx1"/>
                </a:solidFill>
                <a:latin typeface="Arial" pitchFamily="34" charset="0"/>
              </a:defRPr>
            </a:lvl9pPr>
          </a:lstStyle>
          <a:p>
            <a:pPr eaLnBrk="0" hangingPunct="0">
              <a:spcBef>
                <a:spcPct val="50000"/>
              </a:spcBef>
            </a:pPr>
            <a:r>
              <a:rPr kumimoji="1" lang="zh-CN" altLang="en-US" sz="4400" dirty="0">
                <a:latin typeface="Times New Roman" pitchFamily="18" charset="0"/>
              </a:rPr>
              <a:t>举例： </a:t>
            </a:r>
            <a:r>
              <a:rPr kumimoji="1" lang="en-US" altLang="zh-CN" sz="4400" dirty="0">
                <a:latin typeface="Times New Roman" pitchFamily="18" charset="0"/>
              </a:rPr>
              <a:t>S</a:t>
            </a:r>
            <a:r>
              <a:rPr kumimoji="1" lang="en-US" altLang="zh-CN" sz="4400" baseline="-25000" dirty="0">
                <a:latin typeface="Times New Roman" pitchFamily="18" charset="0"/>
              </a:rPr>
              <a:t>1</a:t>
            </a:r>
            <a:r>
              <a:rPr kumimoji="1" lang="en-US" altLang="zh-CN" sz="4400" dirty="0">
                <a:latin typeface="Times New Roman" pitchFamily="18" charset="0"/>
              </a:rPr>
              <a:t>( 100110 )  =  1000</a:t>
            </a:r>
          </a:p>
          <a:p>
            <a:pPr eaLnBrk="0" hangingPunct="0">
              <a:spcBef>
                <a:spcPct val="50000"/>
              </a:spcBef>
            </a:pPr>
            <a:r>
              <a:rPr lang="en-US" altLang="zh-CN" sz="4400" dirty="0">
                <a:latin typeface="Times New Roman" pitchFamily="18" charset="0"/>
              </a:rPr>
              <a:t>  </a:t>
            </a:r>
          </a:p>
          <a:p>
            <a:pPr eaLnBrk="0" hangingPunct="0">
              <a:spcBef>
                <a:spcPct val="50000"/>
              </a:spcBef>
            </a:pPr>
            <a:r>
              <a:rPr lang="en-US" altLang="zh-CN" sz="4400" dirty="0">
                <a:latin typeface="Times New Roman" pitchFamily="18" charset="0"/>
              </a:rPr>
              <a:t>S</a:t>
            </a:r>
            <a:r>
              <a:rPr lang="en-US" altLang="zh-CN" sz="4400" baseline="-25000" dirty="0">
                <a:latin typeface="Times New Roman" pitchFamily="18" charset="0"/>
              </a:rPr>
              <a:t>1</a:t>
            </a:r>
            <a:r>
              <a:rPr lang="en-US" altLang="zh-CN" sz="4400" dirty="0">
                <a:latin typeface="Times New Roman" pitchFamily="18" charset="0"/>
              </a:rPr>
              <a:t>(000001) = ?</a:t>
            </a:r>
          </a:p>
          <a:p>
            <a:pPr eaLnBrk="0" hangingPunct="0">
              <a:spcBef>
                <a:spcPct val="50000"/>
              </a:spcBef>
            </a:pPr>
            <a:endParaRPr lang="en-US" altLang="zh-CN" sz="4400" dirty="0">
              <a:latin typeface="Times New Roman" pitchFamily="18" charset="0"/>
            </a:endParaRPr>
          </a:p>
          <a:p>
            <a:pPr eaLnBrk="0" hangingPunct="0">
              <a:spcBef>
                <a:spcPct val="50000"/>
              </a:spcBef>
            </a:pPr>
            <a:r>
              <a:rPr lang="en-US" altLang="zh-CN" sz="4400" dirty="0">
                <a:latin typeface="Times New Roman" pitchFamily="18" charset="0"/>
              </a:rPr>
              <a:t>S</a:t>
            </a:r>
            <a:r>
              <a:rPr lang="en-US" altLang="zh-CN" sz="4400" baseline="-25000" dirty="0">
                <a:latin typeface="Times New Roman" pitchFamily="18" charset="0"/>
              </a:rPr>
              <a:t>1</a:t>
            </a:r>
            <a:r>
              <a:rPr lang="en-US" altLang="zh-CN" sz="4400" dirty="0">
                <a:latin typeface="Times New Roman" pitchFamily="18" charset="0"/>
              </a:rPr>
              <a:t>(100110 </a:t>
            </a:r>
            <a:r>
              <a:rPr lang="en-US" altLang="zh-CN" sz="4400" dirty="0">
                <a:latin typeface="Tiger" panose="02070300020205020404" pitchFamily="18" charset="0"/>
              </a:rPr>
              <a:t>⊕ </a:t>
            </a:r>
            <a:r>
              <a:rPr lang="en-US" altLang="zh-CN" sz="4400" dirty="0">
                <a:latin typeface="Times New Roman" pitchFamily="18" charset="0"/>
              </a:rPr>
              <a:t>000001) = ?</a:t>
            </a:r>
          </a:p>
          <a:p>
            <a:pPr eaLnBrk="0" hangingPunct="0">
              <a:spcBef>
                <a:spcPct val="50000"/>
              </a:spcBef>
            </a:pPr>
            <a:endParaRPr kumimoji="1" lang="en-US" altLang="zh-CN" sz="2300" dirty="0">
              <a:latin typeface="Times New Roman" pitchFamily="18" charset="0"/>
              <a:ea typeface="宋体" pitchFamily="2" charset="-122"/>
            </a:endParaRPr>
          </a:p>
        </p:txBody>
      </p:sp>
      <p:sp>
        <p:nvSpPr>
          <p:cNvPr id="4" name="Text Box 209">
            <a:extLst>
              <a:ext uri="{FF2B5EF4-FFF2-40B4-BE49-F238E27FC236}">
                <a16:creationId xmlns:a16="http://schemas.microsoft.com/office/drawing/2014/main" id="{F0C619B4-55EA-4971-A1E1-403893273AFA}"/>
              </a:ext>
            </a:extLst>
          </p:cNvPr>
          <p:cNvSpPr txBox="1">
            <a:spLocks noChangeArrowheads="1"/>
          </p:cNvSpPr>
          <p:nvPr/>
        </p:nvSpPr>
        <p:spPr bwMode="auto">
          <a:xfrm>
            <a:off x="5796136" y="3573016"/>
            <a:ext cx="2123728" cy="76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8144" tIns="44072" rIns="88144" bIns="44072">
            <a:spAutoFit/>
          </a:bodyPr>
          <a:lstStyle>
            <a:lvl1pPr defTabSz="881063">
              <a:defRPr>
                <a:solidFill>
                  <a:schemeClr val="tx1"/>
                </a:solidFill>
                <a:latin typeface="Arial" pitchFamily="34" charset="0"/>
              </a:defRPr>
            </a:lvl1pPr>
            <a:lvl2pPr marL="441325" defTabSz="881063">
              <a:defRPr>
                <a:solidFill>
                  <a:schemeClr val="tx1"/>
                </a:solidFill>
                <a:latin typeface="Arial" pitchFamily="34" charset="0"/>
              </a:defRPr>
            </a:lvl2pPr>
            <a:lvl3pPr marL="881063" defTabSz="881063">
              <a:defRPr>
                <a:solidFill>
                  <a:schemeClr val="tx1"/>
                </a:solidFill>
                <a:latin typeface="Arial" pitchFamily="34" charset="0"/>
              </a:defRPr>
            </a:lvl3pPr>
            <a:lvl4pPr marL="1322388" defTabSz="881063">
              <a:defRPr>
                <a:solidFill>
                  <a:schemeClr val="tx1"/>
                </a:solidFill>
                <a:latin typeface="Arial" pitchFamily="34" charset="0"/>
              </a:defRPr>
            </a:lvl4pPr>
            <a:lvl5pPr marL="1763713" defTabSz="881063">
              <a:defRPr>
                <a:solidFill>
                  <a:schemeClr val="tx1"/>
                </a:solidFill>
                <a:latin typeface="Arial" pitchFamily="34" charset="0"/>
              </a:defRPr>
            </a:lvl5pPr>
            <a:lvl6pPr marL="2220913" defTabSz="881063" fontAlgn="base">
              <a:spcBef>
                <a:spcPct val="0"/>
              </a:spcBef>
              <a:spcAft>
                <a:spcPct val="0"/>
              </a:spcAft>
              <a:defRPr>
                <a:solidFill>
                  <a:schemeClr val="tx1"/>
                </a:solidFill>
                <a:latin typeface="Arial" pitchFamily="34" charset="0"/>
              </a:defRPr>
            </a:lvl6pPr>
            <a:lvl7pPr marL="2678113" defTabSz="881063" fontAlgn="base">
              <a:spcBef>
                <a:spcPct val="0"/>
              </a:spcBef>
              <a:spcAft>
                <a:spcPct val="0"/>
              </a:spcAft>
              <a:defRPr>
                <a:solidFill>
                  <a:schemeClr val="tx1"/>
                </a:solidFill>
                <a:latin typeface="Arial" pitchFamily="34" charset="0"/>
              </a:defRPr>
            </a:lvl7pPr>
            <a:lvl8pPr marL="3135313" defTabSz="881063" fontAlgn="base">
              <a:spcBef>
                <a:spcPct val="0"/>
              </a:spcBef>
              <a:spcAft>
                <a:spcPct val="0"/>
              </a:spcAft>
              <a:defRPr>
                <a:solidFill>
                  <a:schemeClr val="tx1"/>
                </a:solidFill>
                <a:latin typeface="Arial" pitchFamily="34" charset="0"/>
              </a:defRPr>
            </a:lvl8pPr>
            <a:lvl9pPr marL="3592513" defTabSz="881063" fontAlgn="base">
              <a:spcBef>
                <a:spcPct val="0"/>
              </a:spcBef>
              <a:spcAft>
                <a:spcPct val="0"/>
              </a:spcAft>
              <a:defRPr>
                <a:solidFill>
                  <a:schemeClr val="tx1"/>
                </a:solidFill>
                <a:latin typeface="Arial" pitchFamily="34" charset="0"/>
              </a:defRPr>
            </a:lvl9pPr>
          </a:lstStyle>
          <a:p>
            <a:pPr eaLnBrk="0" hangingPunct="0">
              <a:spcBef>
                <a:spcPct val="50000"/>
              </a:spcBef>
            </a:pPr>
            <a:r>
              <a:rPr lang="en-US" altLang="zh-CN" sz="4400" dirty="0">
                <a:latin typeface="Times New Roman" pitchFamily="18" charset="0"/>
              </a:rPr>
              <a:t>0000</a:t>
            </a:r>
            <a:endParaRPr kumimoji="1" lang="en-US" altLang="zh-CN" sz="2300" dirty="0">
              <a:latin typeface="Times New Roman" pitchFamily="18" charset="0"/>
              <a:ea typeface="宋体" pitchFamily="2" charset="-122"/>
            </a:endParaRPr>
          </a:p>
        </p:txBody>
      </p:sp>
      <p:sp>
        <p:nvSpPr>
          <p:cNvPr id="5" name="Text Box 209">
            <a:extLst>
              <a:ext uri="{FF2B5EF4-FFF2-40B4-BE49-F238E27FC236}">
                <a16:creationId xmlns:a16="http://schemas.microsoft.com/office/drawing/2014/main" id="{91D2994C-376F-4E84-A678-14DAC1D46336}"/>
              </a:ext>
            </a:extLst>
          </p:cNvPr>
          <p:cNvSpPr txBox="1">
            <a:spLocks noChangeArrowheads="1"/>
          </p:cNvSpPr>
          <p:nvPr/>
        </p:nvSpPr>
        <p:spPr bwMode="auto">
          <a:xfrm>
            <a:off x="6678488" y="5445224"/>
            <a:ext cx="2123728" cy="76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8144" tIns="44072" rIns="88144" bIns="44072">
            <a:spAutoFit/>
          </a:bodyPr>
          <a:lstStyle>
            <a:lvl1pPr defTabSz="881063">
              <a:defRPr>
                <a:solidFill>
                  <a:schemeClr val="tx1"/>
                </a:solidFill>
                <a:latin typeface="Arial" pitchFamily="34" charset="0"/>
              </a:defRPr>
            </a:lvl1pPr>
            <a:lvl2pPr marL="441325" defTabSz="881063">
              <a:defRPr>
                <a:solidFill>
                  <a:schemeClr val="tx1"/>
                </a:solidFill>
                <a:latin typeface="Arial" pitchFamily="34" charset="0"/>
              </a:defRPr>
            </a:lvl2pPr>
            <a:lvl3pPr marL="881063" defTabSz="881063">
              <a:defRPr>
                <a:solidFill>
                  <a:schemeClr val="tx1"/>
                </a:solidFill>
                <a:latin typeface="Arial" pitchFamily="34" charset="0"/>
              </a:defRPr>
            </a:lvl3pPr>
            <a:lvl4pPr marL="1322388" defTabSz="881063">
              <a:defRPr>
                <a:solidFill>
                  <a:schemeClr val="tx1"/>
                </a:solidFill>
                <a:latin typeface="Arial" pitchFamily="34" charset="0"/>
              </a:defRPr>
            </a:lvl4pPr>
            <a:lvl5pPr marL="1763713" defTabSz="881063">
              <a:defRPr>
                <a:solidFill>
                  <a:schemeClr val="tx1"/>
                </a:solidFill>
                <a:latin typeface="Arial" pitchFamily="34" charset="0"/>
              </a:defRPr>
            </a:lvl5pPr>
            <a:lvl6pPr marL="2220913" defTabSz="881063" fontAlgn="base">
              <a:spcBef>
                <a:spcPct val="0"/>
              </a:spcBef>
              <a:spcAft>
                <a:spcPct val="0"/>
              </a:spcAft>
              <a:defRPr>
                <a:solidFill>
                  <a:schemeClr val="tx1"/>
                </a:solidFill>
                <a:latin typeface="Arial" pitchFamily="34" charset="0"/>
              </a:defRPr>
            </a:lvl6pPr>
            <a:lvl7pPr marL="2678113" defTabSz="881063" fontAlgn="base">
              <a:spcBef>
                <a:spcPct val="0"/>
              </a:spcBef>
              <a:spcAft>
                <a:spcPct val="0"/>
              </a:spcAft>
              <a:defRPr>
                <a:solidFill>
                  <a:schemeClr val="tx1"/>
                </a:solidFill>
                <a:latin typeface="Arial" pitchFamily="34" charset="0"/>
              </a:defRPr>
            </a:lvl7pPr>
            <a:lvl8pPr marL="3135313" defTabSz="881063" fontAlgn="base">
              <a:spcBef>
                <a:spcPct val="0"/>
              </a:spcBef>
              <a:spcAft>
                <a:spcPct val="0"/>
              </a:spcAft>
              <a:defRPr>
                <a:solidFill>
                  <a:schemeClr val="tx1"/>
                </a:solidFill>
                <a:latin typeface="Arial" pitchFamily="34" charset="0"/>
              </a:defRPr>
            </a:lvl8pPr>
            <a:lvl9pPr marL="3592513" defTabSz="881063" fontAlgn="base">
              <a:spcBef>
                <a:spcPct val="0"/>
              </a:spcBef>
              <a:spcAft>
                <a:spcPct val="0"/>
              </a:spcAft>
              <a:defRPr>
                <a:solidFill>
                  <a:schemeClr val="tx1"/>
                </a:solidFill>
                <a:latin typeface="Arial" pitchFamily="34" charset="0"/>
              </a:defRPr>
            </a:lvl9pPr>
          </a:lstStyle>
          <a:p>
            <a:pPr eaLnBrk="0" hangingPunct="0">
              <a:spcBef>
                <a:spcPct val="50000"/>
              </a:spcBef>
            </a:pPr>
            <a:r>
              <a:rPr lang="en-US" altLang="zh-CN" sz="4400" dirty="0">
                <a:latin typeface="Times New Roman" pitchFamily="18" charset="0"/>
              </a:rPr>
              <a:t>0010</a:t>
            </a:r>
            <a:endParaRPr kumimoji="1" lang="en-US" altLang="zh-CN" sz="2300" dirty="0">
              <a:latin typeface="Times New Roman" pitchFamily="18" charset="0"/>
              <a:ea typeface="宋体" pitchFamily="2" charset="-122"/>
            </a:endParaRPr>
          </a:p>
        </p:txBody>
      </p:sp>
    </p:spTree>
    <p:extLst>
      <p:ext uri="{BB962C8B-B14F-4D97-AF65-F5344CB8AC3E}">
        <p14:creationId xmlns:p14="http://schemas.microsoft.com/office/powerpoint/2010/main" val="3416644869"/>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en-US" altLang="zh-CN" b="0" dirty="0">
                <a:solidFill>
                  <a:schemeClr val="bg1"/>
                </a:solidFill>
                <a:latin typeface="+mj-ea"/>
              </a:rPr>
              <a:t>DES</a:t>
            </a:r>
            <a:r>
              <a:rPr lang="zh-CN" altLang="en-US" b="0" dirty="0">
                <a:solidFill>
                  <a:schemeClr val="bg1"/>
                </a:solidFill>
                <a:latin typeface="+mj-ea"/>
              </a:rPr>
              <a:t>算法练习（</a:t>
            </a:r>
            <a:r>
              <a:rPr lang="en-US" altLang="zh-CN" b="0" dirty="0">
                <a:solidFill>
                  <a:schemeClr val="bg1"/>
                </a:solidFill>
                <a:latin typeface="+mj-ea"/>
              </a:rPr>
              <a:t>1</a:t>
            </a:r>
            <a:r>
              <a:rPr lang="zh-CN" altLang="en-US" b="0" dirty="0">
                <a:solidFill>
                  <a:schemeClr val="bg1"/>
                </a:solidFill>
                <a:latin typeface="+mj-ea"/>
              </a:rPr>
              <a:t>）</a:t>
            </a:r>
            <a:endParaRPr lang="en-US" altLang="zh-CN" b="0" dirty="0">
              <a:solidFill>
                <a:schemeClr val="bg1"/>
              </a:solidFill>
              <a:latin typeface="+mj-ea"/>
            </a:endParaRPr>
          </a:p>
        </p:txBody>
      </p:sp>
      <p:sp>
        <p:nvSpPr>
          <p:cNvPr id="5" name="Rectangle 3"/>
          <p:cNvSpPr>
            <a:spLocks noGrp="1" noChangeArrowheads="1"/>
          </p:cNvSpPr>
          <p:nvPr>
            <p:ph type="body" idx="1"/>
          </p:nvPr>
        </p:nvSpPr>
        <p:spPr>
          <a:xfrm>
            <a:off x="570706" y="2636912"/>
            <a:ext cx="8002588" cy="1524000"/>
          </a:xfrm>
          <a:noFill/>
          <a:extLst>
            <a:ext uri="{909E8E84-426E-40DD-AFC4-6F175D3DCCD1}">
              <a14:hiddenFill xmlns:a14="http://schemas.microsoft.com/office/drawing/2010/main">
                <a:solidFill>
                  <a:schemeClr val="bg1"/>
                </a:solidFill>
              </a14:hiddenFill>
            </a:ext>
          </a:extLst>
        </p:spPr>
        <p:txBody>
          <a:bodyPr/>
          <a:lstStyle/>
          <a:p>
            <a:pPr>
              <a:lnSpc>
                <a:spcPct val="90000"/>
              </a:lnSpc>
            </a:pPr>
            <a:r>
              <a:rPr lang="zh-CN" altLang="en-US" sz="4000" b="0" dirty="0">
                <a:solidFill>
                  <a:srgbClr val="FF0000"/>
                </a:solidFill>
                <a:latin typeface="微软雅黑" pitchFamily="34" charset="-122"/>
                <a:ea typeface="微软雅黑" pitchFamily="34" charset="-122"/>
              </a:rPr>
              <a:t>为什么</a:t>
            </a:r>
            <a:r>
              <a:rPr lang="en-US" altLang="zh-CN" sz="4000" b="0" dirty="0">
                <a:solidFill>
                  <a:srgbClr val="FF0000"/>
                </a:solidFill>
                <a:latin typeface="微软雅黑" pitchFamily="34" charset="-122"/>
                <a:ea typeface="微软雅黑" pitchFamily="34" charset="-122"/>
              </a:rPr>
              <a:t>S</a:t>
            </a:r>
            <a:r>
              <a:rPr lang="zh-CN" altLang="en-US" sz="4000" b="0" dirty="0">
                <a:solidFill>
                  <a:srgbClr val="FF0000"/>
                </a:solidFill>
                <a:latin typeface="微软雅黑" pitchFamily="34" charset="-122"/>
                <a:ea typeface="微软雅黑" pitchFamily="34" charset="-122"/>
              </a:rPr>
              <a:t>盒一定要为非线性变换？</a:t>
            </a:r>
            <a:endParaRPr lang="en-US" altLang="zh-CN" sz="4000" b="0" dirty="0">
              <a:solidFill>
                <a:srgbClr val="FF0000"/>
              </a:solidFill>
              <a:latin typeface="微软雅黑" pitchFamily="34" charset="-122"/>
              <a:ea typeface="微软雅黑" pitchFamily="34" charset="-122"/>
            </a:endParaRPr>
          </a:p>
          <a:p>
            <a:pPr>
              <a:lnSpc>
                <a:spcPct val="90000"/>
              </a:lnSpc>
            </a:pPr>
            <a:endParaRPr lang="en-US" altLang="zh-CN" sz="4000" b="0" dirty="0">
              <a:solidFill>
                <a:srgbClr val="FF0000"/>
              </a:solidFill>
              <a:latin typeface="微软雅黑" pitchFamily="34" charset="-122"/>
              <a:ea typeface="微软雅黑" pitchFamily="34" charset="-122"/>
            </a:endParaRPr>
          </a:p>
          <a:p>
            <a:pPr>
              <a:lnSpc>
                <a:spcPct val="90000"/>
              </a:lnSpc>
            </a:pPr>
            <a:r>
              <a:rPr lang="zh-CN" altLang="en-US" sz="4000" b="0" dirty="0">
                <a:solidFill>
                  <a:srgbClr val="FF0000"/>
                </a:solidFill>
                <a:latin typeface="微软雅黑" pitchFamily="34" charset="-122"/>
                <a:ea typeface="微软雅黑" pitchFamily="34" charset="-122"/>
              </a:rPr>
              <a:t>课后作业：习题</a:t>
            </a:r>
            <a:r>
              <a:rPr lang="en-US" altLang="zh-CN" sz="4000" b="0" dirty="0">
                <a:solidFill>
                  <a:srgbClr val="FF0000"/>
                </a:solidFill>
                <a:latin typeface="微软雅黑" pitchFamily="34" charset="-122"/>
                <a:ea typeface="微软雅黑" pitchFamily="34" charset="-122"/>
              </a:rPr>
              <a:t>2.6</a:t>
            </a:r>
          </a:p>
        </p:txBody>
      </p:sp>
    </p:spTree>
    <p:extLst>
      <p:ext uri="{BB962C8B-B14F-4D97-AF65-F5344CB8AC3E}">
        <p14:creationId xmlns:p14="http://schemas.microsoft.com/office/powerpoint/2010/main" val="570464219"/>
      </p:ext>
    </p:extLst>
  </p:cSld>
  <p:clrMapOvr>
    <a:masterClrMapping/>
  </p:clrMapOvr>
  <p:transition>
    <p:wipe dir="d"/>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en-US" altLang="zh-CN" b="0" dirty="0">
                <a:solidFill>
                  <a:schemeClr val="bg1"/>
                </a:solidFill>
                <a:latin typeface="+mj-ea"/>
              </a:rPr>
              <a:t>S</a:t>
            </a:r>
            <a:r>
              <a:rPr lang="zh-CN" altLang="en-US" b="0" dirty="0">
                <a:solidFill>
                  <a:schemeClr val="bg1"/>
                </a:solidFill>
                <a:latin typeface="+mj-ea"/>
              </a:rPr>
              <a:t>盒代替</a:t>
            </a:r>
            <a:endParaRPr lang="en-US" altLang="zh-CN" b="0" dirty="0">
              <a:solidFill>
                <a:schemeClr val="bg1"/>
              </a:solidFill>
              <a:latin typeface="+mj-ea"/>
            </a:endParaRPr>
          </a:p>
        </p:txBody>
      </p:sp>
      <p:pic>
        <p:nvPicPr>
          <p:cNvPr id="3" name="图片 2">
            <a:extLst>
              <a:ext uri="{FF2B5EF4-FFF2-40B4-BE49-F238E27FC236}">
                <a16:creationId xmlns:a16="http://schemas.microsoft.com/office/drawing/2014/main" id="{CB4406C0-4CAB-4910-BF52-308B793AD366}"/>
              </a:ext>
            </a:extLst>
          </p:cNvPr>
          <p:cNvPicPr>
            <a:picLocks noChangeAspect="1"/>
          </p:cNvPicPr>
          <p:nvPr/>
        </p:nvPicPr>
        <p:blipFill>
          <a:blip r:embed="rId3"/>
          <a:stretch>
            <a:fillRect/>
          </a:stretch>
        </p:blipFill>
        <p:spPr>
          <a:xfrm>
            <a:off x="647564" y="1340768"/>
            <a:ext cx="7848872" cy="4669413"/>
          </a:xfrm>
          <a:prstGeom prst="rect">
            <a:avLst/>
          </a:prstGeom>
        </p:spPr>
      </p:pic>
    </p:spTree>
    <p:extLst>
      <p:ext uri="{BB962C8B-B14F-4D97-AF65-F5344CB8AC3E}">
        <p14:creationId xmlns:p14="http://schemas.microsoft.com/office/powerpoint/2010/main" val="450170049"/>
      </p:ext>
    </p:extLst>
  </p:cSld>
  <p:clrMapOvr>
    <a:masterClrMapping/>
  </p:clrMapOvr>
  <p:transition>
    <p:wipe dir="d"/>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en-US" altLang="zh-CN" b="0" dirty="0">
                <a:solidFill>
                  <a:schemeClr val="bg1"/>
                </a:solidFill>
                <a:latin typeface="+mj-ea"/>
              </a:rPr>
              <a:t>S</a:t>
            </a:r>
            <a:r>
              <a:rPr lang="zh-CN" altLang="en-US" b="0" dirty="0">
                <a:solidFill>
                  <a:schemeClr val="bg1"/>
                </a:solidFill>
                <a:latin typeface="+mj-ea"/>
              </a:rPr>
              <a:t>盒代替</a:t>
            </a:r>
            <a:endParaRPr lang="en-US" altLang="zh-CN" b="0" dirty="0">
              <a:solidFill>
                <a:schemeClr val="bg1"/>
              </a:solidFill>
              <a:latin typeface="+mj-ea"/>
            </a:endParaRPr>
          </a:p>
        </p:txBody>
      </p:sp>
      <p:pic>
        <p:nvPicPr>
          <p:cNvPr id="2" name="图片 1">
            <a:extLst>
              <a:ext uri="{FF2B5EF4-FFF2-40B4-BE49-F238E27FC236}">
                <a16:creationId xmlns:a16="http://schemas.microsoft.com/office/drawing/2014/main" id="{E922139E-E501-4019-B0A3-1860371AAEC7}"/>
              </a:ext>
            </a:extLst>
          </p:cNvPr>
          <p:cNvPicPr>
            <a:picLocks noChangeAspect="1"/>
          </p:cNvPicPr>
          <p:nvPr/>
        </p:nvPicPr>
        <p:blipFill>
          <a:blip r:embed="rId3"/>
          <a:stretch>
            <a:fillRect/>
          </a:stretch>
        </p:blipFill>
        <p:spPr>
          <a:xfrm>
            <a:off x="693767" y="1340768"/>
            <a:ext cx="7756466" cy="4590018"/>
          </a:xfrm>
          <a:prstGeom prst="rect">
            <a:avLst/>
          </a:prstGeom>
        </p:spPr>
      </p:pic>
    </p:spTree>
    <p:extLst>
      <p:ext uri="{BB962C8B-B14F-4D97-AF65-F5344CB8AC3E}">
        <p14:creationId xmlns:p14="http://schemas.microsoft.com/office/powerpoint/2010/main" val="3409620437"/>
      </p:ext>
    </p:extLst>
  </p:cSld>
  <p:clrMapOvr>
    <a:masterClrMapping/>
  </p:clrMapOvr>
  <p:transition>
    <p:wipe dir="d"/>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en-US" altLang="zh-CN" b="0" dirty="0">
                <a:solidFill>
                  <a:schemeClr val="bg1"/>
                </a:solidFill>
                <a:latin typeface="+mj-ea"/>
              </a:rPr>
              <a:t>DES</a:t>
            </a:r>
            <a:r>
              <a:rPr lang="zh-CN" altLang="en-US" b="0" dirty="0">
                <a:solidFill>
                  <a:schemeClr val="bg1"/>
                </a:solidFill>
                <a:latin typeface="+mj-ea"/>
              </a:rPr>
              <a:t>算法练习</a:t>
            </a:r>
            <a:endParaRPr lang="en-US" altLang="zh-CN" b="0" dirty="0">
              <a:solidFill>
                <a:schemeClr val="bg1"/>
              </a:solidFill>
              <a:latin typeface="+mj-ea"/>
            </a:endParaRPr>
          </a:p>
        </p:txBody>
      </p:sp>
      <p:sp>
        <p:nvSpPr>
          <p:cNvPr id="5" name="Rectangle 3"/>
          <p:cNvSpPr>
            <a:spLocks noGrp="1" noChangeArrowheads="1"/>
          </p:cNvSpPr>
          <p:nvPr>
            <p:ph type="body" idx="1"/>
          </p:nvPr>
        </p:nvSpPr>
        <p:spPr>
          <a:xfrm>
            <a:off x="107504" y="1946920"/>
            <a:ext cx="8681814" cy="2964160"/>
          </a:xfrm>
          <a:noFill/>
          <a:extLst>
            <a:ext uri="{909E8E84-426E-40DD-AFC4-6F175D3DCCD1}">
              <a14:hiddenFill xmlns:a14="http://schemas.microsoft.com/office/drawing/2010/main">
                <a:solidFill>
                  <a:schemeClr val="bg1"/>
                </a:solidFill>
              </a14:hiddenFill>
            </a:ext>
          </a:extLst>
        </p:spPr>
        <p:txBody>
          <a:bodyPr/>
          <a:lstStyle/>
          <a:p>
            <a:pPr>
              <a:lnSpc>
                <a:spcPct val="90000"/>
              </a:lnSpc>
            </a:pPr>
            <a:r>
              <a:rPr lang="zh-CN" altLang="en-US" sz="4000" b="0" dirty="0">
                <a:latin typeface="Times New Roman" panose="02020603050405020304" pitchFamily="18" charset="0"/>
                <a:ea typeface="微软雅黑" pitchFamily="34" charset="-122"/>
              </a:rPr>
              <a:t>假定输入为</a:t>
            </a:r>
            <a:r>
              <a:rPr lang="en-US" altLang="zh-CN" sz="4000" b="0" dirty="0">
                <a:latin typeface="Times New Roman" panose="02020603050405020304" pitchFamily="18" charset="0"/>
                <a:ea typeface="微软雅黑" pitchFamily="34" charset="-122"/>
              </a:rPr>
              <a:t>64bits</a:t>
            </a:r>
            <a:r>
              <a:rPr lang="zh-CN" altLang="en-US" sz="4000" b="0" dirty="0">
                <a:latin typeface="Times New Roman" panose="02020603050405020304" pitchFamily="18" charset="0"/>
                <a:ea typeface="微软雅黑" pitchFamily="34" charset="-122"/>
              </a:rPr>
              <a:t>的</a:t>
            </a:r>
            <a:r>
              <a:rPr lang="en-US" altLang="zh-CN" sz="4000" b="0" dirty="0">
                <a:latin typeface="Times New Roman" panose="02020603050405020304" pitchFamily="18" charset="0"/>
                <a:ea typeface="微软雅黑" pitchFamily="34" charset="-122"/>
              </a:rPr>
              <a:t>1</a:t>
            </a:r>
            <a:r>
              <a:rPr lang="zh-CN" altLang="en-US" sz="4000" b="0" dirty="0">
                <a:latin typeface="Times New Roman" panose="02020603050405020304" pitchFamily="18" charset="0"/>
                <a:ea typeface="微软雅黑" pitchFamily="34" charset="-122"/>
              </a:rPr>
              <a:t>，子密钥</a:t>
            </a:r>
            <a:r>
              <a:rPr lang="en-US" altLang="zh-CN" sz="4000" b="0" i="1" dirty="0">
                <a:latin typeface="Times New Roman" panose="02020603050405020304" pitchFamily="18" charset="0"/>
                <a:ea typeface="微软雅黑" pitchFamily="34" charset="-122"/>
              </a:rPr>
              <a:t>k</a:t>
            </a:r>
            <a:r>
              <a:rPr lang="en-US" altLang="zh-CN" sz="4000" b="0" i="1" baseline="-25000" dirty="0">
                <a:latin typeface="Times New Roman" panose="02020603050405020304" pitchFamily="18" charset="0"/>
                <a:ea typeface="微软雅黑" pitchFamily="34" charset="-122"/>
              </a:rPr>
              <a:t>i</a:t>
            </a:r>
            <a:r>
              <a:rPr lang="zh-CN" altLang="en-US" sz="4000" b="0" dirty="0">
                <a:latin typeface="Times New Roman" panose="02020603050405020304" pitchFamily="18" charset="0"/>
                <a:ea typeface="微软雅黑" pitchFamily="34" charset="-122"/>
              </a:rPr>
              <a:t>为</a:t>
            </a:r>
            <a:r>
              <a:rPr lang="en-US" altLang="zh-CN" sz="4000" b="0" dirty="0">
                <a:latin typeface="Times New Roman" panose="02020603050405020304" pitchFamily="18" charset="0"/>
                <a:ea typeface="微软雅黑" pitchFamily="34" charset="-122"/>
              </a:rPr>
              <a:t>48bits</a:t>
            </a:r>
            <a:r>
              <a:rPr lang="zh-CN" altLang="en-US" sz="4000" b="0" dirty="0">
                <a:latin typeface="Times New Roman" panose="02020603050405020304" pitchFamily="18" charset="0"/>
                <a:ea typeface="微软雅黑" pitchFamily="34" charset="-122"/>
              </a:rPr>
              <a:t>的</a:t>
            </a:r>
            <a:r>
              <a:rPr lang="en-US" altLang="zh-CN" sz="4000" b="0" dirty="0">
                <a:latin typeface="Times New Roman" panose="02020603050405020304" pitchFamily="18" charset="0"/>
                <a:ea typeface="微软雅黑" pitchFamily="34" charset="-122"/>
              </a:rPr>
              <a:t>1</a:t>
            </a:r>
            <a:r>
              <a:rPr lang="zh-CN" altLang="en-US" sz="4000" b="0" dirty="0">
                <a:latin typeface="Times New Roman" panose="02020603050405020304" pitchFamily="18" charset="0"/>
                <a:ea typeface="微软雅黑" pitchFamily="34" charset="-122"/>
              </a:rPr>
              <a:t>，进行</a:t>
            </a:r>
            <a:r>
              <a:rPr lang="en-US" altLang="zh-CN" sz="4000" b="0" dirty="0">
                <a:latin typeface="Times New Roman" panose="02020603050405020304" pitchFamily="18" charset="0"/>
                <a:ea typeface="微软雅黑" pitchFamily="34" charset="-122"/>
              </a:rPr>
              <a:t>DES</a:t>
            </a:r>
            <a:r>
              <a:rPr lang="zh-CN" altLang="en-US" sz="4000" b="0" dirty="0">
                <a:latin typeface="Times New Roman" panose="02020603050405020304" pitchFamily="18" charset="0"/>
                <a:ea typeface="微软雅黑" pitchFamily="34" charset="-122"/>
              </a:rPr>
              <a:t>一轮加密运算。</a:t>
            </a:r>
            <a:endParaRPr lang="en-US" altLang="zh-CN" sz="4000" b="0" dirty="0">
              <a:latin typeface="Times New Roman" panose="02020603050405020304" pitchFamily="18" charset="0"/>
              <a:ea typeface="微软雅黑" pitchFamily="34" charset="-122"/>
            </a:endParaRPr>
          </a:p>
          <a:p>
            <a:pPr>
              <a:lnSpc>
                <a:spcPct val="90000"/>
              </a:lnSpc>
            </a:pPr>
            <a:endParaRPr lang="en-US" altLang="zh-CN" sz="4000" b="0" dirty="0">
              <a:latin typeface="Times New Roman" panose="02020603050405020304" pitchFamily="18" charset="0"/>
              <a:ea typeface="微软雅黑" pitchFamily="34" charset="-122"/>
            </a:endParaRPr>
          </a:p>
          <a:p>
            <a:pPr>
              <a:lnSpc>
                <a:spcPct val="90000"/>
              </a:lnSpc>
            </a:pPr>
            <a:r>
              <a:rPr lang="en-US" altLang="zh-CN" sz="4000" b="0" dirty="0">
                <a:latin typeface="Times New Roman" panose="02020603050405020304" pitchFamily="18" charset="0"/>
                <a:ea typeface="微软雅黑" pitchFamily="34" charset="-122"/>
              </a:rPr>
              <a:t>S</a:t>
            </a:r>
            <a:r>
              <a:rPr lang="zh-CN" altLang="en-US" sz="4000" b="0" dirty="0">
                <a:latin typeface="Times New Roman" panose="02020603050405020304" pitchFamily="18" charset="0"/>
                <a:ea typeface="微软雅黑" pitchFamily="34" charset="-122"/>
              </a:rPr>
              <a:t>盒置换后结果为多少？</a:t>
            </a:r>
            <a:endParaRPr lang="en-US" altLang="zh-CN" sz="4000" b="0" dirty="0">
              <a:latin typeface="Times New Roman" panose="02020603050405020304" pitchFamily="18" charset="0"/>
              <a:ea typeface="微软雅黑" pitchFamily="34" charset="-122"/>
            </a:endParaRPr>
          </a:p>
        </p:txBody>
      </p:sp>
    </p:spTree>
    <p:extLst>
      <p:ext uri="{BB962C8B-B14F-4D97-AF65-F5344CB8AC3E}">
        <p14:creationId xmlns:p14="http://schemas.microsoft.com/office/powerpoint/2010/main" val="2913237429"/>
      </p:ext>
    </p:extLst>
  </p:cSld>
  <p:clrMapOvr>
    <a:masterClrMapping/>
  </p:clrMapOvr>
  <p:transition>
    <p:wipe dir="d"/>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r>
              <a:rPr lang="en-US" altLang="zh-CN" sz="4000" b="0" dirty="0">
                <a:solidFill>
                  <a:schemeClr val="bg1"/>
                </a:solidFill>
                <a:latin typeface="+mj-ea"/>
              </a:rPr>
              <a:t>P-</a:t>
            </a:r>
            <a:r>
              <a:rPr lang="zh-CN" altLang="en-US" sz="4000" b="0" dirty="0">
                <a:solidFill>
                  <a:schemeClr val="bg1"/>
                </a:solidFill>
                <a:latin typeface="+mj-ea"/>
              </a:rPr>
              <a:t>盒置换</a:t>
            </a:r>
          </a:p>
        </p:txBody>
      </p:sp>
      <p:sp>
        <p:nvSpPr>
          <p:cNvPr id="192515" name="Rectangle 3"/>
          <p:cNvSpPr>
            <a:spLocks noGrp="1" noChangeArrowheads="1"/>
          </p:cNvSpPr>
          <p:nvPr>
            <p:ph type="body" sz="half" idx="1"/>
          </p:nvPr>
        </p:nvSpPr>
        <p:spPr>
          <a:xfrm>
            <a:off x="457200" y="1600200"/>
            <a:ext cx="6915150" cy="811213"/>
          </a:xfrm>
        </p:spPr>
        <p:txBody>
          <a:bodyPr/>
          <a:lstStyle/>
          <a:p>
            <a:r>
              <a:rPr lang="en-US" altLang="zh-CN" sz="2400" b="1">
                <a:latin typeface="黑体" pitchFamily="2" charset="-122"/>
                <a:ea typeface="黑体" pitchFamily="2" charset="-122"/>
              </a:rPr>
              <a:t>32</a:t>
            </a:r>
            <a:r>
              <a:rPr lang="zh-CN" altLang="en-US" sz="2400" b="1">
                <a:latin typeface="黑体" pitchFamily="2" charset="-122"/>
                <a:ea typeface="黑体" pitchFamily="2" charset="-122"/>
              </a:rPr>
              <a:t>比特输入，</a:t>
            </a:r>
            <a:r>
              <a:rPr lang="en-US" altLang="zh-CN" sz="2400" b="1">
                <a:latin typeface="黑体" pitchFamily="2" charset="-122"/>
                <a:ea typeface="黑体" pitchFamily="2" charset="-122"/>
              </a:rPr>
              <a:t>32</a:t>
            </a:r>
            <a:r>
              <a:rPr lang="zh-CN" altLang="en-US" sz="2400" b="1">
                <a:latin typeface="黑体" pitchFamily="2" charset="-122"/>
                <a:ea typeface="黑体" pitchFamily="2" charset="-122"/>
              </a:rPr>
              <a:t>比特输出</a:t>
            </a:r>
          </a:p>
        </p:txBody>
      </p:sp>
      <p:sp>
        <p:nvSpPr>
          <p:cNvPr id="192516" name="Text Box 4"/>
          <p:cNvSpPr txBox="1">
            <a:spLocks noChangeArrowheads="1"/>
          </p:cNvSpPr>
          <p:nvPr/>
        </p:nvSpPr>
        <p:spPr bwMode="auto">
          <a:xfrm>
            <a:off x="1676400" y="2057400"/>
            <a:ext cx="264160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144" tIns="44072" rIns="88144" bIns="44072">
            <a:spAutoFit/>
          </a:bodyPr>
          <a:lstStyle>
            <a:lvl1pPr defTabSz="881063">
              <a:defRPr>
                <a:solidFill>
                  <a:schemeClr val="tx1"/>
                </a:solidFill>
                <a:latin typeface="Arial" pitchFamily="34" charset="0"/>
              </a:defRPr>
            </a:lvl1pPr>
            <a:lvl2pPr marL="441325" defTabSz="881063">
              <a:defRPr>
                <a:solidFill>
                  <a:schemeClr val="tx1"/>
                </a:solidFill>
                <a:latin typeface="Arial" pitchFamily="34" charset="0"/>
              </a:defRPr>
            </a:lvl2pPr>
            <a:lvl3pPr marL="881063" defTabSz="881063">
              <a:defRPr>
                <a:solidFill>
                  <a:schemeClr val="tx1"/>
                </a:solidFill>
                <a:latin typeface="Arial" pitchFamily="34" charset="0"/>
              </a:defRPr>
            </a:lvl3pPr>
            <a:lvl4pPr marL="1322388" defTabSz="881063">
              <a:defRPr>
                <a:solidFill>
                  <a:schemeClr val="tx1"/>
                </a:solidFill>
                <a:latin typeface="Arial" pitchFamily="34" charset="0"/>
              </a:defRPr>
            </a:lvl4pPr>
            <a:lvl5pPr marL="1763713" defTabSz="881063">
              <a:defRPr>
                <a:solidFill>
                  <a:schemeClr val="tx1"/>
                </a:solidFill>
                <a:latin typeface="Arial" pitchFamily="34" charset="0"/>
              </a:defRPr>
            </a:lvl5pPr>
            <a:lvl6pPr marL="2220913" defTabSz="881063" fontAlgn="base">
              <a:spcBef>
                <a:spcPct val="0"/>
              </a:spcBef>
              <a:spcAft>
                <a:spcPct val="0"/>
              </a:spcAft>
              <a:defRPr>
                <a:solidFill>
                  <a:schemeClr val="tx1"/>
                </a:solidFill>
                <a:latin typeface="Arial" pitchFamily="34" charset="0"/>
              </a:defRPr>
            </a:lvl6pPr>
            <a:lvl7pPr marL="2678113" defTabSz="881063" fontAlgn="base">
              <a:spcBef>
                <a:spcPct val="0"/>
              </a:spcBef>
              <a:spcAft>
                <a:spcPct val="0"/>
              </a:spcAft>
              <a:defRPr>
                <a:solidFill>
                  <a:schemeClr val="tx1"/>
                </a:solidFill>
                <a:latin typeface="Arial" pitchFamily="34" charset="0"/>
              </a:defRPr>
            </a:lvl7pPr>
            <a:lvl8pPr marL="3135313" defTabSz="881063" fontAlgn="base">
              <a:spcBef>
                <a:spcPct val="0"/>
              </a:spcBef>
              <a:spcAft>
                <a:spcPct val="0"/>
              </a:spcAft>
              <a:defRPr>
                <a:solidFill>
                  <a:schemeClr val="tx1"/>
                </a:solidFill>
                <a:latin typeface="Arial" pitchFamily="34" charset="0"/>
              </a:defRPr>
            </a:lvl8pPr>
            <a:lvl9pPr marL="3592513" defTabSz="881063" fontAlgn="base">
              <a:spcBef>
                <a:spcPct val="0"/>
              </a:spcBef>
              <a:spcAft>
                <a:spcPct val="0"/>
              </a:spcAft>
              <a:defRPr>
                <a:solidFill>
                  <a:schemeClr val="tx1"/>
                </a:solidFill>
                <a:latin typeface="Arial" pitchFamily="34" charset="0"/>
              </a:defRPr>
            </a:lvl9pPr>
          </a:lstStyle>
          <a:p>
            <a:pPr eaLnBrk="0" hangingPunct="0">
              <a:spcBef>
                <a:spcPct val="50000"/>
              </a:spcBef>
            </a:pPr>
            <a:r>
              <a:rPr kumimoji="1" lang="en-US" altLang="zh-CN" sz="3200" b="1">
                <a:latin typeface="黑体" pitchFamily="2" charset="-122"/>
                <a:ea typeface="黑体" pitchFamily="2" charset="-122"/>
              </a:rPr>
              <a:t>P-</a:t>
            </a:r>
            <a:r>
              <a:rPr kumimoji="1" lang="zh-CN" altLang="en-US" sz="3200" b="1">
                <a:latin typeface="黑体" pitchFamily="2" charset="-122"/>
                <a:ea typeface="黑体" pitchFamily="2" charset="-122"/>
              </a:rPr>
              <a:t>盒的输出：</a:t>
            </a:r>
          </a:p>
        </p:txBody>
      </p:sp>
      <p:graphicFrame>
        <p:nvGraphicFramePr>
          <p:cNvPr id="192678" name="Group 166"/>
          <p:cNvGraphicFramePr>
            <a:graphicFrameLocks noGrp="1"/>
          </p:cNvGraphicFramePr>
          <p:nvPr>
            <p:ph sz="quarter" idx="3"/>
          </p:nvPr>
        </p:nvGraphicFramePr>
        <p:xfrm>
          <a:off x="2057400" y="3124200"/>
          <a:ext cx="4445000" cy="576263"/>
        </p:xfrm>
        <a:graphic>
          <a:graphicData uri="http://schemas.openxmlformats.org/drawingml/2006/table">
            <a:tbl>
              <a:tblPr/>
              <a:tblGrid>
                <a:gridCol w="533400">
                  <a:extLst>
                    <a:ext uri="{9D8B030D-6E8A-4147-A177-3AD203B41FA5}">
                      <a16:colId xmlns:a16="http://schemas.microsoft.com/office/drawing/2014/main" val="20000"/>
                    </a:ext>
                  </a:extLst>
                </a:gridCol>
                <a:gridCol w="577850">
                  <a:extLst>
                    <a:ext uri="{9D8B030D-6E8A-4147-A177-3AD203B41FA5}">
                      <a16:colId xmlns:a16="http://schemas.microsoft.com/office/drawing/2014/main" val="20001"/>
                    </a:ext>
                  </a:extLst>
                </a:gridCol>
                <a:gridCol w="555625">
                  <a:extLst>
                    <a:ext uri="{9D8B030D-6E8A-4147-A177-3AD203B41FA5}">
                      <a16:colId xmlns:a16="http://schemas.microsoft.com/office/drawing/2014/main" val="20002"/>
                    </a:ext>
                  </a:extLst>
                </a:gridCol>
                <a:gridCol w="555625">
                  <a:extLst>
                    <a:ext uri="{9D8B030D-6E8A-4147-A177-3AD203B41FA5}">
                      <a16:colId xmlns:a16="http://schemas.microsoft.com/office/drawing/2014/main" val="20003"/>
                    </a:ext>
                  </a:extLst>
                </a:gridCol>
                <a:gridCol w="554038">
                  <a:extLst>
                    <a:ext uri="{9D8B030D-6E8A-4147-A177-3AD203B41FA5}">
                      <a16:colId xmlns:a16="http://schemas.microsoft.com/office/drawing/2014/main" val="20004"/>
                    </a:ext>
                  </a:extLst>
                </a:gridCol>
                <a:gridCol w="557212">
                  <a:extLst>
                    <a:ext uri="{9D8B030D-6E8A-4147-A177-3AD203B41FA5}">
                      <a16:colId xmlns:a16="http://schemas.microsoft.com/office/drawing/2014/main" val="20005"/>
                    </a:ext>
                  </a:extLst>
                </a:gridCol>
                <a:gridCol w="555625">
                  <a:extLst>
                    <a:ext uri="{9D8B030D-6E8A-4147-A177-3AD203B41FA5}">
                      <a16:colId xmlns:a16="http://schemas.microsoft.com/office/drawing/2014/main" val="20006"/>
                    </a:ext>
                  </a:extLst>
                </a:gridCol>
                <a:gridCol w="555625">
                  <a:extLst>
                    <a:ext uri="{9D8B030D-6E8A-4147-A177-3AD203B41FA5}">
                      <a16:colId xmlns:a16="http://schemas.microsoft.com/office/drawing/2014/main" val="20007"/>
                    </a:ext>
                  </a:extLst>
                </a:gridCol>
              </a:tblGrid>
              <a:tr h="576263">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16</a:t>
                      </a:r>
                    </a:p>
                  </a:txBody>
                  <a:tcPr marL="88144" marR="88144" marT="44072" marB="4407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7</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20</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21</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29</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12</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28</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17</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92618" name="Group 106"/>
          <p:cNvGraphicFramePr>
            <a:graphicFrameLocks noGrp="1"/>
          </p:cNvGraphicFramePr>
          <p:nvPr/>
        </p:nvGraphicFramePr>
        <p:xfrm>
          <a:off x="2073275" y="3810000"/>
          <a:ext cx="4413250" cy="479425"/>
        </p:xfrm>
        <a:graphic>
          <a:graphicData uri="http://schemas.openxmlformats.org/drawingml/2006/table">
            <a:tbl>
              <a:tblPr/>
              <a:tblGrid>
                <a:gridCol w="549275">
                  <a:extLst>
                    <a:ext uri="{9D8B030D-6E8A-4147-A177-3AD203B41FA5}">
                      <a16:colId xmlns:a16="http://schemas.microsoft.com/office/drawing/2014/main" val="20000"/>
                    </a:ext>
                  </a:extLst>
                </a:gridCol>
                <a:gridCol w="55403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54037">
                  <a:extLst>
                    <a:ext uri="{9D8B030D-6E8A-4147-A177-3AD203B41FA5}">
                      <a16:colId xmlns:a16="http://schemas.microsoft.com/office/drawing/2014/main" val="20003"/>
                    </a:ext>
                  </a:extLst>
                </a:gridCol>
                <a:gridCol w="550863">
                  <a:extLst>
                    <a:ext uri="{9D8B030D-6E8A-4147-A177-3AD203B41FA5}">
                      <a16:colId xmlns:a16="http://schemas.microsoft.com/office/drawing/2014/main" val="20004"/>
                    </a:ext>
                  </a:extLst>
                </a:gridCol>
                <a:gridCol w="552450">
                  <a:extLst>
                    <a:ext uri="{9D8B030D-6E8A-4147-A177-3AD203B41FA5}">
                      <a16:colId xmlns:a16="http://schemas.microsoft.com/office/drawing/2014/main" val="20005"/>
                    </a:ext>
                  </a:extLst>
                </a:gridCol>
                <a:gridCol w="550862">
                  <a:extLst>
                    <a:ext uri="{9D8B030D-6E8A-4147-A177-3AD203B41FA5}">
                      <a16:colId xmlns:a16="http://schemas.microsoft.com/office/drawing/2014/main" val="20006"/>
                    </a:ext>
                  </a:extLst>
                </a:gridCol>
                <a:gridCol w="552450">
                  <a:extLst>
                    <a:ext uri="{9D8B030D-6E8A-4147-A177-3AD203B41FA5}">
                      <a16:colId xmlns:a16="http://schemas.microsoft.com/office/drawing/2014/main" val="20007"/>
                    </a:ext>
                  </a:extLst>
                </a:gridCol>
              </a:tblGrid>
              <a:tr h="479425">
                <a:tc>
                  <a:txBody>
                    <a:bodyPr/>
                    <a:lstStyle/>
                    <a:p>
                      <a:pPr marL="0" marR="0" lvl="0" indent="0"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txBody>
                  <a:tcPr marL="88144" marR="88144" marT="44072" marB="4407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15</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23</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26</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5</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18</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31</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10</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92638" name="Group 126"/>
          <p:cNvGraphicFramePr>
            <a:graphicFrameLocks noGrp="1"/>
          </p:cNvGraphicFramePr>
          <p:nvPr/>
        </p:nvGraphicFramePr>
        <p:xfrm>
          <a:off x="2073275" y="4425950"/>
          <a:ext cx="4413250" cy="549275"/>
        </p:xfrm>
        <a:graphic>
          <a:graphicData uri="http://schemas.openxmlformats.org/drawingml/2006/table">
            <a:tbl>
              <a:tblPr/>
              <a:tblGrid>
                <a:gridCol w="549275">
                  <a:extLst>
                    <a:ext uri="{9D8B030D-6E8A-4147-A177-3AD203B41FA5}">
                      <a16:colId xmlns:a16="http://schemas.microsoft.com/office/drawing/2014/main" val="20000"/>
                    </a:ext>
                  </a:extLst>
                </a:gridCol>
                <a:gridCol w="55403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54037">
                  <a:extLst>
                    <a:ext uri="{9D8B030D-6E8A-4147-A177-3AD203B41FA5}">
                      <a16:colId xmlns:a16="http://schemas.microsoft.com/office/drawing/2014/main" val="20003"/>
                    </a:ext>
                  </a:extLst>
                </a:gridCol>
                <a:gridCol w="550863">
                  <a:extLst>
                    <a:ext uri="{9D8B030D-6E8A-4147-A177-3AD203B41FA5}">
                      <a16:colId xmlns:a16="http://schemas.microsoft.com/office/drawing/2014/main" val="20004"/>
                    </a:ext>
                  </a:extLst>
                </a:gridCol>
                <a:gridCol w="552450">
                  <a:extLst>
                    <a:ext uri="{9D8B030D-6E8A-4147-A177-3AD203B41FA5}">
                      <a16:colId xmlns:a16="http://schemas.microsoft.com/office/drawing/2014/main" val="20005"/>
                    </a:ext>
                  </a:extLst>
                </a:gridCol>
                <a:gridCol w="550862">
                  <a:extLst>
                    <a:ext uri="{9D8B030D-6E8A-4147-A177-3AD203B41FA5}">
                      <a16:colId xmlns:a16="http://schemas.microsoft.com/office/drawing/2014/main" val="20006"/>
                    </a:ext>
                  </a:extLst>
                </a:gridCol>
                <a:gridCol w="552450">
                  <a:extLst>
                    <a:ext uri="{9D8B030D-6E8A-4147-A177-3AD203B41FA5}">
                      <a16:colId xmlns:a16="http://schemas.microsoft.com/office/drawing/2014/main" val="20007"/>
                    </a:ext>
                  </a:extLst>
                </a:gridCol>
              </a:tblGrid>
              <a:tr h="549275">
                <a:tc>
                  <a:txBody>
                    <a:bodyPr/>
                    <a:lstStyle/>
                    <a:p>
                      <a:pPr marL="0" marR="0" lvl="0" indent="0"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2</a:t>
                      </a:r>
                    </a:p>
                  </a:txBody>
                  <a:tcPr marL="88144" marR="88144" marT="44072" marB="4407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8</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24</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14</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32</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27</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3</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9</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92658" name="Group 146"/>
          <p:cNvGraphicFramePr>
            <a:graphicFrameLocks noGrp="1"/>
          </p:cNvGraphicFramePr>
          <p:nvPr/>
        </p:nvGraphicFramePr>
        <p:xfrm>
          <a:off x="2073275" y="5113338"/>
          <a:ext cx="4413250" cy="479425"/>
        </p:xfrm>
        <a:graphic>
          <a:graphicData uri="http://schemas.openxmlformats.org/drawingml/2006/table">
            <a:tbl>
              <a:tblPr/>
              <a:tblGrid>
                <a:gridCol w="549275">
                  <a:extLst>
                    <a:ext uri="{9D8B030D-6E8A-4147-A177-3AD203B41FA5}">
                      <a16:colId xmlns:a16="http://schemas.microsoft.com/office/drawing/2014/main" val="20000"/>
                    </a:ext>
                  </a:extLst>
                </a:gridCol>
                <a:gridCol w="554038">
                  <a:extLst>
                    <a:ext uri="{9D8B030D-6E8A-4147-A177-3AD203B41FA5}">
                      <a16:colId xmlns:a16="http://schemas.microsoft.com/office/drawing/2014/main" val="20001"/>
                    </a:ext>
                  </a:extLst>
                </a:gridCol>
                <a:gridCol w="549275">
                  <a:extLst>
                    <a:ext uri="{9D8B030D-6E8A-4147-A177-3AD203B41FA5}">
                      <a16:colId xmlns:a16="http://schemas.microsoft.com/office/drawing/2014/main" val="20002"/>
                    </a:ext>
                  </a:extLst>
                </a:gridCol>
                <a:gridCol w="554037">
                  <a:extLst>
                    <a:ext uri="{9D8B030D-6E8A-4147-A177-3AD203B41FA5}">
                      <a16:colId xmlns:a16="http://schemas.microsoft.com/office/drawing/2014/main" val="20003"/>
                    </a:ext>
                  </a:extLst>
                </a:gridCol>
                <a:gridCol w="550863">
                  <a:extLst>
                    <a:ext uri="{9D8B030D-6E8A-4147-A177-3AD203B41FA5}">
                      <a16:colId xmlns:a16="http://schemas.microsoft.com/office/drawing/2014/main" val="20004"/>
                    </a:ext>
                  </a:extLst>
                </a:gridCol>
                <a:gridCol w="552450">
                  <a:extLst>
                    <a:ext uri="{9D8B030D-6E8A-4147-A177-3AD203B41FA5}">
                      <a16:colId xmlns:a16="http://schemas.microsoft.com/office/drawing/2014/main" val="20005"/>
                    </a:ext>
                  </a:extLst>
                </a:gridCol>
                <a:gridCol w="550862">
                  <a:extLst>
                    <a:ext uri="{9D8B030D-6E8A-4147-A177-3AD203B41FA5}">
                      <a16:colId xmlns:a16="http://schemas.microsoft.com/office/drawing/2014/main" val="20006"/>
                    </a:ext>
                  </a:extLst>
                </a:gridCol>
                <a:gridCol w="552450">
                  <a:extLst>
                    <a:ext uri="{9D8B030D-6E8A-4147-A177-3AD203B41FA5}">
                      <a16:colId xmlns:a16="http://schemas.microsoft.com/office/drawing/2014/main" val="20007"/>
                    </a:ext>
                  </a:extLst>
                </a:gridCol>
              </a:tblGrid>
              <a:tr h="479425">
                <a:tc>
                  <a:txBody>
                    <a:bodyPr/>
                    <a:lstStyle/>
                    <a:p>
                      <a:pPr marL="0" marR="0" lvl="0" indent="0"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19</a:t>
                      </a:r>
                    </a:p>
                  </a:txBody>
                  <a:tcPr marL="88144" marR="88144" marT="44072" marB="4407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13</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30</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6</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22</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11</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4</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triangl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25</a:t>
                      </a:r>
                    </a:p>
                  </a:txBody>
                  <a:tcPr marL="88144" marR="88144" marT="44072" marB="44072" horzOverflow="overflow">
                    <a:lnL w="12700" cap="flat" cmpd="sng" algn="ctr">
                      <a:solidFill>
                        <a:srgbClr val="000000"/>
                      </a:solidFill>
                      <a:prstDash val="solid"/>
                      <a:round/>
                      <a:headEnd type="none" w="med" len="med"/>
                      <a:tailEnd type="triangl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118854430"/>
      </p:ext>
    </p:extLst>
  </p:cSld>
  <p:clrMapOvr>
    <a:masterClrMapping/>
  </p:clrMapOvr>
  <p:transition>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11188" y="-27384"/>
            <a:ext cx="7921625" cy="1008062"/>
          </a:xfrm>
        </p:spPr>
        <p:txBody>
          <a:bodyPr/>
          <a:lstStyle/>
          <a:p>
            <a:r>
              <a:rPr lang="zh-CN" altLang="en-US" b="0" dirty="0">
                <a:solidFill>
                  <a:schemeClr val="bg1"/>
                </a:solidFill>
              </a:rPr>
              <a:t>历史：凯 撒 密 码（课堂练习）</a:t>
            </a:r>
            <a:endParaRPr lang="zh-CN" altLang="en-US" dirty="0"/>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12</a:t>
            </a:fld>
            <a:endParaRPr lang="en-US" altLang="zh-CN"/>
          </a:p>
        </p:txBody>
      </p:sp>
      <p:sp>
        <p:nvSpPr>
          <p:cNvPr id="9" name="矩形 8">
            <a:extLst>
              <a:ext uri="{FF2B5EF4-FFF2-40B4-BE49-F238E27FC236}">
                <a16:creationId xmlns:a16="http://schemas.microsoft.com/office/drawing/2014/main" id="{010169AB-B9E8-4570-B91D-EA05C6F94C0B}"/>
              </a:ext>
            </a:extLst>
          </p:cNvPr>
          <p:cNvSpPr/>
          <p:nvPr/>
        </p:nvSpPr>
        <p:spPr>
          <a:xfrm>
            <a:off x="-205836" y="1519400"/>
            <a:ext cx="9555672" cy="1200329"/>
          </a:xfrm>
          <a:prstGeom prst="rect">
            <a:avLst/>
          </a:prstGeom>
        </p:spPr>
        <p:txBody>
          <a:bodyPr wrap="square">
            <a:spAutoFit/>
          </a:bodyPr>
          <a:lstStyle/>
          <a:p>
            <a:r>
              <a:rPr lang="zh-CN" altLang="en-US" sz="3600" dirty="0">
                <a:latin typeface="微软雅黑" pitchFamily="34" charset="-122"/>
                <a:ea typeface="微软雅黑" pitchFamily="34" charset="-122"/>
              </a:rPr>
              <a:t>明文：</a:t>
            </a:r>
            <a:r>
              <a:rPr lang="en-US" altLang="zh-CN" sz="3600" dirty="0">
                <a:latin typeface="微软雅黑" pitchFamily="34" charset="-122"/>
                <a:ea typeface="微软雅黑" pitchFamily="34" charset="-122"/>
              </a:rPr>
              <a:t>I WANT YOU</a:t>
            </a:r>
            <a:r>
              <a:rPr lang="zh-CN" altLang="en-US" sz="3600" dirty="0">
                <a:latin typeface="微软雅黑" pitchFamily="34" charset="-122"/>
                <a:ea typeface="微软雅黑" pitchFamily="34" charset="-122"/>
              </a:rPr>
              <a:t>（俄乌战争征兵）</a:t>
            </a:r>
            <a:endParaRPr lang="en-US" altLang="zh-CN" sz="3600" dirty="0">
              <a:latin typeface="微软雅黑" pitchFamily="34" charset="-122"/>
              <a:ea typeface="微软雅黑" pitchFamily="34" charset="-122"/>
            </a:endParaRPr>
          </a:p>
          <a:p>
            <a:endParaRPr lang="en-US" altLang="zh-CN" sz="3600" dirty="0">
              <a:latin typeface="微软雅黑" pitchFamily="34" charset="-122"/>
              <a:ea typeface="微软雅黑" pitchFamily="34" charset="-122"/>
            </a:endParaRPr>
          </a:p>
        </p:txBody>
      </p:sp>
      <p:sp>
        <p:nvSpPr>
          <p:cNvPr id="10" name="矩形 9">
            <a:extLst>
              <a:ext uri="{FF2B5EF4-FFF2-40B4-BE49-F238E27FC236}">
                <a16:creationId xmlns:a16="http://schemas.microsoft.com/office/drawing/2014/main" id="{8CAD7C64-2F2B-451C-9F88-25CD1B031EE9}"/>
              </a:ext>
            </a:extLst>
          </p:cNvPr>
          <p:cNvSpPr/>
          <p:nvPr/>
        </p:nvSpPr>
        <p:spPr>
          <a:xfrm>
            <a:off x="232249" y="2889007"/>
            <a:ext cx="8424937" cy="1077218"/>
          </a:xfrm>
          <a:prstGeom prst="rect">
            <a:avLst/>
          </a:prstGeom>
        </p:spPr>
        <p:txBody>
          <a:bodyPr wrap="square">
            <a:spAutoFit/>
          </a:bodyPr>
          <a:lstStyle/>
          <a:p>
            <a:r>
              <a:rPr lang="en-US" altLang="zh-CN" dirty="0">
                <a:solidFill>
                  <a:srgbClr val="333333"/>
                </a:solidFill>
                <a:latin typeface="PingFang SC"/>
              </a:rPr>
              <a:t>A</a:t>
            </a:r>
            <a:r>
              <a:rPr lang="zh-CN" altLang="en-US" dirty="0">
                <a:solidFill>
                  <a:srgbClr val="333333"/>
                </a:solidFill>
                <a:latin typeface="PingFang SC"/>
              </a:rPr>
              <a:t>、</a:t>
            </a:r>
            <a:r>
              <a:rPr lang="en-US" altLang="zh-CN" dirty="0">
                <a:solidFill>
                  <a:srgbClr val="333333"/>
                </a:solidFill>
                <a:latin typeface="PingFang SC"/>
              </a:rPr>
              <a:t>B</a:t>
            </a:r>
            <a:r>
              <a:rPr lang="zh-CN" altLang="en-US" dirty="0">
                <a:solidFill>
                  <a:srgbClr val="333333"/>
                </a:solidFill>
                <a:latin typeface="PingFang SC"/>
              </a:rPr>
              <a:t>、</a:t>
            </a:r>
            <a:r>
              <a:rPr lang="en-US" altLang="zh-CN" dirty="0">
                <a:solidFill>
                  <a:srgbClr val="333333"/>
                </a:solidFill>
                <a:latin typeface="PingFang SC"/>
              </a:rPr>
              <a:t>C</a:t>
            </a:r>
            <a:r>
              <a:rPr lang="zh-CN" altLang="en-US" dirty="0">
                <a:solidFill>
                  <a:srgbClr val="333333"/>
                </a:solidFill>
                <a:latin typeface="PingFang SC"/>
              </a:rPr>
              <a:t>、</a:t>
            </a:r>
            <a:r>
              <a:rPr lang="en-US" altLang="zh-CN" dirty="0">
                <a:solidFill>
                  <a:srgbClr val="333333"/>
                </a:solidFill>
                <a:latin typeface="PingFang SC"/>
              </a:rPr>
              <a:t>D</a:t>
            </a:r>
            <a:r>
              <a:rPr lang="zh-CN" altLang="en-US" dirty="0">
                <a:solidFill>
                  <a:srgbClr val="333333"/>
                </a:solidFill>
                <a:latin typeface="PingFang SC"/>
              </a:rPr>
              <a:t>、</a:t>
            </a:r>
            <a:r>
              <a:rPr lang="en-US" altLang="zh-CN" dirty="0">
                <a:solidFill>
                  <a:srgbClr val="333333"/>
                </a:solidFill>
                <a:latin typeface="PingFang SC"/>
              </a:rPr>
              <a:t>E</a:t>
            </a:r>
            <a:r>
              <a:rPr lang="zh-CN" altLang="en-US" dirty="0">
                <a:solidFill>
                  <a:srgbClr val="333333"/>
                </a:solidFill>
                <a:latin typeface="PingFang SC"/>
              </a:rPr>
              <a:t>、</a:t>
            </a:r>
            <a:r>
              <a:rPr lang="en-US" altLang="zh-CN" dirty="0">
                <a:solidFill>
                  <a:srgbClr val="333333"/>
                </a:solidFill>
                <a:latin typeface="PingFang SC"/>
              </a:rPr>
              <a:t>F</a:t>
            </a:r>
            <a:r>
              <a:rPr lang="zh-CN" altLang="en-US" dirty="0">
                <a:solidFill>
                  <a:srgbClr val="333333"/>
                </a:solidFill>
                <a:latin typeface="PingFang SC"/>
              </a:rPr>
              <a:t>、</a:t>
            </a:r>
            <a:r>
              <a:rPr lang="en-US" altLang="zh-CN" dirty="0">
                <a:solidFill>
                  <a:srgbClr val="333333"/>
                </a:solidFill>
                <a:latin typeface="PingFang SC"/>
              </a:rPr>
              <a:t>G</a:t>
            </a:r>
            <a:r>
              <a:rPr lang="zh-CN" altLang="en-US" dirty="0">
                <a:solidFill>
                  <a:srgbClr val="333333"/>
                </a:solidFill>
                <a:latin typeface="PingFang SC"/>
              </a:rPr>
              <a:t>、</a:t>
            </a:r>
            <a:r>
              <a:rPr lang="en-US" altLang="zh-CN" dirty="0">
                <a:solidFill>
                  <a:srgbClr val="333333"/>
                </a:solidFill>
                <a:latin typeface="PingFang SC"/>
              </a:rPr>
              <a:t>H</a:t>
            </a:r>
            <a:r>
              <a:rPr lang="zh-CN" altLang="en-US" dirty="0">
                <a:solidFill>
                  <a:srgbClr val="333333"/>
                </a:solidFill>
                <a:latin typeface="PingFang SC"/>
              </a:rPr>
              <a:t>、</a:t>
            </a:r>
            <a:r>
              <a:rPr lang="en-US" altLang="zh-CN" dirty="0">
                <a:solidFill>
                  <a:srgbClr val="333333"/>
                </a:solidFill>
                <a:latin typeface="PingFang SC"/>
              </a:rPr>
              <a:t>I</a:t>
            </a:r>
            <a:r>
              <a:rPr lang="zh-CN" altLang="en-US" dirty="0">
                <a:solidFill>
                  <a:srgbClr val="333333"/>
                </a:solidFill>
                <a:latin typeface="PingFang SC"/>
              </a:rPr>
              <a:t>、</a:t>
            </a:r>
            <a:r>
              <a:rPr lang="en-US" altLang="zh-CN" dirty="0">
                <a:solidFill>
                  <a:srgbClr val="333333"/>
                </a:solidFill>
                <a:latin typeface="PingFang SC"/>
              </a:rPr>
              <a:t>J</a:t>
            </a:r>
            <a:r>
              <a:rPr lang="zh-CN" altLang="en-US" dirty="0">
                <a:solidFill>
                  <a:srgbClr val="333333"/>
                </a:solidFill>
                <a:latin typeface="PingFang SC"/>
              </a:rPr>
              <a:t>、</a:t>
            </a:r>
            <a:r>
              <a:rPr lang="en-US" altLang="zh-CN" dirty="0">
                <a:solidFill>
                  <a:srgbClr val="333333"/>
                </a:solidFill>
                <a:latin typeface="PingFang SC"/>
              </a:rPr>
              <a:t>K</a:t>
            </a:r>
            <a:r>
              <a:rPr lang="zh-CN" altLang="en-US" dirty="0">
                <a:solidFill>
                  <a:srgbClr val="333333"/>
                </a:solidFill>
                <a:latin typeface="PingFang SC"/>
              </a:rPr>
              <a:t>、</a:t>
            </a:r>
            <a:r>
              <a:rPr lang="en-US" altLang="zh-CN" dirty="0">
                <a:solidFill>
                  <a:srgbClr val="333333"/>
                </a:solidFill>
                <a:latin typeface="PingFang SC"/>
              </a:rPr>
              <a:t>L</a:t>
            </a:r>
            <a:r>
              <a:rPr lang="zh-CN" altLang="en-US" dirty="0">
                <a:solidFill>
                  <a:srgbClr val="333333"/>
                </a:solidFill>
                <a:latin typeface="PingFang SC"/>
              </a:rPr>
              <a:t>、</a:t>
            </a:r>
            <a:r>
              <a:rPr lang="en-US" altLang="zh-CN" dirty="0">
                <a:solidFill>
                  <a:srgbClr val="333333"/>
                </a:solidFill>
                <a:latin typeface="PingFang SC"/>
              </a:rPr>
              <a:t>M</a:t>
            </a:r>
            <a:r>
              <a:rPr lang="zh-CN" altLang="en-US" dirty="0">
                <a:solidFill>
                  <a:srgbClr val="333333"/>
                </a:solidFill>
                <a:latin typeface="PingFang SC"/>
              </a:rPr>
              <a:t>、</a:t>
            </a:r>
            <a:r>
              <a:rPr lang="en-US" altLang="zh-CN" dirty="0">
                <a:solidFill>
                  <a:srgbClr val="333333"/>
                </a:solidFill>
                <a:latin typeface="PingFang SC"/>
              </a:rPr>
              <a:t>N</a:t>
            </a:r>
            <a:r>
              <a:rPr lang="zh-CN" altLang="en-US" dirty="0">
                <a:solidFill>
                  <a:srgbClr val="333333"/>
                </a:solidFill>
                <a:latin typeface="PingFang SC"/>
              </a:rPr>
              <a:t>、</a:t>
            </a:r>
            <a:r>
              <a:rPr lang="en-US" altLang="zh-CN" dirty="0">
                <a:solidFill>
                  <a:srgbClr val="333333"/>
                </a:solidFill>
                <a:latin typeface="PingFang SC"/>
              </a:rPr>
              <a:t>O</a:t>
            </a:r>
            <a:r>
              <a:rPr lang="zh-CN" altLang="en-US" dirty="0">
                <a:solidFill>
                  <a:srgbClr val="333333"/>
                </a:solidFill>
                <a:latin typeface="PingFang SC"/>
              </a:rPr>
              <a:t>、</a:t>
            </a:r>
            <a:r>
              <a:rPr lang="en-US" altLang="zh-CN" dirty="0">
                <a:solidFill>
                  <a:srgbClr val="333333"/>
                </a:solidFill>
                <a:latin typeface="PingFang SC"/>
              </a:rPr>
              <a:t>P</a:t>
            </a:r>
            <a:r>
              <a:rPr lang="zh-CN" altLang="en-US" dirty="0">
                <a:solidFill>
                  <a:srgbClr val="333333"/>
                </a:solidFill>
                <a:latin typeface="PingFang SC"/>
              </a:rPr>
              <a:t>、</a:t>
            </a:r>
            <a:r>
              <a:rPr lang="en-US" altLang="zh-CN" dirty="0">
                <a:solidFill>
                  <a:srgbClr val="333333"/>
                </a:solidFill>
                <a:latin typeface="PingFang SC"/>
              </a:rPr>
              <a:t>Q</a:t>
            </a:r>
            <a:r>
              <a:rPr lang="zh-CN" altLang="en-US" dirty="0">
                <a:solidFill>
                  <a:srgbClr val="333333"/>
                </a:solidFill>
                <a:latin typeface="PingFang SC"/>
              </a:rPr>
              <a:t>、</a:t>
            </a:r>
            <a:r>
              <a:rPr lang="en-US" altLang="zh-CN" dirty="0">
                <a:solidFill>
                  <a:srgbClr val="333333"/>
                </a:solidFill>
                <a:latin typeface="PingFang SC"/>
              </a:rPr>
              <a:t>R</a:t>
            </a:r>
            <a:r>
              <a:rPr lang="zh-CN" altLang="en-US" dirty="0">
                <a:solidFill>
                  <a:srgbClr val="333333"/>
                </a:solidFill>
                <a:latin typeface="PingFang SC"/>
              </a:rPr>
              <a:t>、</a:t>
            </a:r>
            <a:r>
              <a:rPr lang="en-US" altLang="zh-CN" dirty="0">
                <a:solidFill>
                  <a:srgbClr val="333333"/>
                </a:solidFill>
                <a:latin typeface="PingFang SC"/>
              </a:rPr>
              <a:t>S</a:t>
            </a:r>
            <a:r>
              <a:rPr lang="zh-CN" altLang="en-US" dirty="0">
                <a:solidFill>
                  <a:srgbClr val="333333"/>
                </a:solidFill>
                <a:latin typeface="PingFang SC"/>
              </a:rPr>
              <a:t>、</a:t>
            </a:r>
            <a:r>
              <a:rPr lang="en-US" altLang="zh-CN" dirty="0">
                <a:solidFill>
                  <a:srgbClr val="333333"/>
                </a:solidFill>
                <a:latin typeface="PingFang SC"/>
              </a:rPr>
              <a:t>T</a:t>
            </a:r>
            <a:r>
              <a:rPr lang="zh-CN" altLang="en-US" dirty="0">
                <a:solidFill>
                  <a:srgbClr val="333333"/>
                </a:solidFill>
                <a:latin typeface="PingFang SC"/>
              </a:rPr>
              <a:t>、</a:t>
            </a:r>
            <a:r>
              <a:rPr lang="en-US" altLang="zh-CN" dirty="0">
                <a:solidFill>
                  <a:srgbClr val="333333"/>
                </a:solidFill>
                <a:latin typeface="PingFang SC"/>
              </a:rPr>
              <a:t>U</a:t>
            </a:r>
            <a:r>
              <a:rPr lang="zh-CN" altLang="en-US" dirty="0">
                <a:solidFill>
                  <a:srgbClr val="333333"/>
                </a:solidFill>
                <a:latin typeface="PingFang SC"/>
              </a:rPr>
              <a:t>、</a:t>
            </a:r>
            <a:r>
              <a:rPr lang="en-US" altLang="zh-CN" dirty="0">
                <a:solidFill>
                  <a:srgbClr val="333333"/>
                </a:solidFill>
                <a:latin typeface="PingFang SC"/>
              </a:rPr>
              <a:t>V</a:t>
            </a:r>
            <a:r>
              <a:rPr lang="zh-CN" altLang="en-US" dirty="0">
                <a:solidFill>
                  <a:srgbClr val="333333"/>
                </a:solidFill>
                <a:latin typeface="PingFang SC"/>
              </a:rPr>
              <a:t>、</a:t>
            </a:r>
            <a:r>
              <a:rPr lang="en-US" altLang="zh-CN" dirty="0">
                <a:solidFill>
                  <a:srgbClr val="333333"/>
                </a:solidFill>
                <a:latin typeface="PingFang SC"/>
              </a:rPr>
              <a:t>W</a:t>
            </a:r>
            <a:r>
              <a:rPr lang="zh-CN" altLang="en-US" dirty="0">
                <a:solidFill>
                  <a:srgbClr val="333333"/>
                </a:solidFill>
                <a:latin typeface="PingFang SC"/>
              </a:rPr>
              <a:t>、</a:t>
            </a:r>
            <a:r>
              <a:rPr lang="en-US" altLang="zh-CN" dirty="0">
                <a:solidFill>
                  <a:srgbClr val="333333"/>
                </a:solidFill>
                <a:latin typeface="PingFang SC"/>
              </a:rPr>
              <a:t>X</a:t>
            </a:r>
            <a:r>
              <a:rPr lang="zh-CN" altLang="en-US" dirty="0">
                <a:solidFill>
                  <a:srgbClr val="333333"/>
                </a:solidFill>
                <a:latin typeface="PingFang SC"/>
              </a:rPr>
              <a:t>、</a:t>
            </a:r>
            <a:r>
              <a:rPr lang="en-US" altLang="zh-CN" dirty="0">
                <a:solidFill>
                  <a:srgbClr val="333333"/>
                </a:solidFill>
                <a:latin typeface="PingFang SC"/>
              </a:rPr>
              <a:t>Y</a:t>
            </a:r>
            <a:r>
              <a:rPr lang="zh-CN" altLang="en-US" dirty="0">
                <a:solidFill>
                  <a:srgbClr val="333333"/>
                </a:solidFill>
                <a:latin typeface="PingFang SC"/>
              </a:rPr>
              <a:t>、</a:t>
            </a:r>
            <a:r>
              <a:rPr lang="en-US" altLang="zh-CN" dirty="0">
                <a:solidFill>
                  <a:srgbClr val="333333"/>
                </a:solidFill>
                <a:latin typeface="PingFang SC"/>
              </a:rPr>
              <a:t>Z</a:t>
            </a:r>
            <a:endParaRPr lang="zh-CN" altLang="en-US" dirty="0"/>
          </a:p>
        </p:txBody>
      </p:sp>
      <p:sp>
        <p:nvSpPr>
          <p:cNvPr id="11" name="矩形 10">
            <a:extLst>
              <a:ext uri="{FF2B5EF4-FFF2-40B4-BE49-F238E27FC236}">
                <a16:creationId xmlns:a16="http://schemas.microsoft.com/office/drawing/2014/main" id="{3A28C199-9547-4F85-9128-21DD56339D40}"/>
              </a:ext>
            </a:extLst>
          </p:cNvPr>
          <p:cNvSpPr/>
          <p:nvPr/>
        </p:nvSpPr>
        <p:spPr>
          <a:xfrm>
            <a:off x="2843808" y="4622881"/>
            <a:ext cx="2751216" cy="646331"/>
          </a:xfrm>
          <a:prstGeom prst="rect">
            <a:avLst/>
          </a:prstGeom>
        </p:spPr>
        <p:txBody>
          <a:bodyPr wrap="square">
            <a:spAutoFit/>
          </a:bodyPr>
          <a:lstStyle/>
          <a:p>
            <a:r>
              <a:rPr lang="en-US" altLang="zh-CN" sz="3600" dirty="0">
                <a:latin typeface="微软雅黑" pitchFamily="34" charset="-122"/>
                <a:ea typeface="微软雅黑" pitchFamily="34" charset="-122"/>
              </a:rPr>
              <a:t>I -&gt; L</a:t>
            </a:r>
          </a:p>
        </p:txBody>
      </p:sp>
    </p:spTree>
    <p:extLst>
      <p:ext uri="{BB962C8B-B14F-4D97-AF65-F5344CB8AC3E}">
        <p14:creationId xmlns:p14="http://schemas.microsoft.com/office/powerpoint/2010/main" val="1874170339"/>
      </p:ext>
    </p:extLst>
  </p:cSld>
  <p:clrMapOvr>
    <a:masterClrMapping/>
  </p:clrMapOvr>
  <p:transition>
    <p:wipe dir="d"/>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en-US" altLang="zh-CN" b="0" dirty="0">
                <a:solidFill>
                  <a:schemeClr val="bg1"/>
                </a:solidFill>
                <a:latin typeface="+mj-ea"/>
              </a:rPr>
              <a:t>DES</a:t>
            </a:r>
            <a:r>
              <a:rPr lang="zh-CN" altLang="en-US" b="0" dirty="0">
                <a:solidFill>
                  <a:schemeClr val="bg1"/>
                </a:solidFill>
                <a:latin typeface="+mj-ea"/>
              </a:rPr>
              <a:t>算法练习</a:t>
            </a:r>
            <a:endParaRPr lang="en-US" altLang="zh-CN" b="0" dirty="0">
              <a:solidFill>
                <a:schemeClr val="bg1"/>
              </a:solidFill>
              <a:latin typeface="+mj-ea"/>
            </a:endParaRPr>
          </a:p>
        </p:txBody>
      </p:sp>
      <p:sp>
        <p:nvSpPr>
          <p:cNvPr id="5" name="Rectangle 3"/>
          <p:cNvSpPr>
            <a:spLocks noGrp="1" noChangeArrowheads="1"/>
          </p:cNvSpPr>
          <p:nvPr>
            <p:ph type="body" idx="1"/>
          </p:nvPr>
        </p:nvSpPr>
        <p:spPr>
          <a:xfrm>
            <a:off x="107504" y="1946920"/>
            <a:ext cx="8681814" cy="2964160"/>
          </a:xfrm>
          <a:noFill/>
          <a:extLst>
            <a:ext uri="{909E8E84-426E-40DD-AFC4-6F175D3DCCD1}">
              <a14:hiddenFill xmlns:a14="http://schemas.microsoft.com/office/drawing/2010/main">
                <a:solidFill>
                  <a:schemeClr val="bg1"/>
                </a:solidFill>
              </a14:hiddenFill>
            </a:ext>
          </a:extLst>
        </p:spPr>
        <p:txBody>
          <a:bodyPr/>
          <a:lstStyle/>
          <a:p>
            <a:pPr>
              <a:lnSpc>
                <a:spcPct val="90000"/>
              </a:lnSpc>
            </a:pPr>
            <a:r>
              <a:rPr lang="zh-CN" altLang="en-US" sz="4000" b="0" dirty="0">
                <a:latin typeface="Times New Roman" panose="02020603050405020304" pitchFamily="18" charset="0"/>
                <a:ea typeface="微软雅黑" pitchFamily="34" charset="-122"/>
              </a:rPr>
              <a:t>假定输入为</a:t>
            </a:r>
            <a:r>
              <a:rPr lang="en-US" altLang="zh-CN" sz="4000" b="0" dirty="0">
                <a:latin typeface="Times New Roman" panose="02020603050405020304" pitchFamily="18" charset="0"/>
                <a:ea typeface="微软雅黑" pitchFamily="34" charset="-122"/>
              </a:rPr>
              <a:t>64bits</a:t>
            </a:r>
            <a:r>
              <a:rPr lang="zh-CN" altLang="en-US" sz="4000" b="0" dirty="0">
                <a:latin typeface="Times New Roman" panose="02020603050405020304" pitchFamily="18" charset="0"/>
                <a:ea typeface="微软雅黑" pitchFamily="34" charset="-122"/>
              </a:rPr>
              <a:t>的</a:t>
            </a:r>
            <a:r>
              <a:rPr lang="en-US" altLang="zh-CN" sz="4000" b="0" dirty="0">
                <a:latin typeface="Times New Roman" panose="02020603050405020304" pitchFamily="18" charset="0"/>
                <a:ea typeface="微软雅黑" pitchFamily="34" charset="-122"/>
              </a:rPr>
              <a:t>1</a:t>
            </a:r>
            <a:r>
              <a:rPr lang="zh-CN" altLang="en-US" sz="4000" b="0" dirty="0">
                <a:latin typeface="Times New Roman" panose="02020603050405020304" pitchFamily="18" charset="0"/>
                <a:ea typeface="微软雅黑" pitchFamily="34" charset="-122"/>
              </a:rPr>
              <a:t>，子密钥</a:t>
            </a:r>
            <a:r>
              <a:rPr lang="en-US" altLang="zh-CN" sz="4000" b="0" i="1" dirty="0">
                <a:latin typeface="Times New Roman" panose="02020603050405020304" pitchFamily="18" charset="0"/>
                <a:ea typeface="微软雅黑" pitchFamily="34" charset="-122"/>
              </a:rPr>
              <a:t>k</a:t>
            </a:r>
            <a:r>
              <a:rPr lang="en-US" altLang="zh-CN" sz="4000" b="0" i="1" baseline="-25000" dirty="0">
                <a:latin typeface="Times New Roman" panose="02020603050405020304" pitchFamily="18" charset="0"/>
                <a:ea typeface="微软雅黑" pitchFamily="34" charset="-122"/>
              </a:rPr>
              <a:t>i</a:t>
            </a:r>
            <a:r>
              <a:rPr lang="zh-CN" altLang="en-US" sz="4000" b="0" dirty="0">
                <a:latin typeface="Times New Roman" panose="02020603050405020304" pitchFamily="18" charset="0"/>
                <a:ea typeface="微软雅黑" pitchFamily="34" charset="-122"/>
              </a:rPr>
              <a:t>为</a:t>
            </a:r>
            <a:r>
              <a:rPr lang="en-US" altLang="zh-CN" sz="4000" b="0" dirty="0">
                <a:latin typeface="Times New Roman" panose="02020603050405020304" pitchFamily="18" charset="0"/>
                <a:ea typeface="微软雅黑" pitchFamily="34" charset="-122"/>
              </a:rPr>
              <a:t>48bits</a:t>
            </a:r>
            <a:r>
              <a:rPr lang="zh-CN" altLang="en-US" sz="4000" b="0" dirty="0">
                <a:latin typeface="Times New Roman" panose="02020603050405020304" pitchFamily="18" charset="0"/>
                <a:ea typeface="微软雅黑" pitchFamily="34" charset="-122"/>
              </a:rPr>
              <a:t>的</a:t>
            </a:r>
            <a:r>
              <a:rPr lang="en-US" altLang="zh-CN" sz="4000" b="0" dirty="0">
                <a:latin typeface="Times New Roman" panose="02020603050405020304" pitchFamily="18" charset="0"/>
                <a:ea typeface="微软雅黑" pitchFamily="34" charset="-122"/>
              </a:rPr>
              <a:t>1</a:t>
            </a:r>
            <a:r>
              <a:rPr lang="zh-CN" altLang="en-US" sz="4000" b="0" dirty="0">
                <a:latin typeface="Times New Roman" panose="02020603050405020304" pitchFamily="18" charset="0"/>
                <a:ea typeface="微软雅黑" pitchFamily="34" charset="-122"/>
              </a:rPr>
              <a:t>，进行</a:t>
            </a:r>
            <a:r>
              <a:rPr lang="en-US" altLang="zh-CN" sz="4000" b="0" dirty="0">
                <a:latin typeface="Times New Roman" panose="02020603050405020304" pitchFamily="18" charset="0"/>
                <a:ea typeface="微软雅黑" pitchFamily="34" charset="-122"/>
              </a:rPr>
              <a:t>DES</a:t>
            </a:r>
            <a:r>
              <a:rPr lang="zh-CN" altLang="en-US" sz="4000" b="0" dirty="0">
                <a:latin typeface="Times New Roman" panose="02020603050405020304" pitchFamily="18" charset="0"/>
                <a:ea typeface="微软雅黑" pitchFamily="34" charset="-122"/>
              </a:rPr>
              <a:t>一轮加密运算。</a:t>
            </a:r>
            <a:endParaRPr lang="en-US" altLang="zh-CN" sz="4000" b="0" dirty="0">
              <a:latin typeface="Times New Roman" panose="02020603050405020304" pitchFamily="18" charset="0"/>
              <a:ea typeface="微软雅黑" pitchFamily="34" charset="-122"/>
            </a:endParaRPr>
          </a:p>
          <a:p>
            <a:pPr>
              <a:lnSpc>
                <a:spcPct val="90000"/>
              </a:lnSpc>
            </a:pPr>
            <a:endParaRPr lang="en-US" altLang="zh-CN" sz="4000" b="0" dirty="0">
              <a:latin typeface="Times New Roman" panose="02020603050405020304" pitchFamily="18" charset="0"/>
              <a:ea typeface="微软雅黑" pitchFamily="34" charset="-122"/>
            </a:endParaRPr>
          </a:p>
          <a:p>
            <a:pPr>
              <a:lnSpc>
                <a:spcPct val="90000"/>
              </a:lnSpc>
            </a:pPr>
            <a:r>
              <a:rPr lang="en-US" altLang="zh-CN" sz="4000" b="0" dirty="0">
                <a:latin typeface="Times New Roman" panose="02020603050405020304" pitchFamily="18" charset="0"/>
                <a:ea typeface="微软雅黑" pitchFamily="34" charset="-122"/>
              </a:rPr>
              <a:t>P</a:t>
            </a:r>
            <a:r>
              <a:rPr lang="zh-CN" altLang="en-US" sz="4000" b="0" dirty="0">
                <a:latin typeface="Times New Roman" panose="02020603050405020304" pitchFamily="18" charset="0"/>
                <a:ea typeface="微软雅黑" pitchFamily="34" charset="-122"/>
              </a:rPr>
              <a:t>盒置换后结果为多少？</a:t>
            </a:r>
            <a:endParaRPr lang="en-US" altLang="zh-CN" sz="4000" b="0" dirty="0">
              <a:latin typeface="Times New Roman" panose="02020603050405020304" pitchFamily="18" charset="0"/>
              <a:ea typeface="微软雅黑" pitchFamily="34" charset="-122"/>
            </a:endParaRPr>
          </a:p>
        </p:txBody>
      </p:sp>
    </p:spTree>
    <p:extLst>
      <p:ext uri="{BB962C8B-B14F-4D97-AF65-F5344CB8AC3E}">
        <p14:creationId xmlns:p14="http://schemas.microsoft.com/office/powerpoint/2010/main" val="2712197129"/>
      </p:ext>
    </p:extLst>
  </p:cSld>
  <p:clrMapOvr>
    <a:masterClrMapping/>
  </p:clrMapOvr>
  <p:transition>
    <p:wipe dir="d"/>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ltGray">
          <a:xfrm>
            <a:off x="2484438" y="533400"/>
            <a:ext cx="5135562" cy="457200"/>
          </a:xfrm>
          <a:prstGeom prst="rect">
            <a:avLst/>
          </a:prstGeom>
          <a:solidFill>
            <a:srgbClr val="FFFFFF"/>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nchor="ctr"/>
          <a:lstStyle/>
          <a:p>
            <a:pPr algn="ctr" eaLnBrk="0" hangingPunct="0"/>
            <a:r>
              <a:rPr kumimoji="1" lang="zh-CN" altLang="en-US" sz="2400">
                <a:latin typeface="Times New Roman" pitchFamily="18" charset="0"/>
                <a:ea typeface="宋体" pitchFamily="2" charset="-122"/>
              </a:rPr>
              <a:t>置换码组   输入（</a:t>
            </a:r>
            <a:r>
              <a:rPr kumimoji="1" lang="en-US" altLang="zh-CN" sz="2400">
                <a:latin typeface="Times New Roman" pitchFamily="18" charset="0"/>
                <a:ea typeface="宋体" pitchFamily="2" charset="-122"/>
              </a:rPr>
              <a:t>64</a:t>
            </a:r>
            <a:r>
              <a:rPr kumimoji="1" lang="zh-CN" altLang="en-US" sz="2400">
                <a:latin typeface="Times New Roman" pitchFamily="18" charset="0"/>
                <a:ea typeface="宋体" pitchFamily="2" charset="-122"/>
              </a:rPr>
              <a:t>位）</a:t>
            </a:r>
          </a:p>
        </p:txBody>
      </p:sp>
      <p:sp>
        <p:nvSpPr>
          <p:cNvPr id="183299" name="Rectangle 3"/>
          <p:cNvSpPr>
            <a:spLocks noChangeArrowheads="1"/>
          </p:cNvSpPr>
          <p:nvPr/>
        </p:nvSpPr>
        <p:spPr bwMode="ltGray">
          <a:xfrm>
            <a:off x="2555875" y="1524000"/>
            <a:ext cx="4994275" cy="3352800"/>
          </a:xfrm>
          <a:prstGeom prst="rect">
            <a:avLst/>
          </a:prstGeom>
          <a:solidFill>
            <a:srgbClr val="FFFFFF"/>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nchor="ctr"/>
          <a:lstStyle/>
          <a:p>
            <a:pPr algn="ctr" eaLnBrk="0" hangingPunct="0"/>
            <a:r>
              <a:rPr kumimoji="1" lang="en-US" altLang="zh-CN" sz="2400">
                <a:latin typeface="Courier New" pitchFamily="49" charset="0"/>
                <a:ea typeface="宋体" pitchFamily="2" charset="-122"/>
              </a:rPr>
              <a:t>40  8 48 16 56 24 64 32</a:t>
            </a:r>
          </a:p>
          <a:p>
            <a:pPr algn="ctr" eaLnBrk="0" hangingPunct="0"/>
            <a:r>
              <a:rPr kumimoji="1" lang="en-US" altLang="zh-CN" sz="2400">
                <a:latin typeface="Courier New" pitchFamily="49" charset="0"/>
                <a:ea typeface="宋体" pitchFamily="2" charset="-122"/>
              </a:rPr>
              <a:t>39  7 47 15 55 23 63 31</a:t>
            </a:r>
          </a:p>
          <a:p>
            <a:pPr algn="ctr" eaLnBrk="0" hangingPunct="0"/>
            <a:r>
              <a:rPr kumimoji="1" lang="en-US" altLang="zh-CN" sz="2400">
                <a:latin typeface="Courier New" pitchFamily="49" charset="0"/>
                <a:ea typeface="宋体" pitchFamily="2" charset="-122"/>
              </a:rPr>
              <a:t>38  6 46 14 54 22 62 30</a:t>
            </a:r>
          </a:p>
          <a:p>
            <a:pPr algn="ctr" eaLnBrk="0" hangingPunct="0"/>
            <a:r>
              <a:rPr kumimoji="1" lang="en-US" altLang="zh-CN" sz="2400">
                <a:latin typeface="Courier New" pitchFamily="49" charset="0"/>
                <a:ea typeface="宋体" pitchFamily="2" charset="-122"/>
              </a:rPr>
              <a:t>37  5 45 13 53 21 61 29</a:t>
            </a:r>
          </a:p>
          <a:p>
            <a:pPr algn="ctr" eaLnBrk="0" hangingPunct="0"/>
            <a:r>
              <a:rPr kumimoji="1" lang="en-US" altLang="zh-CN" sz="2400">
                <a:latin typeface="Courier New" pitchFamily="49" charset="0"/>
                <a:ea typeface="宋体" pitchFamily="2" charset="-122"/>
              </a:rPr>
              <a:t>36  4 44 12 52 20 60 28</a:t>
            </a:r>
          </a:p>
          <a:p>
            <a:pPr algn="ctr" eaLnBrk="0" hangingPunct="0"/>
            <a:r>
              <a:rPr kumimoji="1" lang="en-US" altLang="zh-CN" sz="2400">
                <a:latin typeface="Courier New" pitchFamily="49" charset="0"/>
                <a:ea typeface="宋体" pitchFamily="2" charset="-122"/>
              </a:rPr>
              <a:t>35  3 43 11 51 19 59 27</a:t>
            </a:r>
          </a:p>
          <a:p>
            <a:pPr algn="ctr" eaLnBrk="0" hangingPunct="0"/>
            <a:r>
              <a:rPr kumimoji="1" lang="en-US" altLang="zh-CN" sz="2400">
                <a:latin typeface="Courier New" pitchFamily="49" charset="0"/>
                <a:ea typeface="宋体" pitchFamily="2" charset="-122"/>
              </a:rPr>
              <a:t>34  2 42 10 50 18 58 26</a:t>
            </a:r>
          </a:p>
          <a:p>
            <a:pPr algn="ctr" eaLnBrk="0" hangingPunct="0"/>
            <a:r>
              <a:rPr kumimoji="1" lang="en-US" altLang="zh-CN" sz="2400">
                <a:latin typeface="Courier New" pitchFamily="49" charset="0"/>
                <a:ea typeface="宋体" pitchFamily="2" charset="-122"/>
              </a:rPr>
              <a:t>33  1 41  9 49 17 57 25</a:t>
            </a:r>
          </a:p>
        </p:txBody>
      </p:sp>
      <p:sp>
        <p:nvSpPr>
          <p:cNvPr id="183300" name="Rectangle 4"/>
          <p:cNvSpPr>
            <a:spLocks noChangeArrowheads="1"/>
          </p:cNvSpPr>
          <p:nvPr/>
        </p:nvSpPr>
        <p:spPr bwMode="ltGray">
          <a:xfrm>
            <a:off x="2484438" y="5638800"/>
            <a:ext cx="5135562" cy="457200"/>
          </a:xfrm>
          <a:prstGeom prst="rect">
            <a:avLst/>
          </a:prstGeom>
          <a:solidFill>
            <a:srgbClr val="FFFFFF"/>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nchor="ctr"/>
          <a:lstStyle/>
          <a:p>
            <a:pPr algn="ctr" eaLnBrk="0" hangingPunct="0"/>
            <a:r>
              <a:rPr kumimoji="1" lang="zh-CN" altLang="en-US" sz="2400">
                <a:latin typeface="Times New Roman" pitchFamily="18" charset="0"/>
                <a:ea typeface="宋体" pitchFamily="2" charset="-122"/>
              </a:rPr>
              <a:t>输出（</a:t>
            </a:r>
            <a:r>
              <a:rPr kumimoji="1" lang="en-US" altLang="zh-CN" sz="2400">
                <a:latin typeface="Times New Roman" pitchFamily="18" charset="0"/>
                <a:ea typeface="宋体" pitchFamily="2" charset="-122"/>
              </a:rPr>
              <a:t>64</a:t>
            </a:r>
            <a:r>
              <a:rPr kumimoji="1" lang="zh-CN" altLang="en-US" sz="2400">
                <a:latin typeface="Times New Roman" pitchFamily="18" charset="0"/>
                <a:ea typeface="宋体" pitchFamily="2" charset="-122"/>
              </a:rPr>
              <a:t>位）</a:t>
            </a:r>
          </a:p>
        </p:txBody>
      </p:sp>
      <p:sp>
        <p:nvSpPr>
          <p:cNvPr id="183301" name="AutoShape 5"/>
          <p:cNvSpPr>
            <a:spLocks noChangeArrowheads="1"/>
          </p:cNvSpPr>
          <p:nvPr/>
        </p:nvSpPr>
        <p:spPr bwMode="ltGray">
          <a:xfrm>
            <a:off x="4735513" y="990600"/>
            <a:ext cx="703262" cy="533400"/>
          </a:xfrm>
          <a:prstGeom prst="downArrow">
            <a:avLst>
              <a:gd name="adj1" fmla="val 50000"/>
              <a:gd name="adj2" fmla="val 25000"/>
            </a:avLst>
          </a:prstGeom>
          <a:solidFill>
            <a:srgbClr val="FFFFFF"/>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302" name="AutoShape 6"/>
          <p:cNvSpPr>
            <a:spLocks noChangeArrowheads="1"/>
          </p:cNvSpPr>
          <p:nvPr/>
        </p:nvSpPr>
        <p:spPr bwMode="ltGray">
          <a:xfrm>
            <a:off x="4735513" y="4953000"/>
            <a:ext cx="703262" cy="533400"/>
          </a:xfrm>
          <a:prstGeom prst="downArrow">
            <a:avLst>
              <a:gd name="adj1" fmla="val 50000"/>
              <a:gd name="adj2" fmla="val 25000"/>
            </a:avLst>
          </a:prstGeom>
          <a:solidFill>
            <a:srgbClr val="FFFFFF"/>
          </a:solidFill>
          <a:ln w="9525" cap="rnd">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303" name="AutoShape 7"/>
          <p:cNvSpPr>
            <a:spLocks noChangeArrowheads="1"/>
          </p:cNvSpPr>
          <p:nvPr/>
        </p:nvSpPr>
        <p:spPr bwMode="ltGray">
          <a:xfrm>
            <a:off x="381000" y="2667000"/>
            <a:ext cx="1668463" cy="506413"/>
          </a:xfrm>
          <a:prstGeom prst="roundRect">
            <a:avLst>
              <a:gd name="adj" fmla="val 16667"/>
            </a:avLst>
          </a:prstGeom>
          <a:solidFill>
            <a:schemeClr val="accent1"/>
          </a:solidFill>
          <a:ln w="9525"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nchor="ctr"/>
          <a:lstStyle/>
          <a:p>
            <a:pPr algn="ctr" eaLnBrk="0" hangingPunct="0"/>
            <a:r>
              <a:rPr kumimoji="1" lang="zh-CN" altLang="en-US" sz="1600">
                <a:latin typeface="Times New Roman" pitchFamily="18" charset="0"/>
                <a:ea typeface="宋体" pitchFamily="2" charset="-122"/>
              </a:rPr>
              <a:t>逆初始变换</a:t>
            </a:r>
            <a:r>
              <a:rPr kumimoji="1" lang="en-US" altLang="zh-CN" sz="2400" b="1">
                <a:latin typeface="Times New Roman" pitchFamily="18" charset="0"/>
                <a:ea typeface="宋体" pitchFamily="2" charset="-122"/>
              </a:rPr>
              <a:t>IP</a:t>
            </a:r>
            <a:r>
              <a:rPr kumimoji="1" lang="en-US" altLang="zh-CN" sz="2400" b="1" baseline="30000">
                <a:latin typeface="Times New Roman" pitchFamily="18" charset="0"/>
                <a:ea typeface="宋体" pitchFamily="2" charset="-122"/>
              </a:rPr>
              <a:t>-1</a:t>
            </a:r>
          </a:p>
        </p:txBody>
      </p:sp>
      <p:sp>
        <p:nvSpPr>
          <p:cNvPr id="2" name="灯片编号占位符 1"/>
          <p:cNvSpPr>
            <a:spLocks noGrp="1"/>
          </p:cNvSpPr>
          <p:nvPr>
            <p:ph type="sldNum" sz="quarter" idx="12"/>
          </p:nvPr>
        </p:nvSpPr>
        <p:spPr/>
        <p:txBody>
          <a:bodyPr/>
          <a:lstStyle/>
          <a:p>
            <a:fld id="{E4C9FC22-3262-423B-B838-B0162BEC6DC8}" type="slidenum">
              <a:rPr lang="en-US" altLang="zh-CN" smtClean="0"/>
              <a:pPr/>
              <a:t>121</a:t>
            </a:fld>
            <a:endParaRPr lang="en-US" altLang="zh-CN"/>
          </a:p>
        </p:txBody>
      </p:sp>
    </p:spTree>
    <p:extLst>
      <p:ext uri="{BB962C8B-B14F-4D97-AF65-F5344CB8AC3E}">
        <p14:creationId xmlns:p14="http://schemas.microsoft.com/office/powerpoint/2010/main" val="4057431170"/>
      </p:ext>
    </p:extLst>
  </p:cSld>
  <p:clrMapOvr>
    <a:masterClrMapping/>
  </p:clrMapOvr>
  <p:transition>
    <p:wipe dir="d"/>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en-US" altLang="zh-CN" b="0" dirty="0">
                <a:solidFill>
                  <a:schemeClr val="bg1"/>
                </a:solidFill>
                <a:latin typeface="+mj-ea"/>
              </a:rPr>
              <a:t>DES</a:t>
            </a:r>
            <a:r>
              <a:rPr lang="zh-CN" altLang="en-US" b="0" dirty="0">
                <a:solidFill>
                  <a:schemeClr val="bg1"/>
                </a:solidFill>
                <a:latin typeface="+mj-ea"/>
              </a:rPr>
              <a:t>算法练习</a:t>
            </a:r>
            <a:endParaRPr lang="en-US" altLang="zh-CN" b="0" dirty="0">
              <a:solidFill>
                <a:schemeClr val="bg1"/>
              </a:solidFill>
              <a:latin typeface="+mj-ea"/>
            </a:endParaRPr>
          </a:p>
        </p:txBody>
      </p:sp>
      <p:sp>
        <p:nvSpPr>
          <p:cNvPr id="5" name="Rectangle 3"/>
          <p:cNvSpPr>
            <a:spLocks noGrp="1" noChangeArrowheads="1"/>
          </p:cNvSpPr>
          <p:nvPr>
            <p:ph type="body" idx="1"/>
          </p:nvPr>
        </p:nvSpPr>
        <p:spPr>
          <a:xfrm>
            <a:off x="107504" y="1946920"/>
            <a:ext cx="8681814" cy="2964160"/>
          </a:xfrm>
          <a:noFill/>
          <a:extLst>
            <a:ext uri="{909E8E84-426E-40DD-AFC4-6F175D3DCCD1}">
              <a14:hiddenFill xmlns:a14="http://schemas.microsoft.com/office/drawing/2010/main">
                <a:solidFill>
                  <a:schemeClr val="bg1"/>
                </a:solidFill>
              </a14:hiddenFill>
            </a:ext>
          </a:extLst>
        </p:spPr>
        <p:txBody>
          <a:bodyPr/>
          <a:lstStyle/>
          <a:p>
            <a:pPr>
              <a:lnSpc>
                <a:spcPct val="90000"/>
              </a:lnSpc>
            </a:pPr>
            <a:r>
              <a:rPr lang="zh-CN" altLang="en-US" sz="4000" b="0" dirty="0">
                <a:latin typeface="Times New Roman" panose="02020603050405020304" pitchFamily="18" charset="0"/>
                <a:ea typeface="微软雅黑" pitchFamily="34" charset="-122"/>
              </a:rPr>
              <a:t>假定输入为</a:t>
            </a:r>
            <a:r>
              <a:rPr lang="en-US" altLang="zh-CN" sz="4000" b="0" dirty="0">
                <a:latin typeface="Times New Roman" panose="02020603050405020304" pitchFamily="18" charset="0"/>
                <a:ea typeface="微软雅黑" pitchFamily="34" charset="-122"/>
              </a:rPr>
              <a:t>64bits</a:t>
            </a:r>
            <a:r>
              <a:rPr lang="zh-CN" altLang="en-US" sz="4000" b="0" dirty="0">
                <a:latin typeface="Times New Roman" panose="02020603050405020304" pitchFamily="18" charset="0"/>
                <a:ea typeface="微软雅黑" pitchFamily="34" charset="-122"/>
              </a:rPr>
              <a:t>的</a:t>
            </a:r>
            <a:r>
              <a:rPr lang="en-US" altLang="zh-CN" sz="4000" b="0" dirty="0">
                <a:latin typeface="Times New Roman" panose="02020603050405020304" pitchFamily="18" charset="0"/>
                <a:ea typeface="微软雅黑" pitchFamily="34" charset="-122"/>
              </a:rPr>
              <a:t>1</a:t>
            </a:r>
            <a:r>
              <a:rPr lang="zh-CN" altLang="en-US" sz="4000" b="0" dirty="0">
                <a:latin typeface="Times New Roman" panose="02020603050405020304" pitchFamily="18" charset="0"/>
                <a:ea typeface="微软雅黑" pitchFamily="34" charset="-122"/>
              </a:rPr>
              <a:t>，子密钥</a:t>
            </a:r>
            <a:r>
              <a:rPr lang="en-US" altLang="zh-CN" sz="4000" b="0" i="1" dirty="0">
                <a:latin typeface="Times New Roman" panose="02020603050405020304" pitchFamily="18" charset="0"/>
                <a:ea typeface="微软雅黑" pitchFamily="34" charset="-122"/>
              </a:rPr>
              <a:t>k</a:t>
            </a:r>
            <a:r>
              <a:rPr lang="en-US" altLang="zh-CN" sz="4000" b="0" i="1" baseline="-25000" dirty="0">
                <a:latin typeface="Times New Roman" panose="02020603050405020304" pitchFamily="18" charset="0"/>
                <a:ea typeface="微软雅黑" pitchFamily="34" charset="-122"/>
              </a:rPr>
              <a:t>i</a:t>
            </a:r>
            <a:r>
              <a:rPr lang="zh-CN" altLang="en-US" sz="4000" b="0" dirty="0">
                <a:latin typeface="Times New Roman" panose="02020603050405020304" pitchFamily="18" charset="0"/>
                <a:ea typeface="微软雅黑" pitchFamily="34" charset="-122"/>
              </a:rPr>
              <a:t>为</a:t>
            </a:r>
            <a:r>
              <a:rPr lang="en-US" altLang="zh-CN" sz="4000" b="0" dirty="0">
                <a:latin typeface="Times New Roman" panose="02020603050405020304" pitchFamily="18" charset="0"/>
                <a:ea typeface="微软雅黑" pitchFamily="34" charset="-122"/>
              </a:rPr>
              <a:t>48bits</a:t>
            </a:r>
            <a:r>
              <a:rPr lang="zh-CN" altLang="en-US" sz="4000" b="0" dirty="0">
                <a:latin typeface="Times New Roman" panose="02020603050405020304" pitchFamily="18" charset="0"/>
                <a:ea typeface="微软雅黑" pitchFamily="34" charset="-122"/>
              </a:rPr>
              <a:t>的</a:t>
            </a:r>
            <a:r>
              <a:rPr lang="en-US" altLang="zh-CN" sz="4000" b="0" dirty="0">
                <a:latin typeface="Times New Roman" panose="02020603050405020304" pitchFamily="18" charset="0"/>
                <a:ea typeface="微软雅黑" pitchFamily="34" charset="-122"/>
              </a:rPr>
              <a:t>1</a:t>
            </a:r>
            <a:r>
              <a:rPr lang="zh-CN" altLang="en-US" sz="4000" b="0" dirty="0">
                <a:latin typeface="Times New Roman" panose="02020603050405020304" pitchFamily="18" charset="0"/>
                <a:ea typeface="微软雅黑" pitchFamily="34" charset="-122"/>
              </a:rPr>
              <a:t>，进行</a:t>
            </a:r>
            <a:r>
              <a:rPr lang="en-US" altLang="zh-CN" sz="4000" b="0" dirty="0">
                <a:latin typeface="Times New Roman" panose="02020603050405020304" pitchFamily="18" charset="0"/>
                <a:ea typeface="微软雅黑" pitchFamily="34" charset="-122"/>
              </a:rPr>
              <a:t>DES</a:t>
            </a:r>
            <a:r>
              <a:rPr lang="zh-CN" altLang="en-US" sz="4000" b="0" dirty="0">
                <a:latin typeface="Times New Roman" panose="02020603050405020304" pitchFamily="18" charset="0"/>
                <a:ea typeface="微软雅黑" pitchFamily="34" charset="-122"/>
              </a:rPr>
              <a:t>一轮加密运算。</a:t>
            </a:r>
            <a:endParaRPr lang="en-US" altLang="zh-CN" sz="4000" b="0">
              <a:latin typeface="Times New Roman" panose="02020603050405020304" pitchFamily="18" charset="0"/>
              <a:ea typeface="微软雅黑" pitchFamily="34" charset="-122"/>
            </a:endParaRPr>
          </a:p>
          <a:p>
            <a:pPr>
              <a:lnSpc>
                <a:spcPct val="90000"/>
              </a:lnSpc>
            </a:pPr>
            <a:endParaRPr lang="en-US" altLang="zh-CN" sz="4000" b="0" dirty="0">
              <a:latin typeface="Times New Roman" panose="02020603050405020304" pitchFamily="18" charset="0"/>
              <a:ea typeface="微软雅黑" pitchFamily="34" charset="-122"/>
            </a:endParaRPr>
          </a:p>
          <a:p>
            <a:pPr>
              <a:lnSpc>
                <a:spcPct val="90000"/>
              </a:lnSpc>
            </a:pPr>
            <a:r>
              <a:rPr lang="zh-CN" altLang="en-US" sz="4000" b="0" dirty="0">
                <a:latin typeface="Times New Roman" panose="02020603050405020304" pitchFamily="18" charset="0"/>
                <a:ea typeface="微软雅黑" pitchFamily="34" charset="-122"/>
              </a:rPr>
              <a:t>最后的输出为多少？</a:t>
            </a:r>
            <a:endParaRPr lang="en-US" altLang="zh-CN" sz="4000" b="0" dirty="0">
              <a:latin typeface="Times New Roman" panose="02020603050405020304" pitchFamily="18" charset="0"/>
              <a:ea typeface="微软雅黑" pitchFamily="34" charset="-122"/>
            </a:endParaRPr>
          </a:p>
        </p:txBody>
      </p:sp>
    </p:spTree>
    <p:extLst>
      <p:ext uri="{BB962C8B-B14F-4D97-AF65-F5344CB8AC3E}">
        <p14:creationId xmlns:p14="http://schemas.microsoft.com/office/powerpoint/2010/main" val="1478058528"/>
      </p:ext>
    </p:extLst>
  </p:cSld>
  <p:clrMapOvr>
    <a:masterClrMapping/>
  </p:clrMapOvr>
  <p:transition>
    <p:wipe dir="d"/>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914400" y="73025"/>
            <a:ext cx="7839075" cy="612775"/>
          </a:xfrm>
        </p:spPr>
        <p:txBody>
          <a:bodyPr/>
          <a:lstStyle/>
          <a:p>
            <a:r>
              <a:rPr lang="zh-CN" altLang="en-US" sz="4000" b="0" dirty="0">
                <a:solidFill>
                  <a:schemeClr val="bg1"/>
                </a:solidFill>
                <a:latin typeface="+mj-ea"/>
              </a:rPr>
              <a:t>子密钥的生成</a:t>
            </a:r>
          </a:p>
        </p:txBody>
      </p:sp>
      <p:sp>
        <p:nvSpPr>
          <p:cNvPr id="184323" name="AutoShape 3"/>
          <p:cNvSpPr>
            <a:spLocks noChangeArrowheads="1"/>
          </p:cNvSpPr>
          <p:nvPr/>
        </p:nvSpPr>
        <p:spPr bwMode="auto">
          <a:xfrm>
            <a:off x="2339975" y="1485900"/>
            <a:ext cx="1150938" cy="287338"/>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300" i="1">
                <a:latin typeface="Times New Roman" pitchFamily="18" charset="0"/>
                <a:ea typeface="宋体" pitchFamily="2" charset="-122"/>
              </a:rPr>
              <a:t>PC-1</a:t>
            </a:r>
          </a:p>
        </p:txBody>
      </p:sp>
      <p:sp>
        <p:nvSpPr>
          <p:cNvPr id="184324" name="Rectangle 4"/>
          <p:cNvSpPr>
            <a:spLocks noChangeArrowheads="1"/>
          </p:cNvSpPr>
          <p:nvPr/>
        </p:nvSpPr>
        <p:spPr bwMode="auto">
          <a:xfrm>
            <a:off x="1474788" y="2133600"/>
            <a:ext cx="936625" cy="287338"/>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300">
                <a:latin typeface="Times New Roman" pitchFamily="18" charset="0"/>
                <a:ea typeface="宋体" pitchFamily="2" charset="-122"/>
              </a:rPr>
              <a:t>C</a:t>
            </a:r>
            <a:r>
              <a:rPr kumimoji="1" lang="en-US" altLang="zh-CN" sz="1300" baseline="-25000">
                <a:latin typeface="Times New Roman" pitchFamily="18" charset="0"/>
                <a:ea typeface="宋体" pitchFamily="2" charset="-122"/>
              </a:rPr>
              <a:t>0</a:t>
            </a:r>
            <a:endParaRPr kumimoji="1" lang="en-US" altLang="zh-CN" sz="1300">
              <a:latin typeface="Times New Roman" pitchFamily="18" charset="0"/>
              <a:ea typeface="宋体" pitchFamily="2" charset="-122"/>
            </a:endParaRPr>
          </a:p>
        </p:txBody>
      </p:sp>
      <p:sp>
        <p:nvSpPr>
          <p:cNvPr id="184325" name="Rectangle 5"/>
          <p:cNvSpPr>
            <a:spLocks noChangeArrowheads="1"/>
          </p:cNvSpPr>
          <p:nvPr/>
        </p:nvSpPr>
        <p:spPr bwMode="auto">
          <a:xfrm>
            <a:off x="3636963" y="2133600"/>
            <a:ext cx="936625" cy="287338"/>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300">
                <a:latin typeface="Times New Roman" pitchFamily="18" charset="0"/>
                <a:ea typeface="宋体" pitchFamily="2" charset="-122"/>
              </a:rPr>
              <a:t>D</a:t>
            </a:r>
            <a:r>
              <a:rPr kumimoji="1" lang="en-US" altLang="zh-CN" sz="1300" baseline="-25000">
                <a:latin typeface="Times New Roman" pitchFamily="18" charset="0"/>
                <a:ea typeface="宋体" pitchFamily="2" charset="-122"/>
              </a:rPr>
              <a:t>0</a:t>
            </a:r>
            <a:endParaRPr kumimoji="1" lang="en-US" altLang="zh-CN" sz="1300">
              <a:latin typeface="Times New Roman" pitchFamily="18" charset="0"/>
              <a:ea typeface="宋体" pitchFamily="2" charset="-122"/>
            </a:endParaRPr>
          </a:p>
        </p:txBody>
      </p:sp>
      <p:sp>
        <p:nvSpPr>
          <p:cNvPr id="184326" name="AutoShape 6"/>
          <p:cNvSpPr>
            <a:spLocks noChangeArrowheads="1"/>
          </p:cNvSpPr>
          <p:nvPr/>
        </p:nvSpPr>
        <p:spPr bwMode="auto">
          <a:xfrm>
            <a:off x="1331913" y="2709863"/>
            <a:ext cx="1152525" cy="214312"/>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300" i="1">
                <a:latin typeface="Times New Roman" pitchFamily="18" charset="0"/>
                <a:ea typeface="宋体" pitchFamily="2" charset="-122"/>
              </a:rPr>
              <a:t>LS</a:t>
            </a:r>
            <a:r>
              <a:rPr kumimoji="1" lang="en-US" altLang="zh-CN" sz="1300" i="1" baseline="-25000">
                <a:latin typeface="Times New Roman" pitchFamily="18" charset="0"/>
                <a:ea typeface="宋体" pitchFamily="2" charset="-122"/>
              </a:rPr>
              <a:t>1</a:t>
            </a:r>
          </a:p>
        </p:txBody>
      </p:sp>
      <p:sp>
        <p:nvSpPr>
          <p:cNvPr id="184327" name="AutoShape 7"/>
          <p:cNvSpPr>
            <a:spLocks noChangeArrowheads="1"/>
          </p:cNvSpPr>
          <p:nvPr/>
        </p:nvSpPr>
        <p:spPr bwMode="auto">
          <a:xfrm>
            <a:off x="3563938" y="2709863"/>
            <a:ext cx="1150937" cy="214312"/>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300" i="1">
                <a:latin typeface="Times New Roman" pitchFamily="18" charset="0"/>
                <a:ea typeface="宋体" pitchFamily="2" charset="-122"/>
              </a:rPr>
              <a:t>LS</a:t>
            </a:r>
            <a:r>
              <a:rPr kumimoji="1" lang="en-US" altLang="zh-CN" sz="1300" i="1" baseline="-25000">
                <a:latin typeface="Times New Roman" pitchFamily="18" charset="0"/>
                <a:ea typeface="宋体" pitchFamily="2" charset="-122"/>
              </a:rPr>
              <a:t>1</a:t>
            </a:r>
          </a:p>
        </p:txBody>
      </p:sp>
      <p:sp>
        <p:nvSpPr>
          <p:cNvPr id="184328" name="Rectangle 8"/>
          <p:cNvSpPr>
            <a:spLocks noChangeArrowheads="1"/>
          </p:cNvSpPr>
          <p:nvPr/>
        </p:nvSpPr>
        <p:spPr bwMode="auto">
          <a:xfrm>
            <a:off x="1403350" y="3213100"/>
            <a:ext cx="936625" cy="288925"/>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300">
                <a:latin typeface="Times New Roman" pitchFamily="18" charset="0"/>
                <a:ea typeface="宋体" pitchFamily="2" charset="-122"/>
              </a:rPr>
              <a:t>C</a:t>
            </a:r>
            <a:r>
              <a:rPr kumimoji="1" lang="en-US" altLang="zh-CN" sz="1300" baseline="-25000">
                <a:latin typeface="Times New Roman" pitchFamily="18" charset="0"/>
                <a:ea typeface="宋体" pitchFamily="2" charset="-122"/>
              </a:rPr>
              <a:t>1</a:t>
            </a:r>
            <a:endParaRPr kumimoji="1" lang="en-US" altLang="zh-CN" sz="1300">
              <a:latin typeface="Times New Roman" pitchFamily="18" charset="0"/>
              <a:ea typeface="宋体" pitchFamily="2" charset="-122"/>
            </a:endParaRPr>
          </a:p>
        </p:txBody>
      </p:sp>
      <p:sp>
        <p:nvSpPr>
          <p:cNvPr id="184329" name="Rectangle 9"/>
          <p:cNvSpPr>
            <a:spLocks noChangeArrowheads="1"/>
          </p:cNvSpPr>
          <p:nvPr/>
        </p:nvSpPr>
        <p:spPr bwMode="auto">
          <a:xfrm>
            <a:off x="3706813" y="3141663"/>
            <a:ext cx="936625" cy="287337"/>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300">
                <a:latin typeface="Times New Roman" pitchFamily="18" charset="0"/>
                <a:ea typeface="宋体" pitchFamily="2" charset="-122"/>
              </a:rPr>
              <a:t>D</a:t>
            </a:r>
            <a:r>
              <a:rPr kumimoji="1" lang="en-US" altLang="zh-CN" sz="1300" baseline="-25000">
                <a:latin typeface="Times New Roman" pitchFamily="18" charset="0"/>
                <a:ea typeface="宋体" pitchFamily="2" charset="-122"/>
              </a:rPr>
              <a:t>1</a:t>
            </a:r>
            <a:endParaRPr kumimoji="1" lang="en-US" altLang="zh-CN" sz="1300">
              <a:latin typeface="Times New Roman" pitchFamily="18" charset="0"/>
              <a:ea typeface="宋体" pitchFamily="2" charset="-122"/>
            </a:endParaRPr>
          </a:p>
        </p:txBody>
      </p:sp>
      <p:sp>
        <p:nvSpPr>
          <p:cNvPr id="184330" name="AutoShape 10"/>
          <p:cNvSpPr>
            <a:spLocks noChangeArrowheads="1"/>
          </p:cNvSpPr>
          <p:nvPr/>
        </p:nvSpPr>
        <p:spPr bwMode="auto">
          <a:xfrm>
            <a:off x="1331913" y="3860800"/>
            <a:ext cx="1152525" cy="287338"/>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300" i="1">
                <a:latin typeface="Times New Roman" pitchFamily="18" charset="0"/>
                <a:ea typeface="宋体" pitchFamily="2" charset="-122"/>
              </a:rPr>
              <a:t>LS</a:t>
            </a:r>
            <a:r>
              <a:rPr kumimoji="1" lang="en-US" altLang="zh-CN" sz="1300" i="1" baseline="-25000">
                <a:latin typeface="Times New Roman" pitchFamily="18" charset="0"/>
                <a:ea typeface="宋体" pitchFamily="2" charset="-122"/>
              </a:rPr>
              <a:t>2</a:t>
            </a:r>
          </a:p>
        </p:txBody>
      </p:sp>
      <p:sp>
        <p:nvSpPr>
          <p:cNvPr id="184331" name="AutoShape 11"/>
          <p:cNvSpPr>
            <a:spLocks noChangeArrowheads="1"/>
          </p:cNvSpPr>
          <p:nvPr/>
        </p:nvSpPr>
        <p:spPr bwMode="auto">
          <a:xfrm>
            <a:off x="3563938" y="3862388"/>
            <a:ext cx="1150937" cy="287337"/>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300" i="1">
                <a:latin typeface="Times New Roman" pitchFamily="18" charset="0"/>
                <a:ea typeface="宋体" pitchFamily="2" charset="-122"/>
              </a:rPr>
              <a:t>LS</a:t>
            </a:r>
            <a:r>
              <a:rPr kumimoji="1" lang="en-US" altLang="zh-CN" sz="1300" i="1" baseline="-25000">
                <a:latin typeface="Times New Roman" pitchFamily="18" charset="0"/>
                <a:ea typeface="宋体" pitchFamily="2" charset="-122"/>
              </a:rPr>
              <a:t>2</a:t>
            </a:r>
          </a:p>
        </p:txBody>
      </p:sp>
      <p:sp>
        <p:nvSpPr>
          <p:cNvPr id="184332" name="Rectangle 12"/>
          <p:cNvSpPr>
            <a:spLocks noChangeArrowheads="1"/>
          </p:cNvSpPr>
          <p:nvPr/>
        </p:nvSpPr>
        <p:spPr bwMode="auto">
          <a:xfrm>
            <a:off x="1403350" y="4365625"/>
            <a:ext cx="936625" cy="360363"/>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300">
                <a:latin typeface="Times New Roman" pitchFamily="18" charset="0"/>
                <a:ea typeface="宋体" pitchFamily="2" charset="-122"/>
              </a:rPr>
              <a:t>C</a:t>
            </a:r>
            <a:r>
              <a:rPr kumimoji="1" lang="en-US" altLang="zh-CN" sz="1300" baseline="-25000">
                <a:latin typeface="Times New Roman" pitchFamily="18" charset="0"/>
                <a:ea typeface="宋体" pitchFamily="2" charset="-122"/>
              </a:rPr>
              <a:t>2</a:t>
            </a:r>
            <a:endParaRPr kumimoji="1" lang="en-US" altLang="zh-CN" sz="1300">
              <a:latin typeface="Times New Roman" pitchFamily="18" charset="0"/>
              <a:ea typeface="宋体" pitchFamily="2" charset="-122"/>
            </a:endParaRPr>
          </a:p>
        </p:txBody>
      </p:sp>
      <p:sp>
        <p:nvSpPr>
          <p:cNvPr id="184333" name="Rectangle 13"/>
          <p:cNvSpPr>
            <a:spLocks noChangeArrowheads="1"/>
          </p:cNvSpPr>
          <p:nvPr/>
        </p:nvSpPr>
        <p:spPr bwMode="auto">
          <a:xfrm>
            <a:off x="3706813" y="4365625"/>
            <a:ext cx="936625" cy="360363"/>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300">
                <a:latin typeface="Times New Roman" pitchFamily="18" charset="0"/>
                <a:ea typeface="宋体" pitchFamily="2" charset="-122"/>
              </a:rPr>
              <a:t>D</a:t>
            </a:r>
            <a:r>
              <a:rPr kumimoji="1" lang="en-US" altLang="zh-CN" sz="1300" baseline="-25000">
                <a:latin typeface="Times New Roman" pitchFamily="18" charset="0"/>
                <a:ea typeface="宋体" pitchFamily="2" charset="-122"/>
              </a:rPr>
              <a:t>2</a:t>
            </a:r>
            <a:endParaRPr kumimoji="1" lang="en-US" altLang="zh-CN" sz="1300">
              <a:latin typeface="Times New Roman" pitchFamily="18" charset="0"/>
              <a:ea typeface="宋体" pitchFamily="2" charset="-122"/>
            </a:endParaRPr>
          </a:p>
        </p:txBody>
      </p:sp>
      <p:sp>
        <p:nvSpPr>
          <p:cNvPr id="184334" name="Line 14"/>
          <p:cNvSpPr>
            <a:spLocks noChangeShapeType="1"/>
          </p:cNvSpPr>
          <p:nvPr/>
        </p:nvSpPr>
        <p:spPr bwMode="auto">
          <a:xfrm>
            <a:off x="2914650" y="1341438"/>
            <a:ext cx="0" cy="144462"/>
          </a:xfrm>
          <a:prstGeom prst="line">
            <a:avLst/>
          </a:prstGeom>
          <a:noFill/>
          <a:ln w="12700">
            <a:solidFill>
              <a:schemeClr val="tx1"/>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35" name="Line 15"/>
          <p:cNvSpPr>
            <a:spLocks noChangeShapeType="1"/>
          </p:cNvSpPr>
          <p:nvPr/>
        </p:nvSpPr>
        <p:spPr bwMode="auto">
          <a:xfrm>
            <a:off x="2914650" y="1773238"/>
            <a:ext cx="0" cy="14446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36" name="Line 16"/>
          <p:cNvSpPr>
            <a:spLocks noChangeShapeType="1"/>
          </p:cNvSpPr>
          <p:nvPr/>
        </p:nvSpPr>
        <p:spPr bwMode="auto">
          <a:xfrm>
            <a:off x="1906588" y="1917700"/>
            <a:ext cx="2160587"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37" name="Line 17"/>
          <p:cNvSpPr>
            <a:spLocks noChangeShapeType="1"/>
          </p:cNvSpPr>
          <p:nvPr/>
        </p:nvSpPr>
        <p:spPr bwMode="auto">
          <a:xfrm>
            <a:off x="4067175" y="1917700"/>
            <a:ext cx="0" cy="2159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38" name="Line 18"/>
          <p:cNvSpPr>
            <a:spLocks noChangeShapeType="1"/>
          </p:cNvSpPr>
          <p:nvPr/>
        </p:nvSpPr>
        <p:spPr bwMode="auto">
          <a:xfrm>
            <a:off x="1906588" y="1917700"/>
            <a:ext cx="0" cy="2159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39" name="Line 19"/>
          <p:cNvSpPr>
            <a:spLocks noChangeShapeType="1"/>
          </p:cNvSpPr>
          <p:nvPr/>
        </p:nvSpPr>
        <p:spPr bwMode="auto">
          <a:xfrm>
            <a:off x="1906588" y="2420938"/>
            <a:ext cx="0" cy="2889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40" name="Line 20"/>
          <p:cNvSpPr>
            <a:spLocks noChangeShapeType="1"/>
          </p:cNvSpPr>
          <p:nvPr/>
        </p:nvSpPr>
        <p:spPr bwMode="auto">
          <a:xfrm flipV="1">
            <a:off x="1906588" y="2925763"/>
            <a:ext cx="0" cy="28733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41" name="Line 21"/>
          <p:cNvSpPr>
            <a:spLocks noChangeShapeType="1"/>
          </p:cNvSpPr>
          <p:nvPr/>
        </p:nvSpPr>
        <p:spPr bwMode="auto">
          <a:xfrm>
            <a:off x="4067175" y="2420938"/>
            <a:ext cx="0" cy="2889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42" name="Line 22"/>
          <p:cNvSpPr>
            <a:spLocks noChangeShapeType="1"/>
          </p:cNvSpPr>
          <p:nvPr/>
        </p:nvSpPr>
        <p:spPr bwMode="auto">
          <a:xfrm>
            <a:off x="4067175" y="2925763"/>
            <a:ext cx="0" cy="2159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43" name="Line 23"/>
          <p:cNvSpPr>
            <a:spLocks noChangeShapeType="1"/>
          </p:cNvSpPr>
          <p:nvPr/>
        </p:nvSpPr>
        <p:spPr bwMode="auto">
          <a:xfrm flipH="1">
            <a:off x="1906588" y="3502025"/>
            <a:ext cx="0" cy="360363"/>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44" name="Line 24"/>
          <p:cNvSpPr>
            <a:spLocks noChangeShapeType="1"/>
          </p:cNvSpPr>
          <p:nvPr/>
        </p:nvSpPr>
        <p:spPr bwMode="auto">
          <a:xfrm>
            <a:off x="4067175" y="3429000"/>
            <a:ext cx="0" cy="433388"/>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45" name="Line 25"/>
          <p:cNvSpPr>
            <a:spLocks noChangeShapeType="1"/>
          </p:cNvSpPr>
          <p:nvPr/>
        </p:nvSpPr>
        <p:spPr bwMode="auto">
          <a:xfrm>
            <a:off x="1906588" y="3644900"/>
            <a:ext cx="3384550"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46" name="Line 26"/>
          <p:cNvSpPr>
            <a:spLocks noChangeShapeType="1"/>
          </p:cNvSpPr>
          <p:nvPr/>
        </p:nvSpPr>
        <p:spPr bwMode="auto">
          <a:xfrm>
            <a:off x="1906588" y="4149725"/>
            <a:ext cx="0" cy="2159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47" name="Line 27"/>
          <p:cNvSpPr>
            <a:spLocks noChangeShapeType="1"/>
          </p:cNvSpPr>
          <p:nvPr/>
        </p:nvSpPr>
        <p:spPr bwMode="auto">
          <a:xfrm>
            <a:off x="4067175" y="4149725"/>
            <a:ext cx="0" cy="2159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48" name="Line 28"/>
          <p:cNvSpPr>
            <a:spLocks noChangeShapeType="1"/>
          </p:cNvSpPr>
          <p:nvPr/>
        </p:nvSpPr>
        <p:spPr bwMode="auto">
          <a:xfrm>
            <a:off x="1906588" y="4725988"/>
            <a:ext cx="0" cy="360362"/>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49" name="Line 29"/>
          <p:cNvSpPr>
            <a:spLocks noChangeShapeType="1"/>
          </p:cNvSpPr>
          <p:nvPr/>
        </p:nvSpPr>
        <p:spPr bwMode="auto">
          <a:xfrm>
            <a:off x="4067175" y="4725988"/>
            <a:ext cx="0" cy="360362"/>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50" name="Line 30"/>
          <p:cNvSpPr>
            <a:spLocks noChangeShapeType="1"/>
          </p:cNvSpPr>
          <p:nvPr/>
        </p:nvSpPr>
        <p:spPr bwMode="auto">
          <a:xfrm>
            <a:off x="1906588" y="4941888"/>
            <a:ext cx="3384550"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51" name="AutoShape 31"/>
          <p:cNvSpPr>
            <a:spLocks noChangeArrowheads="1"/>
          </p:cNvSpPr>
          <p:nvPr/>
        </p:nvSpPr>
        <p:spPr bwMode="auto">
          <a:xfrm>
            <a:off x="1331913" y="5518150"/>
            <a:ext cx="1152525" cy="287338"/>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300" i="1">
                <a:latin typeface="Times New Roman" pitchFamily="18" charset="0"/>
                <a:ea typeface="宋体" pitchFamily="2" charset="-122"/>
              </a:rPr>
              <a:t>LS</a:t>
            </a:r>
            <a:r>
              <a:rPr kumimoji="1" lang="en-US" altLang="zh-CN" sz="1300" i="1" baseline="-25000">
                <a:latin typeface="Times New Roman" pitchFamily="18" charset="0"/>
                <a:ea typeface="宋体" pitchFamily="2" charset="-122"/>
              </a:rPr>
              <a:t>16</a:t>
            </a:r>
          </a:p>
        </p:txBody>
      </p:sp>
      <p:sp>
        <p:nvSpPr>
          <p:cNvPr id="184352" name="AutoShape 32"/>
          <p:cNvSpPr>
            <a:spLocks noChangeArrowheads="1"/>
          </p:cNvSpPr>
          <p:nvPr/>
        </p:nvSpPr>
        <p:spPr bwMode="auto">
          <a:xfrm>
            <a:off x="3563938" y="5519738"/>
            <a:ext cx="1150937" cy="287337"/>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300" i="1">
                <a:latin typeface="Times New Roman" pitchFamily="18" charset="0"/>
                <a:ea typeface="宋体" pitchFamily="2" charset="-122"/>
              </a:rPr>
              <a:t>LS</a:t>
            </a:r>
            <a:r>
              <a:rPr kumimoji="1" lang="en-US" altLang="zh-CN" sz="1300" i="1" baseline="-25000">
                <a:latin typeface="Times New Roman" pitchFamily="18" charset="0"/>
                <a:ea typeface="宋体" pitchFamily="2" charset="-122"/>
              </a:rPr>
              <a:t>16</a:t>
            </a:r>
          </a:p>
        </p:txBody>
      </p:sp>
      <p:sp>
        <p:nvSpPr>
          <p:cNvPr id="184353" name="Rectangle 33"/>
          <p:cNvSpPr>
            <a:spLocks noChangeArrowheads="1"/>
          </p:cNvSpPr>
          <p:nvPr/>
        </p:nvSpPr>
        <p:spPr bwMode="auto">
          <a:xfrm>
            <a:off x="1403350" y="6022975"/>
            <a:ext cx="936625" cy="360363"/>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300">
                <a:latin typeface="Times New Roman" pitchFamily="18" charset="0"/>
                <a:ea typeface="宋体" pitchFamily="2" charset="-122"/>
              </a:rPr>
              <a:t>C</a:t>
            </a:r>
            <a:r>
              <a:rPr kumimoji="1" lang="en-US" altLang="zh-CN" sz="1300" baseline="-25000">
                <a:latin typeface="Times New Roman" pitchFamily="18" charset="0"/>
                <a:ea typeface="宋体" pitchFamily="2" charset="-122"/>
              </a:rPr>
              <a:t>16</a:t>
            </a:r>
            <a:endParaRPr kumimoji="1" lang="en-US" altLang="zh-CN" sz="1300">
              <a:latin typeface="Times New Roman" pitchFamily="18" charset="0"/>
              <a:ea typeface="宋体" pitchFamily="2" charset="-122"/>
            </a:endParaRPr>
          </a:p>
        </p:txBody>
      </p:sp>
      <p:sp>
        <p:nvSpPr>
          <p:cNvPr id="184354" name="Rectangle 34"/>
          <p:cNvSpPr>
            <a:spLocks noChangeArrowheads="1"/>
          </p:cNvSpPr>
          <p:nvPr/>
        </p:nvSpPr>
        <p:spPr bwMode="auto">
          <a:xfrm>
            <a:off x="3706813" y="6022975"/>
            <a:ext cx="936625" cy="360363"/>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300">
                <a:latin typeface="Times New Roman" pitchFamily="18" charset="0"/>
                <a:ea typeface="宋体" pitchFamily="2" charset="-122"/>
              </a:rPr>
              <a:t>D</a:t>
            </a:r>
            <a:r>
              <a:rPr kumimoji="1" lang="en-US" altLang="zh-CN" sz="1300" baseline="-25000">
                <a:latin typeface="Times New Roman" pitchFamily="18" charset="0"/>
                <a:ea typeface="宋体" pitchFamily="2" charset="-122"/>
              </a:rPr>
              <a:t>16</a:t>
            </a:r>
            <a:endParaRPr kumimoji="1" lang="en-US" altLang="zh-CN" sz="1300">
              <a:latin typeface="Times New Roman" pitchFamily="18" charset="0"/>
              <a:ea typeface="宋体" pitchFamily="2" charset="-122"/>
            </a:endParaRPr>
          </a:p>
        </p:txBody>
      </p:sp>
      <p:sp>
        <p:nvSpPr>
          <p:cNvPr id="184355" name="Line 35"/>
          <p:cNvSpPr>
            <a:spLocks noChangeShapeType="1"/>
          </p:cNvSpPr>
          <p:nvPr/>
        </p:nvSpPr>
        <p:spPr bwMode="auto">
          <a:xfrm>
            <a:off x="1906588" y="5807075"/>
            <a:ext cx="0" cy="2159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56" name="Line 36"/>
          <p:cNvSpPr>
            <a:spLocks noChangeShapeType="1"/>
          </p:cNvSpPr>
          <p:nvPr/>
        </p:nvSpPr>
        <p:spPr bwMode="auto">
          <a:xfrm>
            <a:off x="4067175" y="5807075"/>
            <a:ext cx="0" cy="2159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57" name="Line 37"/>
          <p:cNvSpPr>
            <a:spLocks noChangeShapeType="1"/>
          </p:cNvSpPr>
          <p:nvPr/>
        </p:nvSpPr>
        <p:spPr bwMode="auto">
          <a:xfrm>
            <a:off x="1906588" y="6526213"/>
            <a:ext cx="3168650"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58" name="Line 38"/>
          <p:cNvSpPr>
            <a:spLocks noChangeShapeType="1"/>
          </p:cNvSpPr>
          <p:nvPr/>
        </p:nvSpPr>
        <p:spPr bwMode="auto">
          <a:xfrm>
            <a:off x="1906588" y="5302250"/>
            <a:ext cx="0" cy="215900"/>
          </a:xfrm>
          <a:prstGeom prst="line">
            <a:avLst/>
          </a:prstGeom>
          <a:noFill/>
          <a:ln w="12700" cap="rnd">
            <a:solidFill>
              <a:schemeClr val="tx1"/>
            </a:solidFill>
            <a:prstDash val="sysDot"/>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59" name="Line 39"/>
          <p:cNvSpPr>
            <a:spLocks noChangeShapeType="1"/>
          </p:cNvSpPr>
          <p:nvPr/>
        </p:nvSpPr>
        <p:spPr bwMode="auto">
          <a:xfrm>
            <a:off x="4067175" y="5302250"/>
            <a:ext cx="0" cy="215900"/>
          </a:xfrm>
          <a:prstGeom prst="line">
            <a:avLst/>
          </a:prstGeom>
          <a:noFill/>
          <a:ln w="12700" cap="rnd">
            <a:solidFill>
              <a:schemeClr val="tx1"/>
            </a:solidFill>
            <a:prstDash val="sysDot"/>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60" name="Line 40"/>
          <p:cNvSpPr>
            <a:spLocks noChangeShapeType="1"/>
          </p:cNvSpPr>
          <p:nvPr/>
        </p:nvSpPr>
        <p:spPr bwMode="auto">
          <a:xfrm>
            <a:off x="1906588" y="6381750"/>
            <a:ext cx="0" cy="144463"/>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61" name="Line 41"/>
          <p:cNvSpPr>
            <a:spLocks noChangeShapeType="1"/>
          </p:cNvSpPr>
          <p:nvPr/>
        </p:nvSpPr>
        <p:spPr bwMode="auto">
          <a:xfrm>
            <a:off x="4141788" y="6381750"/>
            <a:ext cx="0" cy="144463"/>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62" name="AutoShape 42"/>
          <p:cNvSpPr>
            <a:spLocks noChangeArrowheads="1"/>
          </p:cNvSpPr>
          <p:nvPr/>
        </p:nvSpPr>
        <p:spPr bwMode="auto">
          <a:xfrm>
            <a:off x="5221288" y="3429000"/>
            <a:ext cx="1006475" cy="431800"/>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300" i="1">
                <a:latin typeface="Times New Roman" pitchFamily="18" charset="0"/>
                <a:ea typeface="宋体" pitchFamily="2" charset="-122"/>
              </a:rPr>
              <a:t>PC-2</a:t>
            </a:r>
          </a:p>
        </p:txBody>
      </p:sp>
      <p:sp>
        <p:nvSpPr>
          <p:cNvPr id="184363" name="Line 43"/>
          <p:cNvSpPr>
            <a:spLocks noChangeShapeType="1"/>
          </p:cNvSpPr>
          <p:nvPr/>
        </p:nvSpPr>
        <p:spPr bwMode="auto">
          <a:xfrm>
            <a:off x="6227763" y="3644900"/>
            <a:ext cx="720725"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64" name="Text Box 44"/>
          <p:cNvSpPr txBox="1">
            <a:spLocks noChangeArrowheads="1"/>
          </p:cNvSpPr>
          <p:nvPr/>
        </p:nvSpPr>
        <p:spPr bwMode="auto">
          <a:xfrm>
            <a:off x="6948488" y="3484563"/>
            <a:ext cx="13668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144" tIns="44072" rIns="88144" bIns="44072">
            <a:spAutoFit/>
          </a:bodyPr>
          <a:lstStyle>
            <a:lvl1pPr defTabSz="881063">
              <a:defRPr>
                <a:solidFill>
                  <a:schemeClr val="tx1"/>
                </a:solidFill>
                <a:latin typeface="Arial" pitchFamily="34" charset="0"/>
              </a:defRPr>
            </a:lvl1pPr>
            <a:lvl2pPr marL="441325" defTabSz="881063">
              <a:defRPr>
                <a:solidFill>
                  <a:schemeClr val="tx1"/>
                </a:solidFill>
                <a:latin typeface="Arial" pitchFamily="34" charset="0"/>
              </a:defRPr>
            </a:lvl2pPr>
            <a:lvl3pPr marL="881063" defTabSz="881063">
              <a:defRPr>
                <a:solidFill>
                  <a:schemeClr val="tx1"/>
                </a:solidFill>
                <a:latin typeface="Arial" pitchFamily="34" charset="0"/>
              </a:defRPr>
            </a:lvl3pPr>
            <a:lvl4pPr marL="1322388" defTabSz="881063">
              <a:defRPr>
                <a:solidFill>
                  <a:schemeClr val="tx1"/>
                </a:solidFill>
                <a:latin typeface="Arial" pitchFamily="34" charset="0"/>
              </a:defRPr>
            </a:lvl4pPr>
            <a:lvl5pPr marL="1763713" defTabSz="881063">
              <a:defRPr>
                <a:solidFill>
                  <a:schemeClr val="tx1"/>
                </a:solidFill>
                <a:latin typeface="Arial" pitchFamily="34" charset="0"/>
              </a:defRPr>
            </a:lvl5pPr>
            <a:lvl6pPr marL="2220913" defTabSz="881063" fontAlgn="base">
              <a:spcBef>
                <a:spcPct val="0"/>
              </a:spcBef>
              <a:spcAft>
                <a:spcPct val="0"/>
              </a:spcAft>
              <a:defRPr>
                <a:solidFill>
                  <a:schemeClr val="tx1"/>
                </a:solidFill>
                <a:latin typeface="Arial" pitchFamily="34" charset="0"/>
              </a:defRPr>
            </a:lvl6pPr>
            <a:lvl7pPr marL="2678113" defTabSz="881063" fontAlgn="base">
              <a:spcBef>
                <a:spcPct val="0"/>
              </a:spcBef>
              <a:spcAft>
                <a:spcPct val="0"/>
              </a:spcAft>
              <a:defRPr>
                <a:solidFill>
                  <a:schemeClr val="tx1"/>
                </a:solidFill>
                <a:latin typeface="Arial" pitchFamily="34" charset="0"/>
              </a:defRPr>
            </a:lvl7pPr>
            <a:lvl8pPr marL="3135313" defTabSz="881063" fontAlgn="base">
              <a:spcBef>
                <a:spcPct val="0"/>
              </a:spcBef>
              <a:spcAft>
                <a:spcPct val="0"/>
              </a:spcAft>
              <a:defRPr>
                <a:solidFill>
                  <a:schemeClr val="tx1"/>
                </a:solidFill>
                <a:latin typeface="Arial" pitchFamily="34" charset="0"/>
              </a:defRPr>
            </a:lvl8pPr>
            <a:lvl9pPr marL="3592513" defTabSz="881063" fontAlgn="base">
              <a:spcBef>
                <a:spcPct val="0"/>
              </a:spcBef>
              <a:spcAft>
                <a:spcPct val="0"/>
              </a:spcAft>
              <a:defRPr>
                <a:solidFill>
                  <a:schemeClr val="tx1"/>
                </a:solidFill>
                <a:latin typeface="Arial" pitchFamily="34" charset="0"/>
              </a:defRPr>
            </a:lvl9pPr>
          </a:lstStyle>
          <a:p>
            <a:pPr eaLnBrk="0" hangingPunct="0">
              <a:spcBef>
                <a:spcPct val="50000"/>
              </a:spcBef>
            </a:pPr>
            <a:r>
              <a:rPr kumimoji="1" lang="en-US" altLang="zh-CN" sz="1500">
                <a:latin typeface="Times New Roman" pitchFamily="18" charset="0"/>
                <a:ea typeface="宋体" pitchFamily="2" charset="-122"/>
              </a:rPr>
              <a:t>K</a:t>
            </a:r>
            <a:r>
              <a:rPr kumimoji="1" lang="en-US" altLang="zh-CN" sz="1500" baseline="-25000">
                <a:latin typeface="Times New Roman" pitchFamily="18" charset="0"/>
                <a:ea typeface="宋体" pitchFamily="2" charset="-122"/>
              </a:rPr>
              <a:t>1</a:t>
            </a:r>
            <a:r>
              <a:rPr kumimoji="1" lang="en-US" altLang="zh-CN" sz="1500">
                <a:latin typeface="Times New Roman" pitchFamily="18" charset="0"/>
                <a:ea typeface="宋体" pitchFamily="2" charset="-122"/>
              </a:rPr>
              <a:t>(48bits)</a:t>
            </a:r>
            <a:endParaRPr kumimoji="1" lang="en-US" altLang="zh-CN" sz="1500" baseline="-25000">
              <a:latin typeface="Times New Roman" pitchFamily="18" charset="0"/>
              <a:ea typeface="宋体" pitchFamily="2" charset="-122"/>
            </a:endParaRPr>
          </a:p>
        </p:txBody>
      </p:sp>
      <p:sp>
        <p:nvSpPr>
          <p:cNvPr id="184365" name="Text Box 45"/>
          <p:cNvSpPr txBox="1">
            <a:spLocks noChangeArrowheads="1"/>
          </p:cNvSpPr>
          <p:nvPr/>
        </p:nvSpPr>
        <p:spPr bwMode="auto">
          <a:xfrm>
            <a:off x="3130550" y="1125538"/>
            <a:ext cx="2376488"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144" tIns="44072" rIns="88144" bIns="44072">
            <a:spAutoFit/>
          </a:bodyPr>
          <a:lstStyle>
            <a:lvl1pPr defTabSz="881063">
              <a:defRPr>
                <a:solidFill>
                  <a:schemeClr val="tx1"/>
                </a:solidFill>
                <a:latin typeface="Arial" pitchFamily="34" charset="0"/>
              </a:defRPr>
            </a:lvl1pPr>
            <a:lvl2pPr marL="441325" defTabSz="881063">
              <a:defRPr>
                <a:solidFill>
                  <a:schemeClr val="tx1"/>
                </a:solidFill>
                <a:latin typeface="Arial" pitchFamily="34" charset="0"/>
              </a:defRPr>
            </a:lvl2pPr>
            <a:lvl3pPr marL="881063" defTabSz="881063">
              <a:defRPr>
                <a:solidFill>
                  <a:schemeClr val="tx1"/>
                </a:solidFill>
                <a:latin typeface="Arial" pitchFamily="34" charset="0"/>
              </a:defRPr>
            </a:lvl3pPr>
            <a:lvl4pPr marL="1322388" defTabSz="881063">
              <a:defRPr>
                <a:solidFill>
                  <a:schemeClr val="tx1"/>
                </a:solidFill>
                <a:latin typeface="Arial" pitchFamily="34" charset="0"/>
              </a:defRPr>
            </a:lvl4pPr>
            <a:lvl5pPr marL="1763713" defTabSz="881063">
              <a:defRPr>
                <a:solidFill>
                  <a:schemeClr val="tx1"/>
                </a:solidFill>
                <a:latin typeface="Arial" pitchFamily="34" charset="0"/>
              </a:defRPr>
            </a:lvl5pPr>
            <a:lvl6pPr marL="2220913" defTabSz="881063" fontAlgn="base">
              <a:spcBef>
                <a:spcPct val="0"/>
              </a:spcBef>
              <a:spcAft>
                <a:spcPct val="0"/>
              </a:spcAft>
              <a:defRPr>
                <a:solidFill>
                  <a:schemeClr val="tx1"/>
                </a:solidFill>
                <a:latin typeface="Arial" pitchFamily="34" charset="0"/>
              </a:defRPr>
            </a:lvl6pPr>
            <a:lvl7pPr marL="2678113" defTabSz="881063" fontAlgn="base">
              <a:spcBef>
                <a:spcPct val="0"/>
              </a:spcBef>
              <a:spcAft>
                <a:spcPct val="0"/>
              </a:spcAft>
              <a:defRPr>
                <a:solidFill>
                  <a:schemeClr val="tx1"/>
                </a:solidFill>
                <a:latin typeface="Arial" pitchFamily="34" charset="0"/>
              </a:defRPr>
            </a:lvl7pPr>
            <a:lvl8pPr marL="3135313" defTabSz="881063" fontAlgn="base">
              <a:spcBef>
                <a:spcPct val="0"/>
              </a:spcBef>
              <a:spcAft>
                <a:spcPct val="0"/>
              </a:spcAft>
              <a:defRPr>
                <a:solidFill>
                  <a:schemeClr val="tx1"/>
                </a:solidFill>
                <a:latin typeface="Arial" pitchFamily="34" charset="0"/>
              </a:defRPr>
            </a:lvl8pPr>
            <a:lvl9pPr marL="3592513" defTabSz="881063" fontAlgn="base">
              <a:spcBef>
                <a:spcPct val="0"/>
              </a:spcBef>
              <a:spcAft>
                <a:spcPct val="0"/>
              </a:spcAft>
              <a:defRPr>
                <a:solidFill>
                  <a:schemeClr val="tx1"/>
                </a:solidFill>
                <a:latin typeface="Arial" pitchFamily="34" charset="0"/>
              </a:defRPr>
            </a:lvl9pPr>
          </a:lstStyle>
          <a:p>
            <a:pPr eaLnBrk="0" hangingPunct="0">
              <a:spcBef>
                <a:spcPct val="50000"/>
              </a:spcBef>
            </a:pPr>
            <a:r>
              <a:rPr kumimoji="1" lang="zh-CN" altLang="en-US" sz="2300">
                <a:latin typeface="Times New Roman" pitchFamily="18" charset="0"/>
                <a:ea typeface="宋体" pitchFamily="2" charset="-122"/>
              </a:rPr>
              <a:t>密钥 </a:t>
            </a:r>
            <a:r>
              <a:rPr kumimoji="1" lang="en-US" altLang="zh-CN" sz="2300">
                <a:latin typeface="Times New Roman" pitchFamily="18" charset="0"/>
                <a:ea typeface="宋体" pitchFamily="2" charset="-122"/>
              </a:rPr>
              <a:t>K, 64 bits</a:t>
            </a:r>
          </a:p>
        </p:txBody>
      </p:sp>
      <p:sp>
        <p:nvSpPr>
          <p:cNvPr id="184366" name="Text Box 46"/>
          <p:cNvSpPr txBox="1">
            <a:spLocks noChangeArrowheads="1"/>
          </p:cNvSpPr>
          <p:nvPr/>
        </p:nvSpPr>
        <p:spPr bwMode="auto">
          <a:xfrm>
            <a:off x="1331913" y="1844675"/>
            <a:ext cx="431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144" tIns="44072" rIns="88144" bIns="44072">
            <a:spAutoFit/>
          </a:bodyPr>
          <a:lstStyle>
            <a:lvl1pPr defTabSz="881063">
              <a:defRPr>
                <a:solidFill>
                  <a:schemeClr val="tx1"/>
                </a:solidFill>
                <a:latin typeface="Arial" pitchFamily="34" charset="0"/>
              </a:defRPr>
            </a:lvl1pPr>
            <a:lvl2pPr marL="441325" defTabSz="881063">
              <a:defRPr>
                <a:solidFill>
                  <a:schemeClr val="tx1"/>
                </a:solidFill>
                <a:latin typeface="Arial" pitchFamily="34" charset="0"/>
              </a:defRPr>
            </a:lvl2pPr>
            <a:lvl3pPr marL="881063" defTabSz="881063">
              <a:defRPr>
                <a:solidFill>
                  <a:schemeClr val="tx1"/>
                </a:solidFill>
                <a:latin typeface="Arial" pitchFamily="34" charset="0"/>
              </a:defRPr>
            </a:lvl3pPr>
            <a:lvl4pPr marL="1322388" defTabSz="881063">
              <a:defRPr>
                <a:solidFill>
                  <a:schemeClr val="tx1"/>
                </a:solidFill>
                <a:latin typeface="Arial" pitchFamily="34" charset="0"/>
              </a:defRPr>
            </a:lvl4pPr>
            <a:lvl5pPr marL="1763713" defTabSz="881063">
              <a:defRPr>
                <a:solidFill>
                  <a:schemeClr val="tx1"/>
                </a:solidFill>
                <a:latin typeface="Arial" pitchFamily="34" charset="0"/>
              </a:defRPr>
            </a:lvl5pPr>
            <a:lvl6pPr marL="2220913" defTabSz="881063" fontAlgn="base">
              <a:spcBef>
                <a:spcPct val="0"/>
              </a:spcBef>
              <a:spcAft>
                <a:spcPct val="0"/>
              </a:spcAft>
              <a:defRPr>
                <a:solidFill>
                  <a:schemeClr val="tx1"/>
                </a:solidFill>
                <a:latin typeface="Arial" pitchFamily="34" charset="0"/>
              </a:defRPr>
            </a:lvl6pPr>
            <a:lvl7pPr marL="2678113" defTabSz="881063" fontAlgn="base">
              <a:spcBef>
                <a:spcPct val="0"/>
              </a:spcBef>
              <a:spcAft>
                <a:spcPct val="0"/>
              </a:spcAft>
              <a:defRPr>
                <a:solidFill>
                  <a:schemeClr val="tx1"/>
                </a:solidFill>
                <a:latin typeface="Arial" pitchFamily="34" charset="0"/>
              </a:defRPr>
            </a:lvl7pPr>
            <a:lvl8pPr marL="3135313" defTabSz="881063" fontAlgn="base">
              <a:spcBef>
                <a:spcPct val="0"/>
              </a:spcBef>
              <a:spcAft>
                <a:spcPct val="0"/>
              </a:spcAft>
              <a:defRPr>
                <a:solidFill>
                  <a:schemeClr val="tx1"/>
                </a:solidFill>
                <a:latin typeface="Arial" pitchFamily="34" charset="0"/>
              </a:defRPr>
            </a:lvl8pPr>
            <a:lvl9pPr marL="3592513" defTabSz="881063" fontAlgn="base">
              <a:spcBef>
                <a:spcPct val="0"/>
              </a:spcBef>
              <a:spcAft>
                <a:spcPct val="0"/>
              </a:spcAft>
              <a:defRPr>
                <a:solidFill>
                  <a:schemeClr val="tx1"/>
                </a:solidFill>
                <a:latin typeface="Arial" pitchFamily="34" charset="0"/>
              </a:defRPr>
            </a:lvl9pPr>
          </a:lstStyle>
          <a:p>
            <a:pPr eaLnBrk="0" hangingPunct="0">
              <a:spcBef>
                <a:spcPct val="50000"/>
              </a:spcBef>
            </a:pPr>
            <a:r>
              <a:rPr kumimoji="1" lang="en-US" altLang="zh-CN" sz="1700">
                <a:latin typeface="Times New Roman" pitchFamily="18" charset="0"/>
                <a:ea typeface="宋体" pitchFamily="2" charset="-122"/>
              </a:rPr>
              <a:t>28</a:t>
            </a:r>
          </a:p>
        </p:txBody>
      </p:sp>
      <p:sp>
        <p:nvSpPr>
          <p:cNvPr id="184367" name="Text Box 47"/>
          <p:cNvSpPr txBox="1">
            <a:spLocks noChangeArrowheads="1"/>
          </p:cNvSpPr>
          <p:nvPr/>
        </p:nvSpPr>
        <p:spPr bwMode="auto">
          <a:xfrm>
            <a:off x="4141788" y="1844675"/>
            <a:ext cx="43021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144" tIns="44072" rIns="88144" bIns="44072">
            <a:spAutoFit/>
          </a:bodyPr>
          <a:lstStyle>
            <a:lvl1pPr defTabSz="881063">
              <a:defRPr>
                <a:solidFill>
                  <a:schemeClr val="tx1"/>
                </a:solidFill>
                <a:latin typeface="Arial" pitchFamily="34" charset="0"/>
              </a:defRPr>
            </a:lvl1pPr>
            <a:lvl2pPr marL="441325" defTabSz="881063">
              <a:defRPr>
                <a:solidFill>
                  <a:schemeClr val="tx1"/>
                </a:solidFill>
                <a:latin typeface="Arial" pitchFamily="34" charset="0"/>
              </a:defRPr>
            </a:lvl2pPr>
            <a:lvl3pPr marL="881063" defTabSz="881063">
              <a:defRPr>
                <a:solidFill>
                  <a:schemeClr val="tx1"/>
                </a:solidFill>
                <a:latin typeface="Arial" pitchFamily="34" charset="0"/>
              </a:defRPr>
            </a:lvl3pPr>
            <a:lvl4pPr marL="1322388" defTabSz="881063">
              <a:defRPr>
                <a:solidFill>
                  <a:schemeClr val="tx1"/>
                </a:solidFill>
                <a:latin typeface="Arial" pitchFamily="34" charset="0"/>
              </a:defRPr>
            </a:lvl4pPr>
            <a:lvl5pPr marL="1763713" defTabSz="881063">
              <a:defRPr>
                <a:solidFill>
                  <a:schemeClr val="tx1"/>
                </a:solidFill>
                <a:latin typeface="Arial" pitchFamily="34" charset="0"/>
              </a:defRPr>
            </a:lvl5pPr>
            <a:lvl6pPr marL="2220913" defTabSz="881063" fontAlgn="base">
              <a:spcBef>
                <a:spcPct val="0"/>
              </a:spcBef>
              <a:spcAft>
                <a:spcPct val="0"/>
              </a:spcAft>
              <a:defRPr>
                <a:solidFill>
                  <a:schemeClr val="tx1"/>
                </a:solidFill>
                <a:latin typeface="Arial" pitchFamily="34" charset="0"/>
              </a:defRPr>
            </a:lvl6pPr>
            <a:lvl7pPr marL="2678113" defTabSz="881063" fontAlgn="base">
              <a:spcBef>
                <a:spcPct val="0"/>
              </a:spcBef>
              <a:spcAft>
                <a:spcPct val="0"/>
              </a:spcAft>
              <a:defRPr>
                <a:solidFill>
                  <a:schemeClr val="tx1"/>
                </a:solidFill>
                <a:latin typeface="Arial" pitchFamily="34" charset="0"/>
              </a:defRPr>
            </a:lvl7pPr>
            <a:lvl8pPr marL="3135313" defTabSz="881063" fontAlgn="base">
              <a:spcBef>
                <a:spcPct val="0"/>
              </a:spcBef>
              <a:spcAft>
                <a:spcPct val="0"/>
              </a:spcAft>
              <a:defRPr>
                <a:solidFill>
                  <a:schemeClr val="tx1"/>
                </a:solidFill>
                <a:latin typeface="Arial" pitchFamily="34" charset="0"/>
              </a:defRPr>
            </a:lvl8pPr>
            <a:lvl9pPr marL="3592513" defTabSz="881063" fontAlgn="base">
              <a:spcBef>
                <a:spcPct val="0"/>
              </a:spcBef>
              <a:spcAft>
                <a:spcPct val="0"/>
              </a:spcAft>
              <a:defRPr>
                <a:solidFill>
                  <a:schemeClr val="tx1"/>
                </a:solidFill>
                <a:latin typeface="Arial" pitchFamily="34" charset="0"/>
              </a:defRPr>
            </a:lvl9pPr>
          </a:lstStyle>
          <a:p>
            <a:pPr eaLnBrk="0" hangingPunct="0">
              <a:spcBef>
                <a:spcPct val="50000"/>
              </a:spcBef>
            </a:pPr>
            <a:r>
              <a:rPr kumimoji="1" lang="en-US" altLang="zh-CN" sz="1700">
                <a:latin typeface="Times New Roman" pitchFamily="18" charset="0"/>
                <a:ea typeface="宋体" pitchFamily="2" charset="-122"/>
              </a:rPr>
              <a:t>28</a:t>
            </a:r>
          </a:p>
        </p:txBody>
      </p:sp>
      <p:sp>
        <p:nvSpPr>
          <p:cNvPr id="184368" name="AutoShape 48"/>
          <p:cNvSpPr>
            <a:spLocks noChangeArrowheads="1"/>
          </p:cNvSpPr>
          <p:nvPr/>
        </p:nvSpPr>
        <p:spPr bwMode="auto">
          <a:xfrm>
            <a:off x="5291138" y="4725988"/>
            <a:ext cx="1008062" cy="431800"/>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300" i="1">
                <a:latin typeface="Times New Roman" pitchFamily="18" charset="0"/>
                <a:ea typeface="宋体" pitchFamily="2" charset="-122"/>
              </a:rPr>
              <a:t>PC-2</a:t>
            </a:r>
          </a:p>
        </p:txBody>
      </p:sp>
      <p:sp>
        <p:nvSpPr>
          <p:cNvPr id="184369" name="Line 49"/>
          <p:cNvSpPr>
            <a:spLocks noChangeShapeType="1"/>
          </p:cNvSpPr>
          <p:nvPr/>
        </p:nvSpPr>
        <p:spPr bwMode="auto">
          <a:xfrm>
            <a:off x="6299200" y="4941888"/>
            <a:ext cx="719138"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70" name="Text Box 50"/>
          <p:cNvSpPr txBox="1">
            <a:spLocks noChangeArrowheads="1"/>
          </p:cNvSpPr>
          <p:nvPr/>
        </p:nvSpPr>
        <p:spPr bwMode="auto">
          <a:xfrm>
            <a:off x="7127875" y="4725988"/>
            <a:ext cx="13668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144" tIns="44072" rIns="88144" bIns="44072">
            <a:spAutoFit/>
          </a:bodyPr>
          <a:lstStyle>
            <a:lvl1pPr defTabSz="881063">
              <a:defRPr>
                <a:solidFill>
                  <a:schemeClr val="tx1"/>
                </a:solidFill>
                <a:latin typeface="Arial" pitchFamily="34" charset="0"/>
              </a:defRPr>
            </a:lvl1pPr>
            <a:lvl2pPr marL="441325" defTabSz="881063">
              <a:defRPr>
                <a:solidFill>
                  <a:schemeClr val="tx1"/>
                </a:solidFill>
                <a:latin typeface="Arial" pitchFamily="34" charset="0"/>
              </a:defRPr>
            </a:lvl2pPr>
            <a:lvl3pPr marL="881063" defTabSz="881063">
              <a:defRPr>
                <a:solidFill>
                  <a:schemeClr val="tx1"/>
                </a:solidFill>
                <a:latin typeface="Arial" pitchFamily="34" charset="0"/>
              </a:defRPr>
            </a:lvl3pPr>
            <a:lvl4pPr marL="1322388" defTabSz="881063">
              <a:defRPr>
                <a:solidFill>
                  <a:schemeClr val="tx1"/>
                </a:solidFill>
                <a:latin typeface="Arial" pitchFamily="34" charset="0"/>
              </a:defRPr>
            </a:lvl4pPr>
            <a:lvl5pPr marL="1763713" defTabSz="881063">
              <a:defRPr>
                <a:solidFill>
                  <a:schemeClr val="tx1"/>
                </a:solidFill>
                <a:latin typeface="Arial" pitchFamily="34" charset="0"/>
              </a:defRPr>
            </a:lvl5pPr>
            <a:lvl6pPr marL="2220913" defTabSz="881063" fontAlgn="base">
              <a:spcBef>
                <a:spcPct val="0"/>
              </a:spcBef>
              <a:spcAft>
                <a:spcPct val="0"/>
              </a:spcAft>
              <a:defRPr>
                <a:solidFill>
                  <a:schemeClr val="tx1"/>
                </a:solidFill>
                <a:latin typeface="Arial" pitchFamily="34" charset="0"/>
              </a:defRPr>
            </a:lvl6pPr>
            <a:lvl7pPr marL="2678113" defTabSz="881063" fontAlgn="base">
              <a:spcBef>
                <a:spcPct val="0"/>
              </a:spcBef>
              <a:spcAft>
                <a:spcPct val="0"/>
              </a:spcAft>
              <a:defRPr>
                <a:solidFill>
                  <a:schemeClr val="tx1"/>
                </a:solidFill>
                <a:latin typeface="Arial" pitchFamily="34" charset="0"/>
              </a:defRPr>
            </a:lvl7pPr>
            <a:lvl8pPr marL="3135313" defTabSz="881063" fontAlgn="base">
              <a:spcBef>
                <a:spcPct val="0"/>
              </a:spcBef>
              <a:spcAft>
                <a:spcPct val="0"/>
              </a:spcAft>
              <a:defRPr>
                <a:solidFill>
                  <a:schemeClr val="tx1"/>
                </a:solidFill>
                <a:latin typeface="Arial" pitchFamily="34" charset="0"/>
              </a:defRPr>
            </a:lvl8pPr>
            <a:lvl9pPr marL="3592513" defTabSz="881063" fontAlgn="base">
              <a:spcBef>
                <a:spcPct val="0"/>
              </a:spcBef>
              <a:spcAft>
                <a:spcPct val="0"/>
              </a:spcAft>
              <a:defRPr>
                <a:solidFill>
                  <a:schemeClr val="tx1"/>
                </a:solidFill>
                <a:latin typeface="Arial" pitchFamily="34" charset="0"/>
              </a:defRPr>
            </a:lvl9pPr>
          </a:lstStyle>
          <a:p>
            <a:pPr eaLnBrk="0" hangingPunct="0">
              <a:spcBef>
                <a:spcPct val="50000"/>
              </a:spcBef>
            </a:pPr>
            <a:r>
              <a:rPr kumimoji="1" lang="en-US" altLang="zh-CN" sz="1500">
                <a:latin typeface="Times New Roman" pitchFamily="18" charset="0"/>
                <a:ea typeface="宋体" pitchFamily="2" charset="-122"/>
              </a:rPr>
              <a:t>K</a:t>
            </a:r>
            <a:r>
              <a:rPr kumimoji="1" lang="en-US" altLang="zh-CN" sz="1500" baseline="-25000">
                <a:latin typeface="Times New Roman" pitchFamily="18" charset="0"/>
                <a:ea typeface="宋体" pitchFamily="2" charset="-122"/>
              </a:rPr>
              <a:t>2</a:t>
            </a:r>
            <a:r>
              <a:rPr kumimoji="1" lang="en-US" altLang="zh-CN" sz="1500">
                <a:latin typeface="Times New Roman" pitchFamily="18" charset="0"/>
                <a:ea typeface="宋体" pitchFamily="2" charset="-122"/>
              </a:rPr>
              <a:t>(48bits)</a:t>
            </a:r>
            <a:endParaRPr kumimoji="1" lang="en-US" altLang="zh-CN" sz="1500" baseline="-25000">
              <a:latin typeface="Times New Roman" pitchFamily="18" charset="0"/>
              <a:ea typeface="宋体" pitchFamily="2" charset="-122"/>
            </a:endParaRPr>
          </a:p>
        </p:txBody>
      </p:sp>
      <p:sp>
        <p:nvSpPr>
          <p:cNvPr id="184371" name="AutoShape 51"/>
          <p:cNvSpPr>
            <a:spLocks noChangeArrowheads="1"/>
          </p:cNvSpPr>
          <p:nvPr/>
        </p:nvSpPr>
        <p:spPr bwMode="auto">
          <a:xfrm>
            <a:off x="5075238" y="6165850"/>
            <a:ext cx="1008062" cy="431800"/>
          </a:xfrm>
          <a:prstGeom prst="roundRect">
            <a:avLst>
              <a:gd name="adj" fmla="val 16667"/>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1300" i="1">
                <a:latin typeface="Times New Roman" pitchFamily="18" charset="0"/>
                <a:ea typeface="宋体" pitchFamily="2" charset="-122"/>
              </a:rPr>
              <a:t>PC-2</a:t>
            </a:r>
          </a:p>
        </p:txBody>
      </p:sp>
      <p:sp>
        <p:nvSpPr>
          <p:cNvPr id="184372" name="Line 52"/>
          <p:cNvSpPr>
            <a:spLocks noChangeShapeType="1"/>
          </p:cNvSpPr>
          <p:nvPr/>
        </p:nvSpPr>
        <p:spPr bwMode="auto">
          <a:xfrm>
            <a:off x="6081713" y="6435725"/>
            <a:ext cx="720725"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4373" name="Text Box 53"/>
          <p:cNvSpPr txBox="1">
            <a:spLocks noChangeArrowheads="1"/>
          </p:cNvSpPr>
          <p:nvPr/>
        </p:nvSpPr>
        <p:spPr bwMode="auto">
          <a:xfrm>
            <a:off x="6804025" y="6237288"/>
            <a:ext cx="13684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144" tIns="44072" rIns="88144" bIns="44072">
            <a:spAutoFit/>
          </a:bodyPr>
          <a:lstStyle>
            <a:lvl1pPr defTabSz="881063">
              <a:defRPr>
                <a:solidFill>
                  <a:schemeClr val="tx1"/>
                </a:solidFill>
                <a:latin typeface="Arial" pitchFamily="34" charset="0"/>
              </a:defRPr>
            </a:lvl1pPr>
            <a:lvl2pPr marL="441325" defTabSz="881063">
              <a:defRPr>
                <a:solidFill>
                  <a:schemeClr val="tx1"/>
                </a:solidFill>
                <a:latin typeface="Arial" pitchFamily="34" charset="0"/>
              </a:defRPr>
            </a:lvl2pPr>
            <a:lvl3pPr marL="881063" defTabSz="881063">
              <a:defRPr>
                <a:solidFill>
                  <a:schemeClr val="tx1"/>
                </a:solidFill>
                <a:latin typeface="Arial" pitchFamily="34" charset="0"/>
              </a:defRPr>
            </a:lvl3pPr>
            <a:lvl4pPr marL="1322388" defTabSz="881063">
              <a:defRPr>
                <a:solidFill>
                  <a:schemeClr val="tx1"/>
                </a:solidFill>
                <a:latin typeface="Arial" pitchFamily="34" charset="0"/>
              </a:defRPr>
            </a:lvl4pPr>
            <a:lvl5pPr marL="1763713" defTabSz="881063">
              <a:defRPr>
                <a:solidFill>
                  <a:schemeClr val="tx1"/>
                </a:solidFill>
                <a:latin typeface="Arial" pitchFamily="34" charset="0"/>
              </a:defRPr>
            </a:lvl5pPr>
            <a:lvl6pPr marL="2220913" defTabSz="881063" fontAlgn="base">
              <a:spcBef>
                <a:spcPct val="0"/>
              </a:spcBef>
              <a:spcAft>
                <a:spcPct val="0"/>
              </a:spcAft>
              <a:defRPr>
                <a:solidFill>
                  <a:schemeClr val="tx1"/>
                </a:solidFill>
                <a:latin typeface="Arial" pitchFamily="34" charset="0"/>
              </a:defRPr>
            </a:lvl6pPr>
            <a:lvl7pPr marL="2678113" defTabSz="881063" fontAlgn="base">
              <a:spcBef>
                <a:spcPct val="0"/>
              </a:spcBef>
              <a:spcAft>
                <a:spcPct val="0"/>
              </a:spcAft>
              <a:defRPr>
                <a:solidFill>
                  <a:schemeClr val="tx1"/>
                </a:solidFill>
                <a:latin typeface="Arial" pitchFamily="34" charset="0"/>
              </a:defRPr>
            </a:lvl7pPr>
            <a:lvl8pPr marL="3135313" defTabSz="881063" fontAlgn="base">
              <a:spcBef>
                <a:spcPct val="0"/>
              </a:spcBef>
              <a:spcAft>
                <a:spcPct val="0"/>
              </a:spcAft>
              <a:defRPr>
                <a:solidFill>
                  <a:schemeClr val="tx1"/>
                </a:solidFill>
                <a:latin typeface="Arial" pitchFamily="34" charset="0"/>
              </a:defRPr>
            </a:lvl8pPr>
            <a:lvl9pPr marL="3592513" defTabSz="881063" fontAlgn="base">
              <a:spcBef>
                <a:spcPct val="0"/>
              </a:spcBef>
              <a:spcAft>
                <a:spcPct val="0"/>
              </a:spcAft>
              <a:defRPr>
                <a:solidFill>
                  <a:schemeClr val="tx1"/>
                </a:solidFill>
                <a:latin typeface="Arial" pitchFamily="34" charset="0"/>
              </a:defRPr>
            </a:lvl9pPr>
          </a:lstStyle>
          <a:p>
            <a:pPr eaLnBrk="0" hangingPunct="0">
              <a:spcBef>
                <a:spcPct val="50000"/>
              </a:spcBef>
            </a:pPr>
            <a:r>
              <a:rPr kumimoji="1" lang="en-US" altLang="zh-CN" sz="1500">
                <a:latin typeface="Times New Roman" pitchFamily="18" charset="0"/>
                <a:ea typeface="宋体" pitchFamily="2" charset="-122"/>
              </a:rPr>
              <a:t>K</a:t>
            </a:r>
            <a:r>
              <a:rPr kumimoji="1" lang="en-US" altLang="zh-CN" sz="1500" baseline="-25000">
                <a:latin typeface="Times New Roman" pitchFamily="18" charset="0"/>
                <a:ea typeface="宋体" pitchFamily="2" charset="-122"/>
              </a:rPr>
              <a:t>16</a:t>
            </a:r>
            <a:r>
              <a:rPr kumimoji="1" lang="en-US" altLang="zh-CN" sz="1500">
                <a:latin typeface="Times New Roman" pitchFamily="18" charset="0"/>
                <a:ea typeface="宋体" pitchFamily="2" charset="-122"/>
              </a:rPr>
              <a:t>(48bits)</a:t>
            </a:r>
            <a:endParaRPr kumimoji="1" lang="en-US" altLang="zh-CN" sz="1500" baseline="-25000">
              <a:latin typeface="Times New Roman" pitchFamily="18" charset="0"/>
              <a:ea typeface="宋体" pitchFamily="2" charset="-122"/>
            </a:endParaRP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123</a:t>
            </a:fld>
            <a:endParaRPr lang="en-US" altLang="zh-CN"/>
          </a:p>
        </p:txBody>
      </p:sp>
    </p:spTree>
    <p:extLst>
      <p:ext uri="{BB962C8B-B14F-4D97-AF65-F5344CB8AC3E}">
        <p14:creationId xmlns:p14="http://schemas.microsoft.com/office/powerpoint/2010/main" val="3226865367"/>
      </p:ext>
    </p:extLst>
  </p:cSld>
  <p:clrMapOvr>
    <a:masterClrMapping/>
  </p:clrMapOvr>
  <p:transition>
    <p:wipe dir="d"/>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5346" name="Group 2"/>
          <p:cNvGraphicFramePr>
            <a:graphicFrameLocks noGrp="1"/>
          </p:cNvGraphicFramePr>
          <p:nvPr>
            <p:ph idx="1"/>
          </p:nvPr>
        </p:nvGraphicFramePr>
        <p:xfrm>
          <a:off x="381000" y="1676400"/>
          <a:ext cx="8061325" cy="3041651"/>
        </p:xfrm>
        <a:graphic>
          <a:graphicData uri="http://schemas.openxmlformats.org/drawingml/2006/table">
            <a:tbl>
              <a:tblPr/>
              <a:tblGrid>
                <a:gridCol w="574675">
                  <a:extLst>
                    <a:ext uri="{9D8B030D-6E8A-4147-A177-3AD203B41FA5}">
                      <a16:colId xmlns:a16="http://schemas.microsoft.com/office/drawing/2014/main" val="20000"/>
                    </a:ext>
                  </a:extLst>
                </a:gridCol>
                <a:gridCol w="577850">
                  <a:extLst>
                    <a:ext uri="{9D8B030D-6E8A-4147-A177-3AD203B41FA5}">
                      <a16:colId xmlns:a16="http://schemas.microsoft.com/office/drawing/2014/main" val="20001"/>
                    </a:ext>
                  </a:extLst>
                </a:gridCol>
                <a:gridCol w="574675">
                  <a:extLst>
                    <a:ext uri="{9D8B030D-6E8A-4147-A177-3AD203B41FA5}">
                      <a16:colId xmlns:a16="http://schemas.microsoft.com/office/drawing/2014/main" val="20002"/>
                    </a:ext>
                  </a:extLst>
                </a:gridCol>
                <a:gridCol w="576263">
                  <a:extLst>
                    <a:ext uri="{9D8B030D-6E8A-4147-A177-3AD203B41FA5}">
                      <a16:colId xmlns:a16="http://schemas.microsoft.com/office/drawing/2014/main" val="20003"/>
                    </a:ext>
                  </a:extLst>
                </a:gridCol>
                <a:gridCol w="574675">
                  <a:extLst>
                    <a:ext uri="{9D8B030D-6E8A-4147-A177-3AD203B41FA5}">
                      <a16:colId xmlns:a16="http://schemas.microsoft.com/office/drawing/2014/main" val="20004"/>
                    </a:ext>
                  </a:extLst>
                </a:gridCol>
                <a:gridCol w="577850">
                  <a:extLst>
                    <a:ext uri="{9D8B030D-6E8A-4147-A177-3AD203B41FA5}">
                      <a16:colId xmlns:a16="http://schemas.microsoft.com/office/drawing/2014/main" val="20005"/>
                    </a:ext>
                  </a:extLst>
                </a:gridCol>
                <a:gridCol w="574675">
                  <a:extLst>
                    <a:ext uri="{9D8B030D-6E8A-4147-A177-3AD203B41FA5}">
                      <a16:colId xmlns:a16="http://schemas.microsoft.com/office/drawing/2014/main" val="20006"/>
                    </a:ext>
                  </a:extLst>
                </a:gridCol>
                <a:gridCol w="574675">
                  <a:extLst>
                    <a:ext uri="{9D8B030D-6E8A-4147-A177-3AD203B41FA5}">
                      <a16:colId xmlns:a16="http://schemas.microsoft.com/office/drawing/2014/main" val="20007"/>
                    </a:ext>
                  </a:extLst>
                </a:gridCol>
                <a:gridCol w="577850">
                  <a:extLst>
                    <a:ext uri="{9D8B030D-6E8A-4147-A177-3AD203B41FA5}">
                      <a16:colId xmlns:a16="http://schemas.microsoft.com/office/drawing/2014/main" val="20008"/>
                    </a:ext>
                  </a:extLst>
                </a:gridCol>
                <a:gridCol w="574675">
                  <a:extLst>
                    <a:ext uri="{9D8B030D-6E8A-4147-A177-3AD203B41FA5}">
                      <a16:colId xmlns:a16="http://schemas.microsoft.com/office/drawing/2014/main" val="20009"/>
                    </a:ext>
                  </a:extLst>
                </a:gridCol>
                <a:gridCol w="576262">
                  <a:extLst>
                    <a:ext uri="{9D8B030D-6E8A-4147-A177-3AD203B41FA5}">
                      <a16:colId xmlns:a16="http://schemas.microsoft.com/office/drawing/2014/main" val="20010"/>
                    </a:ext>
                  </a:extLst>
                </a:gridCol>
                <a:gridCol w="574675">
                  <a:extLst>
                    <a:ext uri="{9D8B030D-6E8A-4147-A177-3AD203B41FA5}">
                      <a16:colId xmlns:a16="http://schemas.microsoft.com/office/drawing/2014/main" val="20011"/>
                    </a:ext>
                  </a:extLst>
                </a:gridCol>
                <a:gridCol w="577850">
                  <a:extLst>
                    <a:ext uri="{9D8B030D-6E8A-4147-A177-3AD203B41FA5}">
                      <a16:colId xmlns:a16="http://schemas.microsoft.com/office/drawing/2014/main" val="20012"/>
                    </a:ext>
                  </a:extLst>
                </a:gridCol>
                <a:gridCol w="574675">
                  <a:extLst>
                    <a:ext uri="{9D8B030D-6E8A-4147-A177-3AD203B41FA5}">
                      <a16:colId xmlns:a16="http://schemas.microsoft.com/office/drawing/2014/main" val="20013"/>
                    </a:ext>
                  </a:extLst>
                </a:gridCol>
              </a:tblGrid>
              <a:tr h="460375">
                <a:tc gridSpan="14">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PC1</a:t>
                      </a:r>
                      <a:r>
                        <a:rPr kumimoji="0" lang="zh-CN" altLang="en-US" sz="21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选位表</a:t>
                      </a:r>
                    </a:p>
                  </a:txBody>
                  <a:tcPr marL="88144" marR="88144" marT="44072" marB="44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triangl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644525">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57</a:t>
                      </a:r>
                    </a:p>
                  </a:txBody>
                  <a:tcPr marL="88144" marR="88144" marT="44072" marB="44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49</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41</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33</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25</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17</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9</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58</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50</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42</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34</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26</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18</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1"/>
                  </a:ext>
                </a:extLst>
              </a:tr>
              <a:tr h="646113">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10</a:t>
                      </a:r>
                    </a:p>
                  </a:txBody>
                  <a:tcPr marL="88144" marR="88144" marT="44072" marB="44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59</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51</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43</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35</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27</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19</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11</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60</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52</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44</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36</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2"/>
                  </a:ext>
                </a:extLst>
              </a:tr>
              <a:tr h="644525">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63</a:t>
                      </a:r>
                    </a:p>
                  </a:txBody>
                  <a:tcPr marL="88144" marR="88144" marT="44072" marB="44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55</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47</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39</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31</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23</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15</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7</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62</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54</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46</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38</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30</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22</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3"/>
                  </a:ext>
                </a:extLst>
              </a:tr>
              <a:tr h="646113">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14</a:t>
                      </a:r>
                    </a:p>
                  </a:txBody>
                  <a:tcPr marL="88144" marR="88144" marT="44072" marB="44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6</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61</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53</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45</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37</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29</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21</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13</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5</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28</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20</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12</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536575" marR="0" lvl="0" indent="-536575" algn="ctr" defTabSz="914400" rtl="0" eaLnBrk="1" fontAlgn="base" latinLnBrk="0" hangingPunct="1">
                        <a:lnSpc>
                          <a:spcPct val="100000"/>
                        </a:lnSpc>
                        <a:spcBef>
                          <a:spcPct val="0"/>
                        </a:spcBef>
                        <a:spcAft>
                          <a:spcPct val="0"/>
                        </a:spcAft>
                        <a:buClrTx/>
                        <a:buSzPct val="80000"/>
                        <a:buFont typeface="Wingdings" pitchFamily="2" charset="2"/>
                        <a:buNone/>
                        <a:tabLst/>
                      </a:pPr>
                      <a:r>
                        <a:rPr kumimoji="0" lang="en-US" altLang="zh-CN" sz="21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4</a:t>
                      </a:r>
                    </a:p>
                  </a:txBody>
                  <a:tcPr marL="88144" marR="88144" marT="44072" marB="44072"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85425" name="Rectangle 81"/>
          <p:cNvSpPr>
            <a:spLocks noChangeArrowheads="1"/>
          </p:cNvSpPr>
          <p:nvPr/>
        </p:nvSpPr>
        <p:spPr bwMode="auto">
          <a:xfrm>
            <a:off x="990600" y="5157192"/>
            <a:ext cx="8439150" cy="1166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144" tIns="44072" rIns="88144" bIns="44072">
            <a:spAutoFit/>
          </a:bodyPr>
          <a:lstStyle/>
          <a:p>
            <a:pPr marL="324000" lvl="1" indent="-342900" algn="l">
              <a:lnSpc>
                <a:spcPct val="150000"/>
              </a:lnSpc>
              <a:spcBef>
                <a:spcPts val="600"/>
              </a:spcBef>
              <a:spcAft>
                <a:spcPts val="600"/>
              </a:spcAft>
              <a:buClr>
                <a:schemeClr val="accent2"/>
              </a:buClr>
              <a:buSzPct val="60000"/>
              <a:buBlip>
                <a:blip r:embed="rId3"/>
              </a:buBlip>
            </a:pPr>
            <a:r>
              <a:rPr lang="zh-CN" altLang="en-US" sz="2000" dirty="0">
                <a:latin typeface="微软雅黑" pitchFamily="34" charset="-122"/>
                <a:ea typeface="微软雅黑" pitchFamily="34" charset="-122"/>
              </a:rPr>
              <a:t>从</a:t>
            </a:r>
            <a:r>
              <a:rPr lang="en-US" altLang="zh-CN" sz="2000" dirty="0">
                <a:latin typeface="微软雅黑" pitchFamily="34" charset="-122"/>
                <a:ea typeface="微软雅黑" pitchFamily="34" charset="-122"/>
              </a:rPr>
              <a:t>64</a:t>
            </a:r>
            <a:r>
              <a:rPr lang="zh-CN" altLang="en-US" sz="2000" dirty="0">
                <a:latin typeface="微软雅黑" pitchFamily="34" charset="-122"/>
                <a:ea typeface="微软雅黑" pitchFamily="34" charset="-122"/>
              </a:rPr>
              <a:t>位密钥中选位出</a:t>
            </a:r>
            <a:r>
              <a:rPr lang="en-US" altLang="zh-CN" sz="2000" dirty="0">
                <a:latin typeface="微软雅黑" pitchFamily="34" charset="-122"/>
                <a:ea typeface="微软雅黑" pitchFamily="34" charset="-122"/>
              </a:rPr>
              <a:t>56</a:t>
            </a:r>
            <a:r>
              <a:rPr lang="zh-CN" altLang="en-US" sz="2000" dirty="0">
                <a:latin typeface="微软雅黑" pitchFamily="34" charset="-122"/>
                <a:ea typeface="微软雅黑" pitchFamily="34" charset="-122"/>
              </a:rPr>
              <a:t>位（</a:t>
            </a:r>
            <a:r>
              <a:rPr lang="en-US" altLang="zh-CN" sz="2000" dirty="0">
                <a:latin typeface="微软雅黑" pitchFamily="34" charset="-122"/>
                <a:ea typeface="微软雅黑" pitchFamily="34" charset="-122"/>
              </a:rPr>
              <a:t>8</a:t>
            </a:r>
            <a:r>
              <a:rPr lang="zh-CN" altLang="en-US" sz="2000" dirty="0">
                <a:latin typeface="微软雅黑" pitchFamily="34" charset="-122"/>
                <a:ea typeface="微软雅黑" pitchFamily="34" charset="-122"/>
              </a:rPr>
              <a:t>位作为奇偶校验位）</a:t>
            </a:r>
          </a:p>
          <a:p>
            <a:pPr marL="324000" lvl="1" indent="-342900" algn="l">
              <a:lnSpc>
                <a:spcPct val="150000"/>
              </a:lnSpc>
              <a:spcBef>
                <a:spcPts val="600"/>
              </a:spcBef>
              <a:spcAft>
                <a:spcPts val="600"/>
              </a:spcAft>
              <a:buClr>
                <a:schemeClr val="accent2"/>
              </a:buClr>
              <a:buSzPct val="60000"/>
              <a:buBlip>
                <a:blip r:embed="rId3"/>
              </a:buBlip>
            </a:pPr>
            <a:r>
              <a:rPr lang="zh-CN" altLang="en-US" sz="2000" dirty="0">
                <a:latin typeface="微软雅黑" pitchFamily="34" charset="-122"/>
                <a:ea typeface="微软雅黑" pitchFamily="34" charset="-122"/>
              </a:rPr>
              <a:t>拆分：</a:t>
            </a:r>
            <a:r>
              <a:rPr lang="en-US" altLang="zh-CN" sz="2000" dirty="0">
                <a:latin typeface="微软雅黑" pitchFamily="34" charset="-122"/>
                <a:ea typeface="微软雅黑" pitchFamily="34" charset="-122"/>
              </a:rPr>
              <a:t>56 bits </a:t>
            </a:r>
            <a:r>
              <a:rPr lang="zh-CN" altLang="en-US" sz="2000" dirty="0">
                <a:latin typeface="微软雅黑" pitchFamily="34" charset="-122"/>
                <a:ea typeface="微软雅黑" pitchFamily="34" charset="-122"/>
              </a:rPr>
              <a:t>的密钥分成两部分，</a:t>
            </a:r>
            <a:r>
              <a:rPr lang="en-US" altLang="zh-CN" sz="2000" dirty="0" err="1">
                <a:latin typeface="微软雅黑" pitchFamily="34" charset="-122"/>
                <a:ea typeface="微软雅黑" pitchFamily="34" charset="-122"/>
              </a:rPr>
              <a:t>Ci</a:t>
            </a:r>
            <a:r>
              <a:rPr lang="en-US" altLang="zh-CN" sz="2000" dirty="0">
                <a:latin typeface="微软雅黑" pitchFamily="34" charset="-122"/>
                <a:ea typeface="微软雅黑" pitchFamily="34" charset="-122"/>
              </a:rPr>
              <a:t> , Di</a:t>
            </a:r>
            <a:r>
              <a:rPr lang="zh-CN" altLang="en-US" sz="2000" dirty="0">
                <a:latin typeface="微软雅黑" pitchFamily="34" charset="-122"/>
                <a:ea typeface="微软雅黑" pitchFamily="34" charset="-122"/>
              </a:rPr>
              <a:t>，各</a:t>
            </a:r>
            <a:r>
              <a:rPr lang="en-US" altLang="zh-CN" sz="2000" dirty="0">
                <a:latin typeface="微软雅黑" pitchFamily="34" charset="-122"/>
                <a:ea typeface="微软雅黑" pitchFamily="34" charset="-122"/>
              </a:rPr>
              <a:t>28bits</a:t>
            </a:r>
          </a:p>
        </p:txBody>
      </p:sp>
      <p:sp>
        <p:nvSpPr>
          <p:cNvPr id="185426" name="Rectangle 82"/>
          <p:cNvSpPr>
            <a:spLocks noChangeArrowheads="1"/>
          </p:cNvSpPr>
          <p:nvPr/>
        </p:nvSpPr>
        <p:spPr bwMode="auto">
          <a:xfrm>
            <a:off x="914400" y="73025"/>
            <a:ext cx="7839075"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4000" dirty="0">
                <a:solidFill>
                  <a:schemeClr val="bg1"/>
                </a:solidFill>
                <a:latin typeface="+mj-ea"/>
                <a:ea typeface="+mj-ea"/>
              </a:rPr>
              <a:t>子密钥的生成</a:t>
            </a:r>
          </a:p>
        </p:txBody>
      </p:sp>
    </p:spTree>
    <p:extLst>
      <p:ext uri="{BB962C8B-B14F-4D97-AF65-F5344CB8AC3E}">
        <p14:creationId xmlns:p14="http://schemas.microsoft.com/office/powerpoint/2010/main" val="2204284101"/>
      </p:ext>
    </p:extLst>
  </p:cSld>
  <p:clrMapOvr>
    <a:masterClrMapping/>
  </p:clrMapOvr>
  <p:transition>
    <p:wipe dir="d"/>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ChangeArrowheads="1"/>
          </p:cNvSpPr>
          <p:nvPr/>
        </p:nvSpPr>
        <p:spPr bwMode="auto">
          <a:xfrm>
            <a:off x="2201863" y="1730375"/>
            <a:ext cx="1692275" cy="576263"/>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2300" i="1">
                <a:latin typeface="Times New Roman" pitchFamily="18" charset="0"/>
                <a:ea typeface="宋体" pitchFamily="2" charset="-122"/>
              </a:rPr>
              <a:t>C</a:t>
            </a:r>
            <a:r>
              <a:rPr kumimoji="1" lang="en-US" altLang="zh-CN" sz="2300" i="1" baseline="-25000">
                <a:latin typeface="Times New Roman" pitchFamily="18" charset="0"/>
                <a:ea typeface="宋体" pitchFamily="2" charset="-122"/>
              </a:rPr>
              <a:t>i</a:t>
            </a:r>
          </a:p>
        </p:txBody>
      </p:sp>
      <p:sp>
        <p:nvSpPr>
          <p:cNvPr id="186371" name="Rectangle 3"/>
          <p:cNvSpPr>
            <a:spLocks noChangeArrowheads="1"/>
          </p:cNvSpPr>
          <p:nvPr/>
        </p:nvSpPr>
        <p:spPr bwMode="auto">
          <a:xfrm>
            <a:off x="5114925" y="1730375"/>
            <a:ext cx="1692275" cy="576263"/>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2300" i="1">
                <a:latin typeface="Times New Roman" pitchFamily="18" charset="0"/>
                <a:ea typeface="宋体" pitchFamily="2" charset="-122"/>
              </a:rPr>
              <a:t>D</a:t>
            </a:r>
            <a:r>
              <a:rPr kumimoji="1" lang="en-US" altLang="zh-CN" sz="2300" i="1" baseline="-25000">
                <a:latin typeface="Times New Roman" pitchFamily="18" charset="0"/>
                <a:ea typeface="宋体" pitchFamily="2" charset="-122"/>
              </a:rPr>
              <a:t>i</a:t>
            </a:r>
          </a:p>
        </p:txBody>
      </p:sp>
      <p:sp>
        <p:nvSpPr>
          <p:cNvPr id="186372" name="Rectangle 4"/>
          <p:cNvSpPr>
            <a:spLocks noChangeArrowheads="1"/>
          </p:cNvSpPr>
          <p:nvPr/>
        </p:nvSpPr>
        <p:spPr bwMode="auto">
          <a:xfrm>
            <a:off x="2268538" y="2809875"/>
            <a:ext cx="1625600" cy="576263"/>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zh-CN" altLang="en-US" sz="2300" dirty="0">
                <a:latin typeface="Times New Roman" pitchFamily="18" charset="0"/>
                <a:ea typeface="宋体" pitchFamily="2" charset="-122"/>
              </a:rPr>
              <a:t>移位</a:t>
            </a:r>
            <a:r>
              <a:rPr kumimoji="1" lang="en-US" altLang="zh-CN" sz="2300" dirty="0">
                <a:latin typeface="Times New Roman" pitchFamily="18" charset="0"/>
                <a:ea typeface="宋体" pitchFamily="2" charset="-122"/>
              </a:rPr>
              <a:t>(LS)</a:t>
            </a:r>
          </a:p>
        </p:txBody>
      </p:sp>
      <p:sp>
        <p:nvSpPr>
          <p:cNvPr id="186373" name="Rectangle 5"/>
          <p:cNvSpPr>
            <a:spLocks noChangeArrowheads="1"/>
          </p:cNvSpPr>
          <p:nvPr/>
        </p:nvSpPr>
        <p:spPr bwMode="auto">
          <a:xfrm>
            <a:off x="5102321" y="2824163"/>
            <a:ext cx="1692275" cy="57626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zh-CN" altLang="en-US" sz="2300" dirty="0">
                <a:latin typeface="Times New Roman" pitchFamily="18" charset="0"/>
                <a:ea typeface="宋体" pitchFamily="2" charset="-122"/>
              </a:rPr>
              <a:t>移位</a:t>
            </a:r>
            <a:r>
              <a:rPr kumimoji="1" lang="en-US" altLang="zh-CN" sz="2300" dirty="0">
                <a:latin typeface="Times New Roman" pitchFamily="18" charset="0"/>
                <a:ea typeface="宋体" pitchFamily="2" charset="-122"/>
              </a:rPr>
              <a:t>(LS)</a:t>
            </a:r>
          </a:p>
        </p:txBody>
      </p:sp>
      <p:sp>
        <p:nvSpPr>
          <p:cNvPr id="186374" name="AutoShape 6"/>
          <p:cNvSpPr>
            <a:spLocks noChangeArrowheads="1"/>
          </p:cNvSpPr>
          <p:nvPr/>
        </p:nvSpPr>
        <p:spPr bwMode="auto">
          <a:xfrm>
            <a:off x="2743200" y="3962400"/>
            <a:ext cx="3656013" cy="57467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zh-CN" altLang="en-US" sz="1900">
                <a:latin typeface="Times New Roman" pitchFamily="18" charset="0"/>
                <a:ea typeface="宋体" pitchFamily="2" charset="-122"/>
              </a:rPr>
              <a:t>压缩置换</a:t>
            </a:r>
            <a:r>
              <a:rPr kumimoji="1" lang="en-US" altLang="zh-CN" sz="1900">
                <a:latin typeface="Times New Roman" pitchFamily="18" charset="0"/>
                <a:ea typeface="宋体" pitchFamily="2" charset="-122"/>
              </a:rPr>
              <a:t>(PC)</a:t>
            </a:r>
          </a:p>
        </p:txBody>
      </p:sp>
      <p:sp>
        <p:nvSpPr>
          <p:cNvPr id="186375" name="Line 7"/>
          <p:cNvSpPr>
            <a:spLocks noChangeShapeType="1"/>
          </p:cNvSpPr>
          <p:nvPr/>
        </p:nvSpPr>
        <p:spPr bwMode="auto">
          <a:xfrm>
            <a:off x="3013075" y="1441450"/>
            <a:ext cx="0" cy="288925"/>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76" name="Line 8"/>
          <p:cNvSpPr>
            <a:spLocks noChangeShapeType="1"/>
          </p:cNvSpPr>
          <p:nvPr/>
        </p:nvSpPr>
        <p:spPr bwMode="auto">
          <a:xfrm>
            <a:off x="5992813" y="1370013"/>
            <a:ext cx="0" cy="360362"/>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77" name="Line 9"/>
          <p:cNvSpPr>
            <a:spLocks noChangeShapeType="1"/>
          </p:cNvSpPr>
          <p:nvPr/>
        </p:nvSpPr>
        <p:spPr bwMode="auto">
          <a:xfrm>
            <a:off x="3013075" y="2306638"/>
            <a:ext cx="0" cy="503237"/>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78" name="Line 10"/>
          <p:cNvSpPr>
            <a:spLocks noChangeShapeType="1"/>
          </p:cNvSpPr>
          <p:nvPr/>
        </p:nvSpPr>
        <p:spPr bwMode="auto">
          <a:xfrm>
            <a:off x="5992813" y="2306638"/>
            <a:ext cx="0" cy="574675"/>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79" name="Line 11"/>
          <p:cNvSpPr>
            <a:spLocks noChangeShapeType="1"/>
          </p:cNvSpPr>
          <p:nvPr/>
        </p:nvSpPr>
        <p:spPr bwMode="auto">
          <a:xfrm>
            <a:off x="3013075" y="3386138"/>
            <a:ext cx="0" cy="576262"/>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80" name="Line 12"/>
          <p:cNvSpPr>
            <a:spLocks noChangeShapeType="1"/>
          </p:cNvSpPr>
          <p:nvPr/>
        </p:nvSpPr>
        <p:spPr bwMode="auto">
          <a:xfrm>
            <a:off x="5985937" y="3398839"/>
            <a:ext cx="6876" cy="563562"/>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81" name="Line 13"/>
          <p:cNvSpPr>
            <a:spLocks noChangeShapeType="1"/>
          </p:cNvSpPr>
          <p:nvPr/>
        </p:nvSpPr>
        <p:spPr bwMode="auto">
          <a:xfrm>
            <a:off x="4572000" y="4538663"/>
            <a:ext cx="0" cy="43180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82" name="Line 14"/>
          <p:cNvSpPr>
            <a:spLocks noChangeShapeType="1"/>
          </p:cNvSpPr>
          <p:nvPr/>
        </p:nvSpPr>
        <p:spPr bwMode="auto">
          <a:xfrm flipH="1">
            <a:off x="1049338" y="4970463"/>
            <a:ext cx="352266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83" name="Rectangle 15"/>
          <p:cNvSpPr>
            <a:spLocks noChangeArrowheads="1"/>
          </p:cNvSpPr>
          <p:nvPr/>
        </p:nvSpPr>
        <p:spPr bwMode="auto">
          <a:xfrm>
            <a:off x="2268538" y="5834063"/>
            <a:ext cx="1693862" cy="57626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2300" i="1">
                <a:latin typeface="Times New Roman" pitchFamily="18" charset="0"/>
                <a:ea typeface="宋体" pitchFamily="2" charset="-122"/>
              </a:rPr>
              <a:t>C</a:t>
            </a:r>
            <a:r>
              <a:rPr kumimoji="1" lang="en-US" altLang="zh-CN" sz="2300" i="1" baseline="-25000">
                <a:latin typeface="Times New Roman" pitchFamily="18" charset="0"/>
                <a:ea typeface="宋体" pitchFamily="2" charset="-122"/>
              </a:rPr>
              <a:t>i+1</a:t>
            </a:r>
          </a:p>
        </p:txBody>
      </p:sp>
      <p:sp>
        <p:nvSpPr>
          <p:cNvPr id="186384" name="Rectangle 16"/>
          <p:cNvSpPr>
            <a:spLocks noChangeArrowheads="1"/>
          </p:cNvSpPr>
          <p:nvPr/>
        </p:nvSpPr>
        <p:spPr bwMode="auto">
          <a:xfrm>
            <a:off x="5180013" y="5834063"/>
            <a:ext cx="1693862" cy="576262"/>
          </a:xfrm>
          <a:prstGeom prst="rect">
            <a:avLst/>
          </a:prstGeom>
          <a:solidFill>
            <a:schemeClr val="accent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8144" tIns="44072" rIns="88144" bIns="44072" anchor="ctr"/>
          <a:lstStyle/>
          <a:p>
            <a:pPr algn="ctr" defTabSz="881063" eaLnBrk="0" hangingPunct="0"/>
            <a:r>
              <a:rPr kumimoji="1" lang="en-US" altLang="zh-CN" sz="2300" i="1">
                <a:latin typeface="Times New Roman" pitchFamily="18" charset="0"/>
                <a:ea typeface="宋体" pitchFamily="2" charset="-122"/>
              </a:rPr>
              <a:t>D</a:t>
            </a:r>
            <a:r>
              <a:rPr kumimoji="1" lang="en-US" altLang="zh-CN" sz="2300" i="1" baseline="-25000">
                <a:latin typeface="Times New Roman" pitchFamily="18" charset="0"/>
                <a:ea typeface="宋体" pitchFamily="2" charset="-122"/>
              </a:rPr>
              <a:t>i+1</a:t>
            </a:r>
          </a:p>
        </p:txBody>
      </p:sp>
      <p:sp>
        <p:nvSpPr>
          <p:cNvPr id="186385" name="Line 17"/>
          <p:cNvSpPr>
            <a:spLocks noChangeShapeType="1"/>
          </p:cNvSpPr>
          <p:nvPr/>
        </p:nvSpPr>
        <p:spPr bwMode="auto">
          <a:xfrm flipH="1">
            <a:off x="2403475" y="3602038"/>
            <a:ext cx="611188"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86" name="Line 18"/>
          <p:cNvSpPr>
            <a:spLocks noChangeShapeType="1"/>
          </p:cNvSpPr>
          <p:nvPr/>
        </p:nvSpPr>
        <p:spPr bwMode="auto">
          <a:xfrm>
            <a:off x="2403475" y="3602038"/>
            <a:ext cx="0" cy="1871662"/>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87" name="Line 19"/>
          <p:cNvSpPr>
            <a:spLocks noChangeShapeType="1"/>
          </p:cNvSpPr>
          <p:nvPr/>
        </p:nvSpPr>
        <p:spPr bwMode="auto">
          <a:xfrm flipH="1">
            <a:off x="2403475" y="5473700"/>
            <a:ext cx="611188"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88" name="Line 20"/>
          <p:cNvSpPr>
            <a:spLocks noChangeShapeType="1"/>
          </p:cNvSpPr>
          <p:nvPr/>
        </p:nvSpPr>
        <p:spPr bwMode="auto">
          <a:xfrm>
            <a:off x="3013075" y="5473700"/>
            <a:ext cx="0" cy="360363"/>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89" name="Line 21"/>
          <p:cNvSpPr>
            <a:spLocks noChangeShapeType="1"/>
          </p:cNvSpPr>
          <p:nvPr/>
        </p:nvSpPr>
        <p:spPr bwMode="auto">
          <a:xfrm>
            <a:off x="6670675" y="3673475"/>
            <a:ext cx="0" cy="1655763"/>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90" name="Line 22"/>
          <p:cNvSpPr>
            <a:spLocks noChangeShapeType="1"/>
          </p:cNvSpPr>
          <p:nvPr/>
        </p:nvSpPr>
        <p:spPr bwMode="auto">
          <a:xfrm flipH="1">
            <a:off x="5992813" y="3673475"/>
            <a:ext cx="677862"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91" name="Line 23"/>
          <p:cNvSpPr>
            <a:spLocks noChangeShapeType="1"/>
          </p:cNvSpPr>
          <p:nvPr/>
        </p:nvSpPr>
        <p:spPr bwMode="auto">
          <a:xfrm flipH="1">
            <a:off x="6061075" y="5329238"/>
            <a:ext cx="609600" cy="0"/>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92" name="Line 24"/>
          <p:cNvSpPr>
            <a:spLocks noChangeShapeType="1"/>
          </p:cNvSpPr>
          <p:nvPr/>
        </p:nvSpPr>
        <p:spPr bwMode="auto">
          <a:xfrm>
            <a:off x="6062663" y="5329238"/>
            <a:ext cx="0" cy="504825"/>
          </a:xfrm>
          <a:prstGeom prst="line">
            <a:avLst/>
          </a:prstGeom>
          <a:noFill/>
          <a:ln w="381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6393" name="Text Box 25"/>
          <p:cNvSpPr txBox="1">
            <a:spLocks noChangeArrowheads="1"/>
          </p:cNvSpPr>
          <p:nvPr/>
        </p:nvSpPr>
        <p:spPr bwMode="auto">
          <a:xfrm>
            <a:off x="506413" y="4321175"/>
            <a:ext cx="1084262"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8144" tIns="44072" rIns="88144" bIns="44072">
            <a:spAutoFit/>
          </a:bodyPr>
          <a:lstStyle>
            <a:lvl1pPr defTabSz="881063">
              <a:defRPr>
                <a:solidFill>
                  <a:schemeClr val="tx1"/>
                </a:solidFill>
                <a:latin typeface="Arial" pitchFamily="34" charset="0"/>
              </a:defRPr>
            </a:lvl1pPr>
            <a:lvl2pPr marL="441325" defTabSz="881063">
              <a:defRPr>
                <a:solidFill>
                  <a:schemeClr val="tx1"/>
                </a:solidFill>
                <a:latin typeface="Arial" pitchFamily="34" charset="0"/>
              </a:defRPr>
            </a:lvl2pPr>
            <a:lvl3pPr marL="881063" defTabSz="881063">
              <a:defRPr>
                <a:solidFill>
                  <a:schemeClr val="tx1"/>
                </a:solidFill>
                <a:latin typeface="Arial" pitchFamily="34" charset="0"/>
              </a:defRPr>
            </a:lvl3pPr>
            <a:lvl4pPr marL="1322388" defTabSz="881063">
              <a:defRPr>
                <a:solidFill>
                  <a:schemeClr val="tx1"/>
                </a:solidFill>
                <a:latin typeface="Arial" pitchFamily="34" charset="0"/>
              </a:defRPr>
            </a:lvl4pPr>
            <a:lvl5pPr marL="1763713" defTabSz="881063">
              <a:defRPr>
                <a:solidFill>
                  <a:schemeClr val="tx1"/>
                </a:solidFill>
                <a:latin typeface="Arial" pitchFamily="34" charset="0"/>
              </a:defRPr>
            </a:lvl5pPr>
            <a:lvl6pPr marL="2220913" defTabSz="881063" fontAlgn="base">
              <a:spcBef>
                <a:spcPct val="0"/>
              </a:spcBef>
              <a:spcAft>
                <a:spcPct val="0"/>
              </a:spcAft>
              <a:defRPr>
                <a:solidFill>
                  <a:schemeClr val="tx1"/>
                </a:solidFill>
                <a:latin typeface="Arial" pitchFamily="34" charset="0"/>
              </a:defRPr>
            </a:lvl6pPr>
            <a:lvl7pPr marL="2678113" defTabSz="881063" fontAlgn="base">
              <a:spcBef>
                <a:spcPct val="0"/>
              </a:spcBef>
              <a:spcAft>
                <a:spcPct val="0"/>
              </a:spcAft>
              <a:defRPr>
                <a:solidFill>
                  <a:schemeClr val="tx1"/>
                </a:solidFill>
                <a:latin typeface="Arial" pitchFamily="34" charset="0"/>
              </a:defRPr>
            </a:lvl7pPr>
            <a:lvl8pPr marL="3135313" defTabSz="881063" fontAlgn="base">
              <a:spcBef>
                <a:spcPct val="0"/>
              </a:spcBef>
              <a:spcAft>
                <a:spcPct val="0"/>
              </a:spcAft>
              <a:defRPr>
                <a:solidFill>
                  <a:schemeClr val="tx1"/>
                </a:solidFill>
                <a:latin typeface="Arial" pitchFamily="34" charset="0"/>
              </a:defRPr>
            </a:lvl8pPr>
            <a:lvl9pPr marL="3592513" defTabSz="881063" fontAlgn="base">
              <a:spcBef>
                <a:spcPct val="0"/>
              </a:spcBef>
              <a:spcAft>
                <a:spcPct val="0"/>
              </a:spcAft>
              <a:defRPr>
                <a:solidFill>
                  <a:schemeClr val="tx1"/>
                </a:solidFill>
                <a:latin typeface="Arial" pitchFamily="34" charset="0"/>
              </a:defRPr>
            </a:lvl9pPr>
          </a:lstStyle>
          <a:p>
            <a:pPr eaLnBrk="0" hangingPunct="0">
              <a:spcBef>
                <a:spcPct val="50000"/>
              </a:spcBef>
            </a:pPr>
            <a:r>
              <a:rPr kumimoji="1" lang="en-US" altLang="zh-CN" sz="2300" i="1">
                <a:latin typeface="Times New Roman" pitchFamily="18" charset="0"/>
                <a:ea typeface="宋体" pitchFamily="2" charset="-122"/>
              </a:rPr>
              <a:t>K</a:t>
            </a:r>
            <a:r>
              <a:rPr kumimoji="1" lang="en-US" altLang="zh-CN" sz="2300" i="1" baseline="-25000">
                <a:latin typeface="Times New Roman" pitchFamily="18" charset="0"/>
                <a:ea typeface="宋体" pitchFamily="2" charset="-122"/>
              </a:rPr>
              <a:t>i</a:t>
            </a:r>
          </a:p>
        </p:txBody>
      </p:sp>
      <p:sp>
        <p:nvSpPr>
          <p:cNvPr id="186394" name="Rectangle 26"/>
          <p:cNvSpPr>
            <a:spLocks noChangeArrowheads="1"/>
          </p:cNvSpPr>
          <p:nvPr/>
        </p:nvSpPr>
        <p:spPr bwMode="auto">
          <a:xfrm>
            <a:off x="914400" y="73025"/>
            <a:ext cx="7839075"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4000" dirty="0">
                <a:solidFill>
                  <a:schemeClr val="bg1"/>
                </a:solidFill>
                <a:latin typeface="+mj-ea"/>
                <a:ea typeface="+mj-ea"/>
              </a:rPr>
              <a:t>子密钥的生成</a:t>
            </a: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125</a:t>
            </a:fld>
            <a:endParaRPr lang="en-US" altLang="zh-CN"/>
          </a:p>
        </p:txBody>
      </p:sp>
    </p:spTree>
    <p:extLst>
      <p:ext uri="{BB962C8B-B14F-4D97-AF65-F5344CB8AC3E}">
        <p14:creationId xmlns:p14="http://schemas.microsoft.com/office/powerpoint/2010/main" val="3365294438"/>
      </p:ext>
    </p:extLst>
  </p:cSld>
  <p:clrMapOvr>
    <a:masterClrMapping/>
  </p:clrMapOvr>
  <p:transition>
    <p:wipe dir="d"/>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body" sz="half" idx="1"/>
          </p:nvPr>
        </p:nvSpPr>
        <p:spPr>
          <a:xfrm>
            <a:off x="228600" y="1600200"/>
            <a:ext cx="8372475" cy="4800600"/>
          </a:xfrm>
        </p:spPr>
        <p:txBody>
          <a:bodyPr/>
          <a:lstStyle/>
          <a:p>
            <a:r>
              <a:rPr lang="zh-CN" altLang="en-US" sz="2000" b="1" dirty="0">
                <a:solidFill>
                  <a:srgbClr val="FF0000"/>
                </a:solidFill>
                <a:ea typeface="黑体" pitchFamily="2" charset="-122"/>
              </a:rPr>
              <a:t>循环左移</a:t>
            </a:r>
            <a:r>
              <a:rPr lang="zh-CN" altLang="en-US" sz="2000" b="1" dirty="0">
                <a:ea typeface="黑体" pitchFamily="2" charset="-122"/>
              </a:rPr>
              <a:t>：根据迭代的轮数，分别循环左移一位或两位</a:t>
            </a:r>
          </a:p>
        </p:txBody>
      </p:sp>
      <p:graphicFrame>
        <p:nvGraphicFramePr>
          <p:cNvPr id="187395" name="Group 3"/>
          <p:cNvGraphicFramePr>
            <a:graphicFrameLocks noGrp="1"/>
          </p:cNvGraphicFramePr>
          <p:nvPr>
            <p:ph sz="quarter" idx="2"/>
          </p:nvPr>
        </p:nvGraphicFramePr>
        <p:xfrm>
          <a:off x="700088" y="2203450"/>
          <a:ext cx="7850187" cy="1181100"/>
        </p:xfrm>
        <a:graphic>
          <a:graphicData uri="http://schemas.openxmlformats.org/drawingml/2006/table">
            <a:tbl>
              <a:tblPr/>
              <a:tblGrid>
                <a:gridCol w="490537">
                  <a:extLst>
                    <a:ext uri="{9D8B030D-6E8A-4147-A177-3AD203B41FA5}">
                      <a16:colId xmlns:a16="http://schemas.microsoft.com/office/drawing/2014/main" val="20000"/>
                    </a:ext>
                  </a:extLst>
                </a:gridCol>
                <a:gridCol w="490538">
                  <a:extLst>
                    <a:ext uri="{9D8B030D-6E8A-4147-A177-3AD203B41FA5}">
                      <a16:colId xmlns:a16="http://schemas.microsoft.com/office/drawing/2014/main" val="20001"/>
                    </a:ext>
                  </a:extLst>
                </a:gridCol>
                <a:gridCol w="490537">
                  <a:extLst>
                    <a:ext uri="{9D8B030D-6E8A-4147-A177-3AD203B41FA5}">
                      <a16:colId xmlns:a16="http://schemas.microsoft.com/office/drawing/2014/main" val="20002"/>
                    </a:ext>
                  </a:extLst>
                </a:gridCol>
                <a:gridCol w="490538">
                  <a:extLst>
                    <a:ext uri="{9D8B030D-6E8A-4147-A177-3AD203B41FA5}">
                      <a16:colId xmlns:a16="http://schemas.microsoft.com/office/drawing/2014/main" val="20003"/>
                    </a:ext>
                  </a:extLst>
                </a:gridCol>
                <a:gridCol w="490537">
                  <a:extLst>
                    <a:ext uri="{9D8B030D-6E8A-4147-A177-3AD203B41FA5}">
                      <a16:colId xmlns:a16="http://schemas.microsoft.com/office/drawing/2014/main" val="20004"/>
                    </a:ext>
                  </a:extLst>
                </a:gridCol>
                <a:gridCol w="492125">
                  <a:extLst>
                    <a:ext uri="{9D8B030D-6E8A-4147-A177-3AD203B41FA5}">
                      <a16:colId xmlns:a16="http://schemas.microsoft.com/office/drawing/2014/main" val="20005"/>
                    </a:ext>
                  </a:extLst>
                </a:gridCol>
                <a:gridCol w="460375">
                  <a:extLst>
                    <a:ext uri="{9D8B030D-6E8A-4147-A177-3AD203B41FA5}">
                      <a16:colId xmlns:a16="http://schemas.microsoft.com/office/drawing/2014/main" val="20006"/>
                    </a:ext>
                  </a:extLst>
                </a:gridCol>
                <a:gridCol w="520700">
                  <a:extLst>
                    <a:ext uri="{9D8B030D-6E8A-4147-A177-3AD203B41FA5}">
                      <a16:colId xmlns:a16="http://schemas.microsoft.com/office/drawing/2014/main" val="20007"/>
                    </a:ext>
                  </a:extLst>
                </a:gridCol>
                <a:gridCol w="488950">
                  <a:extLst>
                    <a:ext uri="{9D8B030D-6E8A-4147-A177-3AD203B41FA5}">
                      <a16:colId xmlns:a16="http://schemas.microsoft.com/office/drawing/2014/main" val="20008"/>
                    </a:ext>
                  </a:extLst>
                </a:gridCol>
                <a:gridCol w="492125">
                  <a:extLst>
                    <a:ext uri="{9D8B030D-6E8A-4147-A177-3AD203B41FA5}">
                      <a16:colId xmlns:a16="http://schemas.microsoft.com/office/drawing/2014/main" val="20009"/>
                    </a:ext>
                  </a:extLst>
                </a:gridCol>
                <a:gridCol w="490538">
                  <a:extLst>
                    <a:ext uri="{9D8B030D-6E8A-4147-A177-3AD203B41FA5}">
                      <a16:colId xmlns:a16="http://schemas.microsoft.com/office/drawing/2014/main" val="20010"/>
                    </a:ext>
                  </a:extLst>
                </a:gridCol>
                <a:gridCol w="488950">
                  <a:extLst>
                    <a:ext uri="{9D8B030D-6E8A-4147-A177-3AD203B41FA5}">
                      <a16:colId xmlns:a16="http://schemas.microsoft.com/office/drawing/2014/main" val="20011"/>
                    </a:ext>
                  </a:extLst>
                </a:gridCol>
                <a:gridCol w="492125">
                  <a:extLst>
                    <a:ext uri="{9D8B030D-6E8A-4147-A177-3AD203B41FA5}">
                      <a16:colId xmlns:a16="http://schemas.microsoft.com/office/drawing/2014/main" val="20012"/>
                    </a:ext>
                  </a:extLst>
                </a:gridCol>
                <a:gridCol w="488950">
                  <a:extLst>
                    <a:ext uri="{9D8B030D-6E8A-4147-A177-3AD203B41FA5}">
                      <a16:colId xmlns:a16="http://schemas.microsoft.com/office/drawing/2014/main" val="20013"/>
                    </a:ext>
                  </a:extLst>
                </a:gridCol>
                <a:gridCol w="492125">
                  <a:extLst>
                    <a:ext uri="{9D8B030D-6E8A-4147-A177-3AD203B41FA5}">
                      <a16:colId xmlns:a16="http://schemas.microsoft.com/office/drawing/2014/main" val="20014"/>
                    </a:ext>
                  </a:extLst>
                </a:gridCol>
                <a:gridCol w="490537">
                  <a:extLst>
                    <a:ext uri="{9D8B030D-6E8A-4147-A177-3AD203B41FA5}">
                      <a16:colId xmlns:a16="http://schemas.microsoft.com/office/drawing/2014/main" val="20015"/>
                    </a:ext>
                  </a:extLst>
                </a:gridCol>
              </a:tblGrid>
              <a:tr h="520700">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1</a:t>
                      </a:r>
                    </a:p>
                  </a:txBody>
                  <a:tcPr marL="88144" marR="88144" marT="44072" marB="44072" horzOverflow="overflow">
                    <a:lnL cap="flat">
                      <a:noFill/>
                    </a:lnL>
                    <a:lnR>
                      <a:noFill/>
                    </a:lnR>
                    <a:lnT cap="fla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2</a:t>
                      </a:r>
                    </a:p>
                  </a:txBody>
                  <a:tcPr marL="88144" marR="88144" marT="44072" marB="44072" horzOverflow="overflow">
                    <a:lnL>
                      <a:noFill/>
                    </a:lnL>
                    <a:lnR>
                      <a:noFill/>
                    </a:lnR>
                    <a:lnT cap="fla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3</a:t>
                      </a:r>
                    </a:p>
                  </a:txBody>
                  <a:tcPr marL="88144" marR="88144" marT="44072" marB="44072" horzOverflow="overflow">
                    <a:lnL>
                      <a:noFill/>
                    </a:lnL>
                    <a:lnR>
                      <a:noFill/>
                    </a:lnR>
                    <a:lnT cap="fla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4</a:t>
                      </a:r>
                    </a:p>
                  </a:txBody>
                  <a:tcPr marL="88144" marR="88144" marT="44072" marB="44072" horzOverflow="overflow">
                    <a:lnL>
                      <a:noFill/>
                    </a:lnL>
                    <a:lnR>
                      <a:noFill/>
                    </a:lnR>
                    <a:lnT cap="fla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5</a:t>
                      </a:r>
                    </a:p>
                  </a:txBody>
                  <a:tcPr marL="88144" marR="88144" marT="44072" marB="44072" horzOverflow="overflow">
                    <a:lnL>
                      <a:noFill/>
                    </a:lnL>
                    <a:lnR>
                      <a:noFill/>
                    </a:lnR>
                    <a:lnT cap="fla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6</a:t>
                      </a:r>
                    </a:p>
                  </a:txBody>
                  <a:tcPr marL="88144" marR="88144" marT="44072" marB="44072" horzOverflow="overflow">
                    <a:lnL>
                      <a:noFill/>
                    </a:lnL>
                    <a:lnR>
                      <a:noFill/>
                    </a:lnR>
                    <a:lnT cap="fla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7</a:t>
                      </a:r>
                    </a:p>
                  </a:txBody>
                  <a:tcPr marL="88144" marR="88144" marT="44072" marB="44072" horzOverflow="overflow">
                    <a:lnL>
                      <a:noFill/>
                    </a:lnL>
                    <a:lnR>
                      <a:noFill/>
                    </a:lnR>
                    <a:lnT cap="fla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8</a:t>
                      </a:r>
                    </a:p>
                  </a:txBody>
                  <a:tcPr marL="88144" marR="88144" marT="44072" marB="44072" horzOverflow="overflow">
                    <a:lnL>
                      <a:noFill/>
                    </a:lnL>
                    <a:lnR>
                      <a:noFill/>
                    </a:lnR>
                    <a:lnT cap="fla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9</a:t>
                      </a:r>
                    </a:p>
                  </a:txBody>
                  <a:tcPr marL="88144" marR="88144" marT="44072" marB="44072" horzOverflow="overflow">
                    <a:lnL>
                      <a:noFill/>
                    </a:lnL>
                    <a:lnR>
                      <a:noFill/>
                    </a:lnR>
                    <a:lnT cap="fla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10</a:t>
                      </a:r>
                    </a:p>
                  </a:txBody>
                  <a:tcPr marL="88144" marR="88144" marT="44072" marB="44072" horzOverflow="overflow">
                    <a:lnL>
                      <a:noFill/>
                    </a:lnL>
                    <a:lnR>
                      <a:noFill/>
                    </a:lnR>
                    <a:lnT cap="fla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11</a:t>
                      </a:r>
                    </a:p>
                  </a:txBody>
                  <a:tcPr marL="88144" marR="88144" marT="44072" marB="44072" horzOverflow="overflow">
                    <a:lnL>
                      <a:noFill/>
                    </a:lnL>
                    <a:lnR>
                      <a:noFill/>
                    </a:lnR>
                    <a:lnT cap="fla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12</a:t>
                      </a:r>
                    </a:p>
                  </a:txBody>
                  <a:tcPr marL="88144" marR="88144" marT="44072" marB="44072" horzOverflow="overflow">
                    <a:lnL>
                      <a:noFill/>
                    </a:lnL>
                    <a:lnR>
                      <a:noFill/>
                    </a:lnR>
                    <a:lnT cap="fla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13</a:t>
                      </a:r>
                    </a:p>
                  </a:txBody>
                  <a:tcPr marL="88144" marR="88144" marT="44072" marB="44072" horzOverflow="overflow">
                    <a:lnL>
                      <a:noFill/>
                    </a:lnL>
                    <a:lnR>
                      <a:noFill/>
                    </a:lnR>
                    <a:lnT cap="fla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14</a:t>
                      </a:r>
                    </a:p>
                  </a:txBody>
                  <a:tcPr marL="88144" marR="88144" marT="44072" marB="44072" horzOverflow="overflow">
                    <a:lnL>
                      <a:noFill/>
                    </a:lnL>
                    <a:lnR>
                      <a:noFill/>
                    </a:lnR>
                    <a:lnT cap="fla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15</a:t>
                      </a:r>
                    </a:p>
                  </a:txBody>
                  <a:tcPr marL="88144" marR="88144" marT="44072" marB="44072" horzOverflow="overflow">
                    <a:lnL>
                      <a:noFill/>
                    </a:lnL>
                    <a:lnR>
                      <a:noFill/>
                    </a:lnR>
                    <a:lnT cap="flat">
                      <a:noFill/>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16</a:t>
                      </a:r>
                    </a:p>
                  </a:txBody>
                  <a:tcPr marL="88144" marR="88144" marT="44072" marB="44072" horzOverflow="overflow">
                    <a:lnL>
                      <a:noFill/>
                    </a:lnL>
                    <a:lnR cap="flat">
                      <a:noFill/>
                    </a:lnR>
                    <a:lnT cap="flat">
                      <a:noFill/>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660400">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1</a:t>
                      </a:r>
                    </a:p>
                  </a:txBody>
                  <a:tcPr marL="88144" marR="88144" marT="44072" marB="44072"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1</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2</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2</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2</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2</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2</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2</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1</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2</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2</a:t>
                      </a:r>
                    </a:p>
                  </a:txBody>
                  <a:tcPr marL="88144" marR="88144" marT="44072" marB="44072"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2</a:t>
                      </a:r>
                    </a:p>
                  </a:txBody>
                  <a:tcPr marL="88144" marR="88144" marT="44072" marB="44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2</a:t>
                      </a:r>
                    </a:p>
                  </a:txBody>
                  <a:tcPr marL="88144" marR="88144" marT="44072" marB="44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2</a:t>
                      </a:r>
                    </a:p>
                  </a:txBody>
                  <a:tcPr marL="88144" marR="88144" marT="44072" marB="44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2</a:t>
                      </a:r>
                    </a:p>
                  </a:txBody>
                  <a:tcPr marL="88144" marR="88144" marT="44072" marB="4407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700" b="0" i="0" u="none" strike="noStrike" cap="none" normalizeH="0" baseline="0">
                          <a:ln>
                            <a:noFill/>
                          </a:ln>
                          <a:solidFill>
                            <a:schemeClr val="tx1"/>
                          </a:solidFill>
                          <a:effectLst/>
                          <a:latin typeface="Times New Roman" pitchFamily="18" charset="0"/>
                          <a:ea typeface="宋体" pitchFamily="2" charset="-122"/>
                        </a:rPr>
                        <a:t>1</a:t>
                      </a:r>
                    </a:p>
                  </a:txBody>
                  <a:tcPr marL="88144" marR="88144" marT="44072" marB="4407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87465" name="Rectangle 73"/>
          <p:cNvSpPr>
            <a:spLocks noChangeArrowheads="1"/>
          </p:cNvSpPr>
          <p:nvPr/>
        </p:nvSpPr>
        <p:spPr bwMode="auto">
          <a:xfrm>
            <a:off x="304800" y="3733800"/>
            <a:ext cx="8302625" cy="466725"/>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Lst>
        </p:spPr>
        <p:txBody>
          <a:bodyPr lIns="88144" tIns="44072" rIns="88144" bIns="44072"/>
          <a:lstStyle/>
          <a:p>
            <a:pPr marL="536575" indent="-536575">
              <a:spcBef>
                <a:spcPct val="20000"/>
              </a:spcBef>
              <a:buClr>
                <a:srgbClr val="0000FF"/>
              </a:buClr>
              <a:buSzPct val="80000"/>
              <a:buFont typeface="Wingdings" pitchFamily="2" charset="2"/>
              <a:buChar char="u"/>
            </a:pPr>
            <a:r>
              <a:rPr lang="zh-CN" altLang="en-US" sz="2000" b="1" dirty="0">
                <a:latin typeface="黑体" pitchFamily="2" charset="-122"/>
                <a:ea typeface="黑体" pitchFamily="2" charset="-122"/>
              </a:rPr>
              <a:t>压缩置换</a:t>
            </a:r>
            <a:r>
              <a:rPr lang="en-US" altLang="zh-CN" sz="2000" b="1" dirty="0">
                <a:latin typeface="黑体" pitchFamily="2" charset="-122"/>
                <a:ea typeface="黑体" pitchFamily="2" charset="-122"/>
              </a:rPr>
              <a:t>PC2</a:t>
            </a:r>
            <a:r>
              <a:rPr lang="zh-CN" altLang="en-US" sz="2000" b="1" dirty="0">
                <a:latin typeface="黑体" pitchFamily="2" charset="-122"/>
                <a:ea typeface="黑体" pitchFamily="2" charset="-122"/>
              </a:rPr>
              <a:t>（置换选择）：从</a:t>
            </a:r>
            <a:r>
              <a:rPr lang="en-US" altLang="zh-CN" sz="2000" b="1" dirty="0">
                <a:latin typeface="黑体" pitchFamily="2" charset="-122"/>
                <a:ea typeface="黑体" pitchFamily="2" charset="-122"/>
              </a:rPr>
              <a:t>56bits</a:t>
            </a:r>
            <a:r>
              <a:rPr lang="zh-CN" altLang="en-US" sz="2000" b="1" dirty="0">
                <a:latin typeface="黑体" pitchFamily="2" charset="-122"/>
                <a:ea typeface="黑体" pitchFamily="2" charset="-122"/>
              </a:rPr>
              <a:t>中选择</a:t>
            </a:r>
            <a:r>
              <a:rPr lang="en-US" altLang="zh-CN" sz="2000" b="1" dirty="0">
                <a:latin typeface="黑体" pitchFamily="2" charset="-122"/>
                <a:ea typeface="黑体" pitchFamily="2" charset="-122"/>
              </a:rPr>
              <a:t>48bits </a:t>
            </a:r>
          </a:p>
        </p:txBody>
      </p:sp>
      <p:graphicFrame>
        <p:nvGraphicFramePr>
          <p:cNvPr id="187466" name="Group 74"/>
          <p:cNvGraphicFramePr>
            <a:graphicFrameLocks noGrp="1"/>
          </p:cNvGraphicFramePr>
          <p:nvPr>
            <p:ph sz="quarter" idx="3"/>
          </p:nvPr>
        </p:nvGraphicFramePr>
        <p:xfrm>
          <a:off x="685800" y="4343400"/>
          <a:ext cx="7915275" cy="2065339"/>
        </p:xfrm>
        <a:graphic>
          <a:graphicData uri="http://schemas.openxmlformats.org/drawingml/2006/table">
            <a:tbl>
              <a:tblPr/>
              <a:tblGrid>
                <a:gridCol w="657225">
                  <a:extLst>
                    <a:ext uri="{9D8B030D-6E8A-4147-A177-3AD203B41FA5}">
                      <a16:colId xmlns:a16="http://schemas.microsoft.com/office/drawing/2014/main" val="20000"/>
                    </a:ext>
                  </a:extLst>
                </a:gridCol>
                <a:gridCol w="661988">
                  <a:extLst>
                    <a:ext uri="{9D8B030D-6E8A-4147-A177-3AD203B41FA5}">
                      <a16:colId xmlns:a16="http://schemas.microsoft.com/office/drawing/2014/main" val="20001"/>
                    </a:ext>
                  </a:extLst>
                </a:gridCol>
                <a:gridCol w="660400">
                  <a:extLst>
                    <a:ext uri="{9D8B030D-6E8A-4147-A177-3AD203B41FA5}">
                      <a16:colId xmlns:a16="http://schemas.microsoft.com/office/drawing/2014/main" val="20002"/>
                    </a:ext>
                  </a:extLst>
                </a:gridCol>
                <a:gridCol w="660400">
                  <a:extLst>
                    <a:ext uri="{9D8B030D-6E8A-4147-A177-3AD203B41FA5}">
                      <a16:colId xmlns:a16="http://schemas.microsoft.com/office/drawing/2014/main" val="20003"/>
                    </a:ext>
                  </a:extLst>
                </a:gridCol>
                <a:gridCol w="658812">
                  <a:extLst>
                    <a:ext uri="{9D8B030D-6E8A-4147-A177-3AD203B41FA5}">
                      <a16:colId xmlns:a16="http://schemas.microsoft.com/office/drawing/2014/main" val="20004"/>
                    </a:ext>
                  </a:extLst>
                </a:gridCol>
                <a:gridCol w="658813">
                  <a:extLst>
                    <a:ext uri="{9D8B030D-6E8A-4147-A177-3AD203B41FA5}">
                      <a16:colId xmlns:a16="http://schemas.microsoft.com/office/drawing/2014/main" val="20005"/>
                    </a:ext>
                  </a:extLst>
                </a:gridCol>
                <a:gridCol w="658812">
                  <a:extLst>
                    <a:ext uri="{9D8B030D-6E8A-4147-A177-3AD203B41FA5}">
                      <a16:colId xmlns:a16="http://schemas.microsoft.com/office/drawing/2014/main" val="20006"/>
                    </a:ext>
                  </a:extLst>
                </a:gridCol>
                <a:gridCol w="658813">
                  <a:extLst>
                    <a:ext uri="{9D8B030D-6E8A-4147-A177-3AD203B41FA5}">
                      <a16:colId xmlns:a16="http://schemas.microsoft.com/office/drawing/2014/main" val="20007"/>
                    </a:ext>
                  </a:extLst>
                </a:gridCol>
                <a:gridCol w="663575">
                  <a:extLst>
                    <a:ext uri="{9D8B030D-6E8A-4147-A177-3AD203B41FA5}">
                      <a16:colId xmlns:a16="http://schemas.microsoft.com/office/drawing/2014/main" val="20008"/>
                    </a:ext>
                  </a:extLst>
                </a:gridCol>
                <a:gridCol w="657225">
                  <a:extLst>
                    <a:ext uri="{9D8B030D-6E8A-4147-A177-3AD203B41FA5}">
                      <a16:colId xmlns:a16="http://schemas.microsoft.com/office/drawing/2014/main" val="20009"/>
                    </a:ext>
                  </a:extLst>
                </a:gridCol>
                <a:gridCol w="661987">
                  <a:extLst>
                    <a:ext uri="{9D8B030D-6E8A-4147-A177-3AD203B41FA5}">
                      <a16:colId xmlns:a16="http://schemas.microsoft.com/office/drawing/2014/main" val="20010"/>
                    </a:ext>
                  </a:extLst>
                </a:gridCol>
                <a:gridCol w="657225">
                  <a:extLst>
                    <a:ext uri="{9D8B030D-6E8A-4147-A177-3AD203B41FA5}">
                      <a16:colId xmlns:a16="http://schemas.microsoft.com/office/drawing/2014/main" val="20011"/>
                    </a:ext>
                  </a:extLst>
                </a:gridCol>
              </a:tblGrid>
              <a:tr h="500063">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14</a:t>
                      </a:r>
                    </a:p>
                  </a:txBody>
                  <a:tcPr marL="88144" marR="88144" marT="44072" marB="44072" horzOverflow="overflow">
                    <a:lnL w="28575" cap="flat" cmpd="sng" algn="ctr">
                      <a:solidFill>
                        <a:schemeClr val="tx1"/>
                      </a:solidFill>
                      <a:prstDash val="solid"/>
                      <a:round/>
                      <a:headEnd type="none" w="sm" len="sm"/>
                      <a:tailEnd type="none" w="sm" len="sm"/>
                    </a:lnL>
                    <a:lnR>
                      <a:noFill/>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17</a:t>
                      </a:r>
                    </a:p>
                  </a:txBody>
                  <a:tcPr marL="88144" marR="88144" marT="44072" marB="44072" horzOverflow="overflow">
                    <a:lnL>
                      <a:noFill/>
                    </a:lnL>
                    <a:lnR>
                      <a:noFill/>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11</a:t>
                      </a:r>
                    </a:p>
                  </a:txBody>
                  <a:tcPr marL="88144" marR="88144" marT="44072" marB="44072" horzOverflow="overflow">
                    <a:lnL>
                      <a:noFill/>
                    </a:lnL>
                    <a:lnR>
                      <a:noFill/>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24</a:t>
                      </a:r>
                    </a:p>
                  </a:txBody>
                  <a:tcPr marL="88144" marR="88144" marT="44072" marB="44072" horzOverflow="overflow">
                    <a:lnL>
                      <a:noFill/>
                    </a:lnL>
                    <a:lnR>
                      <a:noFill/>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1</a:t>
                      </a:r>
                    </a:p>
                  </a:txBody>
                  <a:tcPr marL="88144" marR="88144" marT="44072" marB="44072" horzOverflow="overflow">
                    <a:lnL>
                      <a:noFill/>
                    </a:lnL>
                    <a:lnR>
                      <a:noFill/>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5</a:t>
                      </a:r>
                    </a:p>
                  </a:txBody>
                  <a:tcPr marL="88144" marR="88144" marT="44072" marB="44072" horzOverflow="overflow">
                    <a:lnL>
                      <a:noFill/>
                    </a:lnL>
                    <a:lnR>
                      <a:noFill/>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3</a:t>
                      </a:r>
                    </a:p>
                  </a:txBody>
                  <a:tcPr marL="88144" marR="88144" marT="44072" marB="44072" horzOverflow="overflow">
                    <a:lnL>
                      <a:noFill/>
                    </a:lnL>
                    <a:lnR>
                      <a:noFill/>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28</a:t>
                      </a:r>
                    </a:p>
                  </a:txBody>
                  <a:tcPr marL="88144" marR="88144" marT="44072" marB="44072" horzOverflow="overflow">
                    <a:lnL>
                      <a:noFill/>
                    </a:lnL>
                    <a:lnR>
                      <a:noFill/>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15</a:t>
                      </a:r>
                    </a:p>
                  </a:txBody>
                  <a:tcPr marL="88144" marR="88144" marT="44072" marB="44072" horzOverflow="overflow">
                    <a:lnL>
                      <a:noFill/>
                    </a:lnL>
                    <a:lnR>
                      <a:noFill/>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6</a:t>
                      </a:r>
                    </a:p>
                  </a:txBody>
                  <a:tcPr marL="88144" marR="88144" marT="44072" marB="44072" horzOverflow="overflow">
                    <a:lnL>
                      <a:noFill/>
                    </a:lnL>
                    <a:lnR>
                      <a:noFill/>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21</a:t>
                      </a:r>
                    </a:p>
                  </a:txBody>
                  <a:tcPr marL="88144" marR="88144" marT="44072" marB="44072" horzOverflow="overflow">
                    <a:lnL>
                      <a:noFill/>
                    </a:lnL>
                    <a:lnR>
                      <a:noFill/>
                    </a:lnR>
                    <a:lnT w="28575" cap="flat" cmpd="sng" algn="ctr">
                      <a:solidFill>
                        <a:schemeClr val="tx1"/>
                      </a:solidFill>
                      <a:prstDash val="solid"/>
                      <a:round/>
                      <a:headEnd type="none" w="sm" len="sm"/>
                      <a:tailEnd type="none" w="sm" len="sm"/>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10</a:t>
                      </a:r>
                    </a:p>
                  </a:txBody>
                  <a:tcPr marL="88144" marR="88144" marT="44072" marB="44072" horzOverflow="overflow">
                    <a:lnL>
                      <a:noFill/>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a:noFill/>
                    </a:lnB>
                    <a:lnTlToBr>
                      <a:noFill/>
                    </a:lnTlToBr>
                    <a:lnBlToTr>
                      <a:noFill/>
                    </a:lnBlToTr>
                    <a:noFill/>
                  </a:tcPr>
                </a:tc>
                <a:extLst>
                  <a:ext uri="{0D108BD9-81ED-4DB2-BD59-A6C34878D82A}">
                    <a16:rowId xmlns:a16="http://schemas.microsoft.com/office/drawing/2014/main" val="10000"/>
                  </a:ext>
                </a:extLst>
              </a:tr>
              <a:tr h="522288">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23</a:t>
                      </a:r>
                    </a:p>
                  </a:txBody>
                  <a:tcPr marL="88144" marR="88144" marT="44072" marB="44072" horzOverflow="overflow">
                    <a:lnL w="28575" cap="flat" cmpd="sng" algn="ctr">
                      <a:solidFill>
                        <a:schemeClr val="tx1"/>
                      </a:solidFill>
                      <a:prstDash val="solid"/>
                      <a:round/>
                      <a:headEnd type="none" w="sm" len="sm"/>
                      <a:tailEnd type="none" w="sm" len="sm"/>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19</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12</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4</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26</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8</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16</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7</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27</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20</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13</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2</a:t>
                      </a:r>
                    </a:p>
                  </a:txBody>
                  <a:tcPr marL="88144" marR="88144" marT="44072" marB="44072" horzOverflow="overflow">
                    <a:lnL>
                      <a:noFill/>
                    </a:lnL>
                    <a:lnR w="28575" cap="flat" cmpd="sng" algn="ctr">
                      <a:solidFill>
                        <a:schemeClr val="tx1"/>
                      </a:solidFill>
                      <a:prstDash val="solid"/>
                      <a:round/>
                      <a:headEnd type="none" w="sm" len="sm"/>
                      <a:tailEnd type="none" w="sm" len="sm"/>
                    </a:lnR>
                    <a:lnT>
                      <a:noFill/>
                    </a:lnT>
                    <a:lnB>
                      <a:noFill/>
                    </a:lnB>
                    <a:lnTlToBr>
                      <a:noFill/>
                    </a:lnTlToBr>
                    <a:lnBlToTr>
                      <a:noFill/>
                    </a:lnBlToTr>
                    <a:noFill/>
                  </a:tcPr>
                </a:tc>
                <a:extLst>
                  <a:ext uri="{0D108BD9-81ED-4DB2-BD59-A6C34878D82A}">
                    <a16:rowId xmlns:a16="http://schemas.microsoft.com/office/drawing/2014/main" val="10001"/>
                  </a:ext>
                </a:extLst>
              </a:tr>
              <a:tr h="520700">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41</a:t>
                      </a:r>
                    </a:p>
                  </a:txBody>
                  <a:tcPr marL="88144" marR="88144" marT="44072" marB="44072" horzOverflow="overflow">
                    <a:lnL w="28575" cap="flat" cmpd="sng" algn="ctr">
                      <a:solidFill>
                        <a:schemeClr val="tx1"/>
                      </a:solidFill>
                      <a:prstDash val="solid"/>
                      <a:round/>
                      <a:headEnd type="none" w="sm" len="sm"/>
                      <a:tailEnd type="none" w="sm" len="sm"/>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52</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31</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37</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47</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55</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30</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40</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51</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45</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33</a:t>
                      </a:r>
                    </a:p>
                  </a:txBody>
                  <a:tcPr marL="88144" marR="88144" marT="44072" marB="44072"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48</a:t>
                      </a:r>
                    </a:p>
                  </a:txBody>
                  <a:tcPr marL="88144" marR="88144" marT="44072" marB="44072" horzOverflow="overflow">
                    <a:lnL>
                      <a:noFill/>
                    </a:lnL>
                    <a:lnR w="28575" cap="flat" cmpd="sng" algn="ctr">
                      <a:solidFill>
                        <a:schemeClr val="tx1"/>
                      </a:solidFill>
                      <a:prstDash val="solid"/>
                      <a:round/>
                      <a:headEnd type="none" w="sm" len="sm"/>
                      <a:tailEnd type="none" w="sm" len="sm"/>
                    </a:lnR>
                    <a:lnT>
                      <a:noFill/>
                    </a:lnT>
                    <a:lnB>
                      <a:noFill/>
                    </a:lnB>
                    <a:lnTlToBr>
                      <a:noFill/>
                    </a:lnTlToBr>
                    <a:lnBlToTr>
                      <a:noFill/>
                    </a:lnBlToTr>
                    <a:noFill/>
                  </a:tcPr>
                </a:tc>
                <a:extLst>
                  <a:ext uri="{0D108BD9-81ED-4DB2-BD59-A6C34878D82A}">
                    <a16:rowId xmlns:a16="http://schemas.microsoft.com/office/drawing/2014/main" val="10002"/>
                  </a:ext>
                </a:extLst>
              </a:tr>
              <a:tr h="522288">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44</a:t>
                      </a:r>
                    </a:p>
                  </a:txBody>
                  <a:tcPr marL="88144" marR="88144" marT="44072" marB="44072" horzOverflow="overflow">
                    <a:lnL w="28575" cap="flat" cmpd="sng" algn="ctr">
                      <a:solidFill>
                        <a:schemeClr val="tx1"/>
                      </a:solidFill>
                      <a:prstDash val="solid"/>
                      <a:round/>
                      <a:headEnd type="none" w="sm" len="sm"/>
                      <a:tailEnd type="none" w="sm" len="sm"/>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49</a:t>
                      </a:r>
                    </a:p>
                  </a:txBody>
                  <a:tcPr marL="88144" marR="88144" marT="44072" marB="44072"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39</a:t>
                      </a:r>
                    </a:p>
                  </a:txBody>
                  <a:tcPr marL="88144" marR="88144" marT="44072" marB="44072"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56</a:t>
                      </a:r>
                    </a:p>
                  </a:txBody>
                  <a:tcPr marL="88144" marR="88144" marT="44072" marB="44072"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34</a:t>
                      </a:r>
                    </a:p>
                  </a:txBody>
                  <a:tcPr marL="88144" marR="88144" marT="44072" marB="44072"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53</a:t>
                      </a:r>
                    </a:p>
                  </a:txBody>
                  <a:tcPr marL="88144" marR="88144" marT="44072" marB="44072"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46</a:t>
                      </a:r>
                    </a:p>
                  </a:txBody>
                  <a:tcPr marL="88144" marR="88144" marT="44072" marB="44072"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42</a:t>
                      </a:r>
                    </a:p>
                  </a:txBody>
                  <a:tcPr marL="88144" marR="88144" marT="44072" marB="44072"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50</a:t>
                      </a:r>
                    </a:p>
                  </a:txBody>
                  <a:tcPr marL="88144" marR="88144" marT="44072" marB="44072"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36</a:t>
                      </a:r>
                    </a:p>
                  </a:txBody>
                  <a:tcPr marL="88144" marR="88144" marT="44072" marB="44072"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29</a:t>
                      </a:r>
                    </a:p>
                  </a:txBody>
                  <a:tcPr marL="88144" marR="88144" marT="44072" marB="44072" horzOverflow="overflow">
                    <a:lnL>
                      <a:noFill/>
                    </a:lnL>
                    <a:lnR>
                      <a:noFill/>
                    </a:lnR>
                    <a:lnT>
                      <a:noFill/>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00FF"/>
                        </a:buClr>
                        <a:buSzPct val="80000"/>
                        <a:buFont typeface="Wingdings" pitchFamily="2" charset="2"/>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rPr>
                        <a:t>32</a:t>
                      </a:r>
                    </a:p>
                  </a:txBody>
                  <a:tcPr marL="88144" marR="88144" marT="44072" marB="44072" horzOverflow="overflow">
                    <a:lnL>
                      <a:noFill/>
                    </a:lnL>
                    <a:lnR w="28575" cap="flat" cmpd="sng" algn="ctr">
                      <a:solidFill>
                        <a:schemeClr val="tx1"/>
                      </a:solidFill>
                      <a:prstDash val="solid"/>
                      <a:round/>
                      <a:headEnd type="none" w="sm" len="sm"/>
                      <a:tailEnd type="none" w="sm" len="sm"/>
                    </a:lnR>
                    <a:lnT>
                      <a:noFill/>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87519" name="Rectangle 127"/>
          <p:cNvSpPr>
            <a:spLocks noChangeArrowheads="1"/>
          </p:cNvSpPr>
          <p:nvPr/>
        </p:nvSpPr>
        <p:spPr bwMode="auto">
          <a:xfrm>
            <a:off x="914400" y="73025"/>
            <a:ext cx="7839075"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4000" dirty="0">
                <a:solidFill>
                  <a:schemeClr val="bg1"/>
                </a:solidFill>
                <a:latin typeface="+mj-ea"/>
                <a:ea typeface="+mj-ea"/>
              </a:rPr>
              <a:t>子密钥的生成</a:t>
            </a:r>
          </a:p>
        </p:txBody>
      </p:sp>
    </p:spTree>
    <p:extLst>
      <p:ext uri="{BB962C8B-B14F-4D97-AF65-F5344CB8AC3E}">
        <p14:creationId xmlns:p14="http://schemas.microsoft.com/office/powerpoint/2010/main" val="1329376955"/>
      </p:ext>
    </p:extLst>
  </p:cSld>
  <p:clrMapOvr>
    <a:masterClrMapping/>
  </p:clrMapOvr>
  <p:transition>
    <p:wipe dir="d"/>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611188" y="-27384"/>
            <a:ext cx="7921625" cy="1008062"/>
          </a:xfrm>
        </p:spPr>
        <p:txBody>
          <a:bodyPr/>
          <a:lstStyle/>
          <a:p>
            <a:r>
              <a:rPr lang="en-US" altLang="zh-CN" sz="4000" b="0" dirty="0">
                <a:solidFill>
                  <a:schemeClr val="bg1"/>
                </a:solidFill>
                <a:latin typeface="微软雅黑" pitchFamily="34" charset="-122"/>
                <a:ea typeface="微软雅黑" pitchFamily="34" charset="-122"/>
              </a:rPr>
              <a:t>DES </a:t>
            </a:r>
            <a:r>
              <a:rPr lang="zh-CN" altLang="en-US" sz="4000" b="0" dirty="0">
                <a:solidFill>
                  <a:schemeClr val="bg1"/>
                </a:solidFill>
                <a:latin typeface="微软雅黑" pitchFamily="34" charset="-122"/>
                <a:ea typeface="微软雅黑" pitchFamily="34" charset="-122"/>
              </a:rPr>
              <a:t>的保密性</a:t>
            </a:r>
          </a:p>
        </p:txBody>
      </p:sp>
      <p:sp>
        <p:nvSpPr>
          <p:cNvPr id="195587" name="Rectangle 3"/>
          <p:cNvSpPr>
            <a:spLocks noGrp="1" noChangeArrowheads="1"/>
          </p:cNvSpPr>
          <p:nvPr>
            <p:ph type="body" idx="1"/>
          </p:nvPr>
        </p:nvSpPr>
        <p:spPr>
          <a:xfrm>
            <a:off x="395536" y="1340768"/>
            <a:ext cx="7772400" cy="4608513"/>
          </a:xfrm>
        </p:spPr>
        <p:txBody>
          <a:bodyPr/>
          <a:lstStyle/>
          <a:p>
            <a:pPr marL="432000" indent="-418950">
              <a:lnSpc>
                <a:spcPct val="150000"/>
              </a:lnSpc>
              <a:spcBef>
                <a:spcPts val="600"/>
              </a:spcBef>
              <a:spcAft>
                <a:spcPts val="1200"/>
              </a:spcAft>
              <a:buClr>
                <a:schemeClr val="accent2"/>
              </a:buClr>
              <a:buSzPct val="100000"/>
              <a:buBlip>
                <a:blip r:embed="rId3"/>
              </a:buBlip>
            </a:pPr>
            <a:r>
              <a:rPr lang="en-US" altLang="zh-CN" sz="2400" b="0" kern="1200" dirty="0">
                <a:latin typeface="微软雅黑" pitchFamily="34" charset="-122"/>
                <a:ea typeface="微软雅黑" pitchFamily="34" charset="-122"/>
              </a:rPr>
              <a:t>DES </a:t>
            </a:r>
            <a:r>
              <a:rPr lang="zh-CN" altLang="en-US" sz="2400" b="0" kern="1200" dirty="0">
                <a:latin typeface="微软雅黑" pitchFamily="34" charset="-122"/>
                <a:ea typeface="微软雅黑" pitchFamily="34" charset="-122"/>
              </a:rPr>
              <a:t>的保密性仅取决于对密钥的保密，而算法是公开的。</a:t>
            </a:r>
            <a:endParaRPr lang="en-US" altLang="zh-CN" sz="2400" b="0" kern="1200" dirty="0">
              <a:latin typeface="微软雅黑" pitchFamily="34" charset="-122"/>
              <a:ea typeface="微软雅黑" pitchFamily="34" charset="-122"/>
            </a:endParaRPr>
          </a:p>
          <a:p>
            <a:pPr marL="432000" indent="-418950">
              <a:lnSpc>
                <a:spcPct val="150000"/>
              </a:lnSpc>
              <a:spcBef>
                <a:spcPts val="600"/>
              </a:spcBef>
              <a:spcAft>
                <a:spcPts val="1200"/>
              </a:spcAft>
              <a:buClr>
                <a:schemeClr val="accent2"/>
              </a:buClr>
              <a:buSzPct val="100000"/>
              <a:buBlip>
                <a:blip r:embed="rId3"/>
              </a:buBlip>
            </a:pPr>
            <a:r>
              <a:rPr lang="en-US" altLang="zh-CN" sz="2400" b="0" kern="1200" dirty="0">
                <a:latin typeface="微软雅黑" pitchFamily="34" charset="-122"/>
                <a:ea typeface="微软雅黑" pitchFamily="34" charset="-122"/>
              </a:rPr>
              <a:t>DES </a:t>
            </a:r>
            <a:r>
              <a:rPr lang="zh-CN" altLang="en-US" sz="2400" b="0" kern="1200" dirty="0">
                <a:latin typeface="微软雅黑" pitchFamily="34" charset="-122"/>
                <a:ea typeface="微软雅黑" pitchFamily="34" charset="-122"/>
              </a:rPr>
              <a:t>是世界上第一个公认的实用密码算法标准，它曾对密码学的发展做出了重大贡献。</a:t>
            </a:r>
          </a:p>
          <a:p>
            <a:pPr marL="432000" indent="-418950">
              <a:lnSpc>
                <a:spcPct val="150000"/>
              </a:lnSpc>
              <a:spcBef>
                <a:spcPts val="600"/>
              </a:spcBef>
              <a:spcAft>
                <a:spcPts val="1200"/>
              </a:spcAft>
              <a:buClr>
                <a:schemeClr val="accent2"/>
              </a:buClr>
              <a:buSzPct val="100000"/>
              <a:buBlip>
                <a:blip r:embed="rId3"/>
              </a:buBlip>
            </a:pPr>
            <a:r>
              <a:rPr lang="zh-CN" altLang="en-US" sz="2400" b="0" kern="1200" dirty="0">
                <a:latin typeface="微软雅黑" pitchFamily="34" charset="-122"/>
                <a:ea typeface="微软雅黑" pitchFamily="34" charset="-122"/>
              </a:rPr>
              <a:t>目前较为严重的问题是 </a:t>
            </a:r>
            <a:r>
              <a:rPr lang="en-US" altLang="zh-CN" sz="2400" b="0" kern="1200" dirty="0">
                <a:latin typeface="微软雅黑" pitchFamily="34" charset="-122"/>
                <a:ea typeface="微软雅黑" pitchFamily="34" charset="-122"/>
              </a:rPr>
              <a:t>DES </a:t>
            </a:r>
            <a:r>
              <a:rPr lang="zh-CN" altLang="en-US" sz="2400" b="0" kern="1200" dirty="0">
                <a:latin typeface="微软雅黑" pitchFamily="34" charset="-122"/>
                <a:ea typeface="微软雅黑" pitchFamily="34" charset="-122"/>
              </a:rPr>
              <a:t>的密钥的长度。</a:t>
            </a:r>
          </a:p>
          <a:p>
            <a:pPr marL="432000" indent="-418950">
              <a:lnSpc>
                <a:spcPct val="150000"/>
              </a:lnSpc>
              <a:spcBef>
                <a:spcPts val="600"/>
              </a:spcBef>
              <a:spcAft>
                <a:spcPts val="1200"/>
              </a:spcAft>
              <a:buClr>
                <a:schemeClr val="accent2"/>
              </a:buClr>
              <a:buSzPct val="100000"/>
              <a:buBlip>
                <a:blip r:embed="rId3"/>
              </a:buBlip>
            </a:pPr>
            <a:r>
              <a:rPr lang="zh-CN" altLang="en-US" sz="2400" b="0" kern="1200" dirty="0">
                <a:latin typeface="微软雅黑" pitchFamily="34" charset="-122"/>
                <a:ea typeface="微软雅黑" pitchFamily="34" charset="-122"/>
              </a:rPr>
              <a:t>现在已经设计出来搜索 </a:t>
            </a:r>
            <a:r>
              <a:rPr lang="en-US" altLang="zh-CN" sz="2400" b="0" kern="1200" dirty="0">
                <a:latin typeface="微软雅黑" pitchFamily="34" charset="-122"/>
                <a:ea typeface="微软雅黑" pitchFamily="34" charset="-122"/>
              </a:rPr>
              <a:t>DES </a:t>
            </a:r>
            <a:r>
              <a:rPr lang="zh-CN" altLang="en-US" sz="2400" b="0" kern="1200" dirty="0">
                <a:latin typeface="微软雅黑" pitchFamily="34" charset="-122"/>
                <a:ea typeface="微软雅黑" pitchFamily="34" charset="-122"/>
              </a:rPr>
              <a:t>密钥的专用芯片。    </a:t>
            </a: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127</a:t>
            </a:fld>
            <a:endParaRPr lang="en-US" altLang="zh-CN"/>
          </a:p>
        </p:txBody>
      </p:sp>
    </p:spTree>
    <p:extLst>
      <p:ext uri="{BB962C8B-B14F-4D97-AF65-F5344CB8AC3E}">
        <p14:creationId xmlns:p14="http://schemas.microsoft.com/office/powerpoint/2010/main" val="1246233420"/>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5587">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55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7666" name="Rectangle 2"/>
          <p:cNvSpPr>
            <a:spLocks noGrp="1" noChangeArrowheads="1"/>
          </p:cNvSpPr>
          <p:nvPr>
            <p:ph type="title"/>
          </p:nvPr>
        </p:nvSpPr>
        <p:spPr/>
        <p:txBody>
          <a:bodyPr/>
          <a:lstStyle/>
          <a:p>
            <a:r>
              <a:rPr lang="en-US" altLang="zh-CN" b="0" dirty="0">
                <a:solidFill>
                  <a:schemeClr val="bg1"/>
                </a:solidFill>
                <a:latin typeface="+mj-ea"/>
              </a:rPr>
              <a:t>DES</a:t>
            </a:r>
            <a:r>
              <a:rPr lang="zh-CN" altLang="en-US" b="0" dirty="0">
                <a:solidFill>
                  <a:schemeClr val="bg1"/>
                </a:solidFill>
                <a:latin typeface="+mj-ea"/>
              </a:rPr>
              <a:t>的雪崩效应</a:t>
            </a:r>
          </a:p>
        </p:txBody>
      </p:sp>
      <p:sp>
        <p:nvSpPr>
          <p:cNvPr id="2417667" name="Rectangle 3"/>
          <p:cNvSpPr>
            <a:spLocks noGrp="1" noChangeArrowheads="1"/>
          </p:cNvSpPr>
          <p:nvPr>
            <p:ph type="body" idx="1"/>
          </p:nvPr>
        </p:nvSpPr>
        <p:spPr/>
        <p:txBody>
          <a:bodyPr/>
          <a:lstStyle/>
          <a:p>
            <a:pPr marL="432000" indent="-418950">
              <a:lnSpc>
                <a:spcPct val="150000"/>
              </a:lnSpc>
              <a:spcBef>
                <a:spcPts val="600"/>
              </a:spcBef>
              <a:spcAft>
                <a:spcPts val="1200"/>
              </a:spcAft>
              <a:buClr>
                <a:schemeClr val="accent2"/>
              </a:buClr>
              <a:buSzPct val="100000"/>
              <a:buBlip>
                <a:blip r:embed="rId3"/>
              </a:buBlip>
            </a:pPr>
            <a:r>
              <a:rPr lang="zh-CN" altLang="en-US" sz="2400" b="0" kern="1200" dirty="0">
                <a:latin typeface="微软雅黑" pitchFamily="34" charset="-122"/>
                <a:ea typeface="微软雅黑" pitchFamily="34" charset="-122"/>
              </a:rPr>
              <a:t>雪崩效应是指明文或者密钥的微小变化将对密文产生很大的影响。特别地，明文或密钥的某一位发生变化将会导致密文的很多位发生变化。雪崩效应是任何好的密码算法必须具备的一个性质。</a:t>
            </a:r>
          </a:p>
          <a:p>
            <a:pPr marL="432000" indent="-418950">
              <a:lnSpc>
                <a:spcPct val="150000"/>
              </a:lnSpc>
              <a:spcBef>
                <a:spcPts val="600"/>
              </a:spcBef>
              <a:spcAft>
                <a:spcPts val="1200"/>
              </a:spcAft>
              <a:buClr>
                <a:schemeClr val="accent2"/>
              </a:buClr>
              <a:buSzPct val="100000"/>
              <a:buBlip>
                <a:blip r:embed="rId3"/>
              </a:buBlip>
            </a:pPr>
            <a:r>
              <a:rPr lang="en-US" altLang="zh-CN" sz="2400" b="0" kern="1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DES</a:t>
            </a:r>
            <a:r>
              <a:rPr lang="zh-CN" altLang="en-US" sz="2400" b="0" kern="1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的雪崩效应较强</a:t>
            </a: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128</a:t>
            </a:fld>
            <a:endParaRPr lang="en-US" altLang="zh-CN"/>
          </a:p>
        </p:txBody>
      </p:sp>
    </p:spTree>
    <p:extLst>
      <p:ext uri="{BB962C8B-B14F-4D97-AF65-F5344CB8AC3E}">
        <p14:creationId xmlns:p14="http://schemas.microsoft.com/office/powerpoint/2010/main" val="5104061"/>
      </p:ext>
    </p:extLst>
  </p:cSld>
  <p:clrMapOvr>
    <a:masterClrMapping/>
  </p:clrMapOvr>
  <p:transition>
    <p:wipe dir="d"/>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7666" name="Rectangle 2"/>
          <p:cNvSpPr>
            <a:spLocks noGrp="1" noChangeArrowheads="1"/>
          </p:cNvSpPr>
          <p:nvPr>
            <p:ph type="title"/>
          </p:nvPr>
        </p:nvSpPr>
        <p:spPr/>
        <p:txBody>
          <a:bodyPr/>
          <a:lstStyle/>
          <a:p>
            <a:r>
              <a:rPr lang="en-US" altLang="zh-CN" b="0" dirty="0">
                <a:solidFill>
                  <a:schemeClr val="bg1"/>
                </a:solidFill>
                <a:latin typeface="+mj-ea"/>
              </a:rPr>
              <a:t>DES</a:t>
            </a:r>
            <a:r>
              <a:rPr lang="zh-CN" altLang="en-US" b="0" dirty="0">
                <a:solidFill>
                  <a:schemeClr val="bg1"/>
                </a:solidFill>
                <a:latin typeface="+mj-ea"/>
              </a:rPr>
              <a:t>的雪崩效应</a:t>
            </a: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129</a:t>
            </a:fld>
            <a:endParaRPr lang="en-US" altLang="zh-CN"/>
          </a:p>
        </p:txBody>
      </p:sp>
      <p:pic>
        <p:nvPicPr>
          <p:cNvPr id="4" name="图片 3"/>
          <p:cNvPicPr>
            <a:picLocks noChangeAspect="1"/>
          </p:cNvPicPr>
          <p:nvPr/>
        </p:nvPicPr>
        <p:blipFill>
          <a:blip r:embed="rId3"/>
          <a:stretch>
            <a:fillRect/>
          </a:stretch>
        </p:blipFill>
        <p:spPr>
          <a:xfrm>
            <a:off x="95672" y="1123950"/>
            <a:ext cx="8952656" cy="5158402"/>
          </a:xfrm>
          <a:prstGeom prst="rect">
            <a:avLst/>
          </a:prstGeom>
        </p:spPr>
      </p:pic>
    </p:spTree>
    <p:extLst>
      <p:ext uri="{BB962C8B-B14F-4D97-AF65-F5344CB8AC3E}">
        <p14:creationId xmlns:p14="http://schemas.microsoft.com/office/powerpoint/2010/main" val="2695527267"/>
      </p:ext>
    </p:extLst>
  </p:cSld>
  <p:clrMapOvr>
    <a:masterClrMapping/>
  </p:clrMapOvr>
  <p:transition>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11188" y="-27384"/>
            <a:ext cx="7921625" cy="1008062"/>
          </a:xfrm>
        </p:spPr>
        <p:txBody>
          <a:bodyPr/>
          <a:lstStyle/>
          <a:p>
            <a:r>
              <a:rPr lang="zh-CN" altLang="en-US" b="0" dirty="0">
                <a:solidFill>
                  <a:schemeClr val="bg1"/>
                </a:solidFill>
              </a:rPr>
              <a:t>历史：凯 撒 密 码</a:t>
            </a:r>
            <a:endParaRPr lang="zh-CN" altLang="en-US" dirty="0"/>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13</a:t>
            </a:fld>
            <a:endParaRPr lang="en-US" altLang="zh-CN"/>
          </a:p>
        </p:txBody>
      </p:sp>
      <p:sp>
        <p:nvSpPr>
          <p:cNvPr id="7" name="矩形 6">
            <a:extLst>
              <a:ext uri="{FF2B5EF4-FFF2-40B4-BE49-F238E27FC236}">
                <a16:creationId xmlns:a16="http://schemas.microsoft.com/office/drawing/2014/main" id="{8AAC73A0-AFA9-4710-938A-42C79631A432}"/>
              </a:ext>
            </a:extLst>
          </p:cNvPr>
          <p:cNvSpPr/>
          <p:nvPr/>
        </p:nvSpPr>
        <p:spPr>
          <a:xfrm>
            <a:off x="-879216" y="1844824"/>
            <a:ext cx="9555672" cy="1200329"/>
          </a:xfrm>
          <a:prstGeom prst="rect">
            <a:avLst/>
          </a:prstGeom>
        </p:spPr>
        <p:txBody>
          <a:bodyPr wrap="square">
            <a:spAutoFit/>
          </a:bodyPr>
          <a:lstStyle/>
          <a:p>
            <a:r>
              <a:rPr lang="zh-CN" altLang="en-US" sz="3600" dirty="0">
                <a:latin typeface="微软雅黑" pitchFamily="34" charset="-122"/>
                <a:ea typeface="微软雅黑" pitchFamily="34" charset="-122"/>
              </a:rPr>
              <a:t>明文：</a:t>
            </a:r>
            <a:r>
              <a:rPr lang="en-US" altLang="zh-CN" sz="3600" dirty="0">
                <a:latin typeface="微软雅黑" pitchFamily="34" charset="-122"/>
                <a:ea typeface="微软雅黑" pitchFamily="34" charset="-122"/>
              </a:rPr>
              <a:t>I WANT YOU</a:t>
            </a:r>
          </a:p>
          <a:p>
            <a:endParaRPr lang="en-US" altLang="zh-CN" sz="3600" dirty="0">
              <a:latin typeface="微软雅黑" pitchFamily="34" charset="-122"/>
              <a:ea typeface="微软雅黑" pitchFamily="34" charset="-122"/>
            </a:endParaRPr>
          </a:p>
        </p:txBody>
      </p:sp>
      <p:sp>
        <p:nvSpPr>
          <p:cNvPr id="8" name="矩形 7">
            <a:extLst>
              <a:ext uri="{FF2B5EF4-FFF2-40B4-BE49-F238E27FC236}">
                <a16:creationId xmlns:a16="http://schemas.microsoft.com/office/drawing/2014/main" id="{5A06EDE9-9BB8-415B-BB82-6803F529A0DF}"/>
              </a:ext>
            </a:extLst>
          </p:cNvPr>
          <p:cNvSpPr/>
          <p:nvPr/>
        </p:nvSpPr>
        <p:spPr>
          <a:xfrm>
            <a:off x="-988043" y="3429000"/>
            <a:ext cx="9555672" cy="1200329"/>
          </a:xfrm>
          <a:prstGeom prst="rect">
            <a:avLst/>
          </a:prstGeom>
        </p:spPr>
        <p:txBody>
          <a:bodyPr wrap="square">
            <a:spAutoFit/>
          </a:bodyPr>
          <a:lstStyle/>
          <a:p>
            <a:r>
              <a:rPr lang="zh-CN" altLang="en-US" sz="3600" dirty="0">
                <a:latin typeface="微软雅黑" pitchFamily="34" charset="-122"/>
                <a:ea typeface="微软雅黑" pitchFamily="34" charset="-122"/>
              </a:rPr>
              <a:t>密文：</a:t>
            </a:r>
            <a:r>
              <a:rPr lang="en-US" altLang="zh-CN" sz="3600" dirty="0">
                <a:latin typeface="微软雅黑" pitchFamily="34" charset="-122"/>
                <a:ea typeface="微软雅黑" pitchFamily="34" charset="-122"/>
              </a:rPr>
              <a:t>LZDQWBRX</a:t>
            </a:r>
          </a:p>
          <a:p>
            <a:endParaRPr lang="en-US" altLang="zh-CN" sz="3600" dirty="0">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A99DC4D0-C8D5-4FEB-9C4B-B34E46ECB986}"/>
              </a:ext>
            </a:extLst>
          </p:cNvPr>
          <p:cNvSpPr/>
          <p:nvPr/>
        </p:nvSpPr>
        <p:spPr>
          <a:xfrm>
            <a:off x="-879216" y="4963616"/>
            <a:ext cx="9555672" cy="1200329"/>
          </a:xfrm>
          <a:prstGeom prst="rect">
            <a:avLst/>
          </a:prstGeom>
        </p:spPr>
        <p:txBody>
          <a:bodyPr wrap="square">
            <a:spAutoFit/>
          </a:bodyPr>
          <a:lstStyle/>
          <a:p>
            <a:r>
              <a:rPr lang="zh-CN" altLang="en-US" sz="3600" dirty="0">
                <a:latin typeface="微软雅黑" pitchFamily="34" charset="-122"/>
                <a:ea typeface="微软雅黑" pitchFamily="34" charset="-122"/>
              </a:rPr>
              <a:t>密钥：</a:t>
            </a:r>
            <a:r>
              <a:rPr lang="en-US" altLang="zh-CN" sz="3600" dirty="0">
                <a:latin typeface="微软雅黑" pitchFamily="34" charset="-122"/>
                <a:ea typeface="微软雅黑" pitchFamily="34" charset="-122"/>
              </a:rPr>
              <a:t>3</a:t>
            </a:r>
          </a:p>
          <a:p>
            <a:endParaRPr lang="en-US" altLang="zh-CN" sz="3600" dirty="0">
              <a:latin typeface="微软雅黑" pitchFamily="34" charset="-122"/>
              <a:ea typeface="微软雅黑" pitchFamily="34" charset="-122"/>
            </a:endParaRPr>
          </a:p>
        </p:txBody>
      </p:sp>
    </p:spTree>
    <p:extLst>
      <p:ext uri="{BB962C8B-B14F-4D97-AF65-F5344CB8AC3E}">
        <p14:creationId xmlns:p14="http://schemas.microsoft.com/office/powerpoint/2010/main" val="1339191991"/>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7666" name="Rectangle 2"/>
          <p:cNvSpPr>
            <a:spLocks noGrp="1" noChangeArrowheads="1"/>
          </p:cNvSpPr>
          <p:nvPr>
            <p:ph type="title"/>
          </p:nvPr>
        </p:nvSpPr>
        <p:spPr/>
        <p:txBody>
          <a:bodyPr/>
          <a:lstStyle/>
          <a:p>
            <a:r>
              <a:rPr lang="en-US" altLang="zh-CN" b="0" dirty="0">
                <a:solidFill>
                  <a:schemeClr val="bg1"/>
                </a:solidFill>
                <a:latin typeface="+mj-ea"/>
              </a:rPr>
              <a:t>DES</a:t>
            </a:r>
            <a:r>
              <a:rPr lang="zh-CN" altLang="en-US" b="0" dirty="0">
                <a:solidFill>
                  <a:schemeClr val="bg1"/>
                </a:solidFill>
                <a:latin typeface="+mj-ea"/>
              </a:rPr>
              <a:t>的雪崩效应</a:t>
            </a: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130</a:t>
            </a:fld>
            <a:endParaRPr lang="en-US" altLang="zh-CN"/>
          </a:p>
        </p:txBody>
      </p:sp>
      <p:pic>
        <p:nvPicPr>
          <p:cNvPr id="3" name="图片 2"/>
          <p:cNvPicPr>
            <a:picLocks noChangeAspect="1"/>
          </p:cNvPicPr>
          <p:nvPr/>
        </p:nvPicPr>
        <p:blipFill>
          <a:blip r:embed="rId3"/>
          <a:stretch>
            <a:fillRect/>
          </a:stretch>
        </p:blipFill>
        <p:spPr>
          <a:xfrm>
            <a:off x="5928" y="1237416"/>
            <a:ext cx="8950176" cy="5081741"/>
          </a:xfrm>
          <a:prstGeom prst="rect">
            <a:avLst/>
          </a:prstGeom>
        </p:spPr>
      </p:pic>
      <p:sp>
        <p:nvSpPr>
          <p:cNvPr id="5" name="文本框 4"/>
          <p:cNvSpPr txBox="1"/>
          <p:nvPr/>
        </p:nvSpPr>
        <p:spPr>
          <a:xfrm>
            <a:off x="3059832" y="3140968"/>
            <a:ext cx="3456384" cy="1569660"/>
          </a:xfrm>
          <a:prstGeom prst="rect">
            <a:avLst/>
          </a:prstGeom>
          <a:noFill/>
        </p:spPr>
        <p:txBody>
          <a:bodyPr wrap="square" rtlCol="0">
            <a:spAutoFit/>
          </a:bodyPr>
          <a:lstStyle/>
          <a:p>
            <a:r>
              <a:rPr lang="en-US" altLang="zh-CN" dirty="0">
                <a:solidFill>
                  <a:srgbClr val="FF0000"/>
                </a:solidFill>
              </a:rPr>
              <a:t>0f1571c947d9e859</a:t>
            </a:r>
          </a:p>
          <a:p>
            <a:r>
              <a:rPr lang="en-US" altLang="zh-CN" dirty="0">
                <a:solidFill>
                  <a:srgbClr val="FF0000"/>
                </a:solidFill>
              </a:rPr>
              <a:t>1f1571c947d9e859</a:t>
            </a:r>
            <a:endParaRPr lang="zh-CN" altLang="en-US" dirty="0">
              <a:solidFill>
                <a:srgbClr val="FF0000"/>
              </a:solidFill>
            </a:endParaRPr>
          </a:p>
          <a:p>
            <a:endParaRPr lang="zh-CN" altLang="en-US" dirty="0"/>
          </a:p>
        </p:txBody>
      </p:sp>
    </p:spTree>
    <p:extLst>
      <p:ext uri="{BB962C8B-B14F-4D97-AF65-F5344CB8AC3E}">
        <p14:creationId xmlns:p14="http://schemas.microsoft.com/office/powerpoint/2010/main" val="946801629"/>
      </p:ext>
    </p:extLst>
  </p:cSld>
  <p:clrMapOvr>
    <a:masterClrMapping/>
  </p:clrMapOvr>
  <p:transition>
    <p:wipe dir="d"/>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990600" y="116632"/>
            <a:ext cx="7337425" cy="685800"/>
          </a:xfrm>
        </p:spPr>
        <p:txBody>
          <a:bodyPr/>
          <a:lstStyle/>
          <a:p>
            <a:r>
              <a:rPr lang="en-US" altLang="zh-CN" sz="4400" b="1" dirty="0">
                <a:solidFill>
                  <a:srgbClr val="C00000"/>
                </a:solidFill>
                <a:latin typeface="华文行楷" panose="02010800040101010101" pitchFamily="2" charset="-122"/>
                <a:ea typeface="华文行楷" panose="02010800040101010101" pitchFamily="2" charset="-122"/>
              </a:rPr>
              <a:t>DES </a:t>
            </a:r>
            <a:r>
              <a:rPr lang="zh-CN" altLang="en-US" sz="4400" b="1" dirty="0">
                <a:solidFill>
                  <a:srgbClr val="C00000"/>
                </a:solidFill>
                <a:latin typeface="华文行楷" panose="02010800040101010101" pitchFamily="2" charset="-122"/>
                <a:ea typeface="华文行楷" panose="02010800040101010101" pitchFamily="2" charset="-122"/>
              </a:rPr>
              <a:t>的明显缺点 </a:t>
            </a:r>
          </a:p>
        </p:txBody>
      </p:sp>
      <p:sp>
        <p:nvSpPr>
          <p:cNvPr id="194563" name="Rectangle 3"/>
          <p:cNvSpPr>
            <a:spLocks noGrp="1" noChangeArrowheads="1"/>
          </p:cNvSpPr>
          <p:nvPr>
            <p:ph type="body" idx="4294967295"/>
          </p:nvPr>
        </p:nvSpPr>
        <p:spPr>
          <a:xfrm>
            <a:off x="323528" y="1844824"/>
            <a:ext cx="7923213" cy="4365625"/>
          </a:xfrm>
        </p:spPr>
        <p:txBody>
          <a:bodyPr/>
          <a:lstStyle/>
          <a:p>
            <a:pPr marL="432000" indent="-418950">
              <a:lnSpc>
                <a:spcPct val="150000"/>
              </a:lnSpc>
              <a:spcBef>
                <a:spcPts val="600"/>
              </a:spcBef>
              <a:spcAft>
                <a:spcPts val="1200"/>
              </a:spcAft>
              <a:buClr>
                <a:schemeClr val="accent2"/>
              </a:buClr>
              <a:buSzPct val="100000"/>
              <a:buBlip>
                <a:blip r:embed="rId2"/>
              </a:buBlip>
            </a:pPr>
            <a:r>
              <a:rPr lang="en-US" altLang="zh-CN" sz="2400" b="0" kern="1200" dirty="0">
                <a:latin typeface="微软雅黑" pitchFamily="34" charset="-122"/>
                <a:ea typeface="微软雅黑" pitchFamily="34" charset="-122"/>
              </a:rPr>
              <a:t>DES </a:t>
            </a:r>
            <a:r>
              <a:rPr lang="zh-CN" altLang="en-US" sz="2400" b="0" kern="1200" dirty="0">
                <a:latin typeface="微软雅黑" pitchFamily="34" charset="-122"/>
                <a:ea typeface="微软雅黑" pitchFamily="34" charset="-122"/>
              </a:rPr>
              <a:t>实际上就是一种单字符替代，而这种字符的长度是 </a:t>
            </a:r>
            <a:r>
              <a:rPr lang="en-US" altLang="zh-CN" sz="2400" b="0" kern="1200" dirty="0">
                <a:solidFill>
                  <a:srgbClr val="C00000"/>
                </a:solidFill>
                <a:latin typeface="微软雅黑" pitchFamily="34" charset="-122"/>
                <a:ea typeface="微软雅黑" pitchFamily="34" charset="-122"/>
              </a:rPr>
              <a:t>64 bit</a:t>
            </a:r>
            <a:r>
              <a:rPr lang="zh-CN" altLang="en-US" sz="2400" b="0" kern="1200" dirty="0">
                <a:latin typeface="微软雅黑" pitchFamily="34" charset="-122"/>
                <a:ea typeface="微软雅黑" pitchFamily="34" charset="-122"/>
              </a:rPr>
              <a:t>。</a:t>
            </a:r>
          </a:p>
          <a:p>
            <a:pPr marL="432000" indent="-418950">
              <a:lnSpc>
                <a:spcPct val="150000"/>
              </a:lnSpc>
              <a:spcBef>
                <a:spcPts val="600"/>
              </a:spcBef>
              <a:spcAft>
                <a:spcPts val="1200"/>
              </a:spcAft>
              <a:buClr>
                <a:schemeClr val="accent2"/>
              </a:buClr>
              <a:buSzPct val="100000"/>
              <a:buBlip>
                <a:blip r:embed="rId2"/>
              </a:buBlip>
            </a:pPr>
            <a:r>
              <a:rPr lang="zh-CN" altLang="en-US" sz="2400" b="0" kern="1200" dirty="0">
                <a:latin typeface="微软雅黑" pitchFamily="34" charset="-122"/>
                <a:ea typeface="微软雅黑" pitchFamily="34" charset="-122"/>
              </a:rPr>
              <a:t>对于 </a:t>
            </a:r>
            <a:r>
              <a:rPr lang="en-US" altLang="zh-CN" sz="2400" b="0" kern="1200" dirty="0">
                <a:latin typeface="微软雅黑" pitchFamily="34" charset="-122"/>
                <a:ea typeface="微软雅黑" pitchFamily="34" charset="-122"/>
              </a:rPr>
              <a:t>DES </a:t>
            </a:r>
            <a:r>
              <a:rPr lang="zh-CN" altLang="en-US" sz="2400" b="0" kern="1200" dirty="0">
                <a:latin typeface="微软雅黑" pitchFamily="34" charset="-122"/>
                <a:ea typeface="微软雅黑" pitchFamily="34" charset="-122"/>
              </a:rPr>
              <a:t>算法，</a:t>
            </a:r>
            <a:r>
              <a:rPr lang="zh-CN" altLang="en-US" sz="2400" b="0" kern="1200" dirty="0">
                <a:solidFill>
                  <a:srgbClr val="C00000"/>
                </a:solidFill>
                <a:latin typeface="微软雅黑" pitchFamily="34" charset="-122"/>
                <a:ea typeface="微软雅黑" pitchFamily="34" charset="-122"/>
              </a:rPr>
              <a:t>相同的明文就产生相同的密文</a:t>
            </a:r>
            <a:r>
              <a:rPr lang="zh-CN" altLang="en-US" sz="2400" b="0" kern="1200" dirty="0">
                <a:latin typeface="微软雅黑" pitchFamily="34" charset="-122"/>
                <a:ea typeface="微软雅黑" pitchFamily="34" charset="-122"/>
              </a:rPr>
              <a:t>。这对 </a:t>
            </a:r>
            <a:r>
              <a:rPr lang="en-US" altLang="zh-CN" sz="2400" b="0" kern="1200" dirty="0">
                <a:latin typeface="微软雅黑" pitchFamily="34" charset="-122"/>
                <a:ea typeface="微软雅黑" pitchFamily="34" charset="-122"/>
              </a:rPr>
              <a:t>DES </a:t>
            </a:r>
            <a:r>
              <a:rPr lang="zh-CN" altLang="en-US" sz="2400" b="0" kern="1200" dirty="0">
                <a:latin typeface="微软雅黑" pitchFamily="34" charset="-122"/>
                <a:ea typeface="微软雅黑" pitchFamily="34" charset="-122"/>
              </a:rPr>
              <a:t>的安全性来说是不利的。</a:t>
            </a:r>
          </a:p>
          <a:p>
            <a:pPr marL="432000" indent="-418950">
              <a:lnSpc>
                <a:spcPct val="150000"/>
              </a:lnSpc>
              <a:spcBef>
                <a:spcPts val="600"/>
              </a:spcBef>
              <a:spcAft>
                <a:spcPts val="1200"/>
              </a:spcAft>
              <a:buClr>
                <a:schemeClr val="accent2"/>
              </a:buClr>
              <a:buSzPct val="100000"/>
              <a:buBlip>
                <a:blip r:embed="rId2"/>
              </a:buBlip>
            </a:pPr>
            <a:r>
              <a:rPr lang="zh-CN" altLang="en-US" sz="2400" b="0" kern="1200" dirty="0">
                <a:latin typeface="微软雅黑" pitchFamily="34" charset="-122"/>
                <a:ea typeface="微软雅黑" pitchFamily="34" charset="-122"/>
              </a:rPr>
              <a:t>为了提高 </a:t>
            </a:r>
            <a:r>
              <a:rPr lang="en-US" altLang="zh-CN" sz="2400" b="0" kern="1200" dirty="0">
                <a:latin typeface="微软雅黑" pitchFamily="34" charset="-122"/>
                <a:ea typeface="微软雅黑" pitchFamily="34" charset="-122"/>
              </a:rPr>
              <a:t>DES </a:t>
            </a:r>
            <a:r>
              <a:rPr lang="zh-CN" altLang="en-US" sz="2400" b="0" kern="1200" dirty="0">
                <a:latin typeface="微软雅黑" pitchFamily="34" charset="-122"/>
                <a:ea typeface="微软雅黑" pitchFamily="34" charset="-122"/>
              </a:rPr>
              <a:t>的安全性，可采用加密分组链接的方法。 </a:t>
            </a:r>
          </a:p>
        </p:txBody>
      </p:sp>
      <p:sp>
        <p:nvSpPr>
          <p:cNvPr id="2" name="灯片编号占位符 1"/>
          <p:cNvSpPr>
            <a:spLocks noGrp="1"/>
          </p:cNvSpPr>
          <p:nvPr>
            <p:ph type="sldNum" sz="quarter" idx="12"/>
          </p:nvPr>
        </p:nvSpPr>
        <p:spPr/>
        <p:txBody>
          <a:bodyPr/>
          <a:lstStyle/>
          <a:p>
            <a:fld id="{737F2E61-75E1-4E22-B7C3-7A96A5DEDED1}" type="slidenum">
              <a:rPr lang="en-US" altLang="zh-CN" smtClean="0"/>
              <a:pPr/>
              <a:t>131</a:t>
            </a:fld>
            <a:endParaRPr lang="en-US" altLang="zh-CN"/>
          </a:p>
        </p:txBody>
      </p:sp>
    </p:spTree>
    <p:extLst>
      <p:ext uri="{BB962C8B-B14F-4D97-AF65-F5344CB8AC3E}">
        <p14:creationId xmlns:p14="http://schemas.microsoft.com/office/powerpoint/2010/main" val="3567466519"/>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56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45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8690" name="Rectangle 2"/>
          <p:cNvSpPr>
            <a:spLocks noGrp="1" noChangeArrowheads="1"/>
          </p:cNvSpPr>
          <p:nvPr>
            <p:ph type="title"/>
          </p:nvPr>
        </p:nvSpPr>
        <p:spPr>
          <a:xfrm>
            <a:off x="611560" y="0"/>
            <a:ext cx="7921625" cy="1008062"/>
          </a:xfrm>
        </p:spPr>
        <p:txBody>
          <a:bodyPr/>
          <a:lstStyle/>
          <a:p>
            <a:r>
              <a:rPr lang="en-US" altLang="zh-CN" b="0" dirty="0">
                <a:solidFill>
                  <a:schemeClr val="bg1"/>
                </a:solidFill>
                <a:latin typeface="+mj-ea"/>
              </a:rPr>
              <a:t>DES</a:t>
            </a:r>
            <a:r>
              <a:rPr lang="zh-CN" altLang="en-US" b="0" dirty="0">
                <a:solidFill>
                  <a:schemeClr val="bg1"/>
                </a:solidFill>
                <a:latin typeface="+mj-ea"/>
              </a:rPr>
              <a:t>的安全性分析</a:t>
            </a:r>
          </a:p>
        </p:txBody>
      </p:sp>
      <p:sp>
        <p:nvSpPr>
          <p:cNvPr id="2418691" name="Rectangle 3"/>
          <p:cNvSpPr>
            <a:spLocks noGrp="1" noChangeArrowheads="1"/>
          </p:cNvSpPr>
          <p:nvPr>
            <p:ph type="body" idx="1"/>
          </p:nvPr>
        </p:nvSpPr>
        <p:spPr>
          <a:xfrm>
            <a:off x="1340535" y="1772816"/>
            <a:ext cx="7772400" cy="4321175"/>
          </a:xfrm>
        </p:spPr>
        <p:txBody>
          <a:bodyPr/>
          <a:lstStyle/>
          <a:p>
            <a:pPr marL="432000" indent="-418950">
              <a:lnSpc>
                <a:spcPct val="150000"/>
              </a:lnSpc>
              <a:spcBef>
                <a:spcPts val="600"/>
              </a:spcBef>
              <a:spcAft>
                <a:spcPts val="1200"/>
              </a:spcAft>
              <a:buClr>
                <a:schemeClr val="accent2"/>
              </a:buClr>
              <a:buSzPct val="100000"/>
              <a:buBlip>
                <a:blip r:embed="rId3"/>
              </a:buBlip>
            </a:pPr>
            <a:r>
              <a:rPr lang="zh-CN" altLang="zh-CN" sz="2800" b="0" kern="1200" dirty="0">
                <a:latin typeface="微软雅黑" pitchFamily="34" charset="-122"/>
                <a:ea typeface="微软雅黑" pitchFamily="34" charset="-122"/>
                <a:sym typeface="ZapfDingbats" pitchFamily="82" charset="2"/>
              </a:rPr>
              <a:t>穷举破译</a:t>
            </a:r>
            <a:r>
              <a:rPr lang="zh-CN" altLang="en-US" sz="2800" b="0" kern="1200" dirty="0">
                <a:latin typeface="微软雅黑" pitchFamily="34" charset="-122"/>
                <a:ea typeface="微软雅黑" pitchFamily="34" charset="-122"/>
                <a:sym typeface="ZapfDingbats" pitchFamily="82" charset="2"/>
              </a:rPr>
              <a:t>（暴力搜索）</a:t>
            </a:r>
            <a:r>
              <a:rPr lang="zh-CN" altLang="zh-CN" sz="2800" b="0" kern="1200" dirty="0">
                <a:latin typeface="微软雅黑" pitchFamily="34" charset="-122"/>
                <a:ea typeface="微软雅黑" pitchFamily="34" charset="-122"/>
                <a:sym typeface="ZapfDingbats" pitchFamily="82" charset="2"/>
              </a:rPr>
              <a:t> </a:t>
            </a:r>
            <a:endParaRPr lang="en-US" altLang="zh-CN" sz="2800" b="0" kern="1200" dirty="0">
              <a:latin typeface="微软雅黑" pitchFamily="34" charset="-122"/>
              <a:ea typeface="微软雅黑" pitchFamily="34" charset="-122"/>
              <a:sym typeface="ZapfDingbats" pitchFamily="82" charset="2"/>
            </a:endParaRPr>
          </a:p>
          <a:p>
            <a:pPr marL="432000" indent="-418950">
              <a:lnSpc>
                <a:spcPct val="150000"/>
              </a:lnSpc>
              <a:spcBef>
                <a:spcPts val="600"/>
              </a:spcBef>
              <a:spcAft>
                <a:spcPts val="1200"/>
              </a:spcAft>
              <a:buClr>
                <a:schemeClr val="accent2"/>
              </a:buClr>
              <a:buSzPct val="100000"/>
              <a:buBlip>
                <a:blip r:embed="rId3"/>
              </a:buBlip>
            </a:pPr>
            <a:r>
              <a:rPr lang="zh-CN" altLang="zh-CN" sz="2800" b="0" kern="1200" dirty="0">
                <a:latin typeface="微软雅黑" pitchFamily="34" charset="-122"/>
                <a:ea typeface="微软雅黑" pitchFamily="34" charset="-122"/>
                <a:sym typeface="ZapfDingbats" pitchFamily="82" charset="2"/>
              </a:rPr>
              <a:t>差分密码分析</a:t>
            </a:r>
            <a:r>
              <a:rPr lang="zh-CN" altLang="en-US" sz="2800" b="0" kern="1200" dirty="0">
                <a:latin typeface="微软雅黑" pitchFamily="34" charset="-122"/>
                <a:ea typeface="微软雅黑" pitchFamily="34" charset="-122"/>
                <a:sym typeface="ZapfDingbats" pitchFamily="82" charset="2"/>
              </a:rPr>
              <a:t> </a:t>
            </a:r>
            <a:endParaRPr lang="zh-CN" altLang="zh-CN" sz="2800" b="0" kern="1200" dirty="0">
              <a:latin typeface="微软雅黑" pitchFamily="34" charset="-122"/>
              <a:ea typeface="微软雅黑" pitchFamily="34" charset="-122"/>
              <a:sym typeface="ZapfDingbats" pitchFamily="82" charset="2"/>
            </a:endParaRPr>
          </a:p>
          <a:p>
            <a:pPr marL="432000" indent="-418950">
              <a:lnSpc>
                <a:spcPct val="150000"/>
              </a:lnSpc>
              <a:spcBef>
                <a:spcPts val="600"/>
              </a:spcBef>
              <a:spcAft>
                <a:spcPts val="1200"/>
              </a:spcAft>
              <a:buClr>
                <a:schemeClr val="accent2"/>
              </a:buClr>
              <a:buSzPct val="100000"/>
              <a:buBlip>
                <a:blip r:embed="rId3"/>
              </a:buBlip>
            </a:pPr>
            <a:r>
              <a:rPr lang="zh-CN" altLang="zh-CN" sz="2800" b="0" kern="1200" dirty="0">
                <a:latin typeface="微软雅黑" pitchFamily="34" charset="-122"/>
                <a:ea typeface="微软雅黑" pitchFamily="34" charset="-122"/>
                <a:sym typeface="ZapfDingbats" pitchFamily="82" charset="2"/>
              </a:rPr>
              <a:t>线性密码分析</a:t>
            </a:r>
            <a:r>
              <a:rPr lang="zh-CN" altLang="en-US" sz="2800" b="0" kern="1200" dirty="0">
                <a:latin typeface="微软雅黑" pitchFamily="34" charset="-122"/>
                <a:ea typeface="微软雅黑" pitchFamily="34" charset="-122"/>
                <a:sym typeface="ZapfDingbats" pitchFamily="82" charset="2"/>
              </a:rPr>
              <a:t> </a:t>
            </a: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132</a:t>
            </a:fld>
            <a:endParaRPr lang="en-US" altLang="zh-CN"/>
          </a:p>
        </p:txBody>
      </p:sp>
    </p:spTree>
    <p:extLst>
      <p:ext uri="{BB962C8B-B14F-4D97-AF65-F5344CB8AC3E}">
        <p14:creationId xmlns:p14="http://schemas.microsoft.com/office/powerpoint/2010/main" val="3409384634"/>
      </p:ext>
    </p:extLst>
  </p:cSld>
  <p:clrMapOvr>
    <a:masterClrMapping/>
  </p:clrMapOvr>
  <p:transition>
    <p:wipe dir="d"/>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2786" name="Rectangle 2"/>
          <p:cNvSpPr>
            <a:spLocks noGrp="1" noChangeArrowheads="1"/>
          </p:cNvSpPr>
          <p:nvPr>
            <p:ph type="title"/>
          </p:nvPr>
        </p:nvSpPr>
        <p:spPr>
          <a:xfrm>
            <a:off x="611188" y="-27384"/>
            <a:ext cx="7921625" cy="1008062"/>
          </a:xfrm>
        </p:spPr>
        <p:txBody>
          <a:bodyPr/>
          <a:lstStyle/>
          <a:p>
            <a:r>
              <a:rPr lang="en-US" altLang="zh-CN" b="0" dirty="0">
                <a:solidFill>
                  <a:schemeClr val="bg1"/>
                </a:solidFill>
                <a:latin typeface="+mj-ea"/>
              </a:rPr>
              <a:t>DES: </a:t>
            </a:r>
            <a:r>
              <a:rPr lang="zh-CN" altLang="en-US" b="0" dirty="0">
                <a:solidFill>
                  <a:schemeClr val="bg1"/>
                </a:solidFill>
                <a:latin typeface="+mj-ea"/>
              </a:rPr>
              <a:t>穷举破译</a:t>
            </a:r>
          </a:p>
        </p:txBody>
      </p:sp>
      <mc:AlternateContent xmlns:mc="http://schemas.openxmlformats.org/markup-compatibility/2006" xmlns:a14="http://schemas.microsoft.com/office/drawing/2010/main">
        <mc:Choice Requires="a14">
          <p:sp>
            <p:nvSpPr>
              <p:cNvPr id="2422787" name="Rectangle 3"/>
              <p:cNvSpPr>
                <a:spLocks noGrp="1" noChangeArrowheads="1"/>
              </p:cNvSpPr>
              <p:nvPr>
                <p:ph type="body" idx="1"/>
              </p:nvPr>
            </p:nvSpPr>
            <p:spPr/>
            <p:txBody>
              <a:bodyPr/>
              <a:lstStyle/>
              <a:p>
                <a:pPr marL="432000" indent="-418950">
                  <a:lnSpc>
                    <a:spcPct val="150000"/>
                  </a:lnSpc>
                  <a:spcBef>
                    <a:spcPts val="600"/>
                  </a:spcBef>
                  <a:spcAft>
                    <a:spcPts val="1200"/>
                  </a:spcAft>
                  <a:buClr>
                    <a:schemeClr val="accent2"/>
                  </a:buClr>
                  <a:buSzPct val="100000"/>
                  <a:buBlip>
                    <a:blip r:embed="rId3"/>
                  </a:buBlip>
                </a:pPr>
                <a:r>
                  <a:rPr lang="en-US" altLang="zh-CN" sz="2800" b="0" kern="1200" dirty="0">
                    <a:latin typeface="微软雅黑" pitchFamily="34" charset="-122"/>
                    <a:ea typeface="微软雅黑" pitchFamily="34" charset="-122"/>
                    <a:sym typeface="ZapfDingbats" pitchFamily="82" charset="2"/>
                  </a:rPr>
                  <a:t>DES</a:t>
                </a:r>
                <a:r>
                  <a:rPr lang="zh-CN" altLang="zh-CN" sz="2800" b="0" kern="1200" dirty="0">
                    <a:latin typeface="微软雅黑" pitchFamily="34" charset="-122"/>
                    <a:ea typeface="微软雅黑" pitchFamily="34" charset="-122"/>
                    <a:sym typeface="ZapfDingbats" pitchFamily="82" charset="2"/>
                  </a:rPr>
                  <a:t>密钥长度: 56位, </a:t>
                </a:r>
                <a14:m>
                  <m:oMath xmlns:m="http://schemas.openxmlformats.org/officeDocument/2006/math">
                    <m:sSup>
                      <m:sSupPr>
                        <m:ctrlPr>
                          <a:rPr lang="en-US" altLang="zh-CN" sz="2800" b="0" i="1" kern="1200" dirty="0">
                            <a:latin typeface="Cambria Math" panose="02040503050406030204" pitchFamily="18" charset="0"/>
                            <a:ea typeface="微软雅黑" pitchFamily="34" charset="-122"/>
                            <a:sym typeface="ZapfDingbats" pitchFamily="82" charset="2"/>
                          </a:rPr>
                        </m:ctrlPr>
                      </m:sSupPr>
                      <m:e>
                        <m:r>
                          <a:rPr lang="en-US" altLang="zh-CN" sz="2800" b="0" i="1" kern="1200" dirty="0">
                            <a:latin typeface="Cambria Math"/>
                            <a:ea typeface="微软雅黑" pitchFamily="34" charset="-122"/>
                            <a:sym typeface="ZapfDingbats" pitchFamily="82" charset="2"/>
                          </a:rPr>
                          <m:t>2</m:t>
                        </m:r>
                      </m:e>
                      <m:sup>
                        <m:r>
                          <a:rPr lang="en-US" altLang="zh-CN" sz="2800" b="0" i="1" kern="1200" dirty="0">
                            <a:latin typeface="Cambria Math"/>
                            <a:ea typeface="微软雅黑" pitchFamily="34" charset="-122"/>
                            <a:sym typeface="ZapfDingbats" pitchFamily="82" charset="2"/>
                          </a:rPr>
                          <m:t>56</m:t>
                        </m:r>
                      </m:sup>
                    </m:sSup>
                    <m:r>
                      <a:rPr lang="en-US" altLang="zh-CN" sz="2800" b="0" i="1" kern="1200" dirty="0">
                        <a:latin typeface="Cambria Math"/>
                        <a:ea typeface="微软雅黑" pitchFamily="34" charset="-122"/>
                        <a:sym typeface="ZapfDingbats" pitchFamily="82" charset="2"/>
                      </a:rPr>
                      <m:t> </m:t>
                    </m:r>
                  </m:oMath>
                </a14:m>
                <a:r>
                  <a:rPr lang="zh-CN" altLang="zh-CN" sz="2800" b="0" kern="1200" dirty="0">
                    <a:latin typeface="微软雅黑" pitchFamily="34" charset="-122"/>
                    <a:ea typeface="微软雅黑" pitchFamily="34" charset="-122"/>
                    <a:sym typeface="ZapfDingbats" pitchFamily="82" charset="2"/>
                  </a:rPr>
                  <a:t>≈</a:t>
                </a:r>
                <a:r>
                  <a:rPr lang="en-US" altLang="zh-CN" sz="2800" b="0" kern="1200" dirty="0">
                    <a:ea typeface="微软雅黑" pitchFamily="34" charset="-122"/>
                    <a:sym typeface="ZapfDingbats" pitchFamily="82" charset="2"/>
                  </a:rPr>
                  <a:t> </a:t>
                </a:r>
                <a14:m>
                  <m:oMath xmlns:m="http://schemas.openxmlformats.org/officeDocument/2006/math">
                    <m:sSup>
                      <m:sSupPr>
                        <m:ctrlPr>
                          <a:rPr lang="en-US" altLang="zh-CN" sz="2800" b="0" i="1" kern="1200" dirty="0">
                            <a:latin typeface="Cambria Math" panose="02040503050406030204" pitchFamily="18" charset="0"/>
                            <a:ea typeface="微软雅黑" pitchFamily="34" charset="-122"/>
                            <a:sym typeface="ZapfDingbats" pitchFamily="82" charset="2"/>
                          </a:rPr>
                        </m:ctrlPr>
                      </m:sSupPr>
                      <m:e>
                        <m:r>
                          <a:rPr lang="en-US" altLang="zh-CN" sz="2800" b="0" i="1" kern="1200" dirty="0" smtClean="0">
                            <a:latin typeface="Cambria Math"/>
                            <a:ea typeface="微软雅黑" pitchFamily="34" charset="-122"/>
                            <a:sym typeface="ZapfDingbats" pitchFamily="82" charset="2"/>
                          </a:rPr>
                          <m:t>10</m:t>
                        </m:r>
                      </m:e>
                      <m:sup>
                        <m:r>
                          <a:rPr lang="en-US" altLang="zh-CN" sz="2800" b="0" i="1" kern="1200" dirty="0" smtClean="0">
                            <a:latin typeface="Cambria Math"/>
                            <a:ea typeface="微软雅黑" pitchFamily="34" charset="-122"/>
                            <a:sym typeface="ZapfDingbats" pitchFamily="82" charset="2"/>
                          </a:rPr>
                          <m:t>17</m:t>
                        </m:r>
                      </m:sup>
                    </m:sSup>
                  </m:oMath>
                </a14:m>
                <a:endParaRPr lang="zh-CN" altLang="zh-CN" sz="2800" b="0" kern="1200" dirty="0">
                  <a:latin typeface="微软雅黑" pitchFamily="34" charset="-122"/>
                  <a:ea typeface="微软雅黑" pitchFamily="34" charset="-122"/>
                  <a:sym typeface="ZapfDingbats" pitchFamily="82" charset="2"/>
                </a:endParaRPr>
              </a:p>
              <a:p>
                <a:pPr marL="432000" indent="-418950">
                  <a:lnSpc>
                    <a:spcPct val="150000"/>
                  </a:lnSpc>
                  <a:spcBef>
                    <a:spcPts val="600"/>
                  </a:spcBef>
                  <a:spcAft>
                    <a:spcPts val="1200"/>
                  </a:spcAft>
                  <a:buClr>
                    <a:schemeClr val="accent2"/>
                  </a:buClr>
                  <a:buSzPct val="100000"/>
                  <a:buBlip>
                    <a:blip r:embed="rId3"/>
                  </a:buBlip>
                </a:pPr>
                <a:r>
                  <a:rPr lang="zh-CN" altLang="zh-CN" sz="2800" b="0" kern="1200" dirty="0">
                    <a:latin typeface="微软雅黑" pitchFamily="34" charset="-122"/>
                    <a:ea typeface="微软雅黑" pitchFamily="34" charset="-122"/>
                    <a:sym typeface="ZapfDingbats" pitchFamily="82" charset="2"/>
                  </a:rPr>
                  <a:t>计算机能力为100MIPS次(</a:t>
                </a:r>
                <a14:m>
                  <m:oMath xmlns:m="http://schemas.openxmlformats.org/officeDocument/2006/math">
                    <m:sSup>
                      <m:sSupPr>
                        <m:ctrlPr>
                          <a:rPr lang="en-US" altLang="zh-CN" sz="2800" b="0" i="1" kern="1200" dirty="0">
                            <a:latin typeface="Cambria Math" panose="02040503050406030204" pitchFamily="18" charset="0"/>
                            <a:ea typeface="微软雅黑" pitchFamily="34" charset="-122"/>
                            <a:sym typeface="ZapfDingbats" pitchFamily="82" charset="2"/>
                          </a:rPr>
                        </m:ctrlPr>
                      </m:sSupPr>
                      <m:e>
                        <m:r>
                          <a:rPr lang="en-US" altLang="zh-CN" sz="2800" b="0" i="1" kern="1200" dirty="0" smtClean="0">
                            <a:latin typeface="Cambria Math"/>
                            <a:ea typeface="微软雅黑" pitchFamily="34" charset="-122"/>
                            <a:sym typeface="ZapfDingbats" pitchFamily="82" charset="2"/>
                          </a:rPr>
                          <m:t>10</m:t>
                        </m:r>
                      </m:e>
                      <m:sup>
                        <m:r>
                          <a:rPr lang="en-US" altLang="zh-CN" sz="2800" b="0" i="1" kern="1200" dirty="0" smtClean="0">
                            <a:latin typeface="Cambria Math"/>
                            <a:ea typeface="微软雅黑" pitchFamily="34" charset="-122"/>
                            <a:sym typeface="ZapfDingbats" pitchFamily="82" charset="2"/>
                          </a:rPr>
                          <m:t>8</m:t>
                        </m:r>
                      </m:sup>
                    </m:sSup>
                  </m:oMath>
                </a14:m>
                <a:r>
                  <a:rPr lang="zh-CN" altLang="zh-CN" sz="2800" b="0" kern="1200" dirty="0">
                    <a:latin typeface="微软雅黑" pitchFamily="34" charset="-122"/>
                    <a:ea typeface="微软雅黑" pitchFamily="34" charset="-122"/>
                    <a:sym typeface="ZapfDingbats" pitchFamily="82" charset="2"/>
                  </a:rPr>
                  <a:t>)</a:t>
                </a:r>
                <a:r>
                  <a:rPr lang="en-US" altLang="zh-CN" sz="2800" b="0" kern="1200" dirty="0">
                    <a:latin typeface="微软雅黑" pitchFamily="34" charset="-122"/>
                    <a:ea typeface="微软雅黑" pitchFamily="34" charset="-122"/>
                    <a:sym typeface="ZapfDingbats" pitchFamily="82" charset="2"/>
                  </a:rPr>
                  <a:t>/</a:t>
                </a:r>
                <a:r>
                  <a:rPr lang="zh-CN" altLang="en-US" sz="2800" b="0" kern="1200" dirty="0">
                    <a:latin typeface="微软雅黑" pitchFamily="34" charset="-122"/>
                    <a:ea typeface="微软雅黑" pitchFamily="34" charset="-122"/>
                    <a:sym typeface="ZapfDingbats" pitchFamily="82" charset="2"/>
                  </a:rPr>
                  <a:t>秒</a:t>
                </a:r>
                <a:r>
                  <a:rPr lang="zh-CN" altLang="zh-CN" sz="2800" b="0" kern="1200" dirty="0">
                    <a:latin typeface="微软雅黑" pitchFamily="34" charset="-122"/>
                    <a:ea typeface="微软雅黑" pitchFamily="34" charset="-122"/>
                    <a:sym typeface="ZapfDingbats" pitchFamily="82" charset="2"/>
                  </a:rPr>
                  <a:t>,1万台计算机协同工作一天，计算能力为:</a:t>
                </a:r>
              </a:p>
              <a:p>
                <a:pPr marL="13050" indent="0" algn="ctr">
                  <a:lnSpc>
                    <a:spcPct val="150000"/>
                  </a:lnSpc>
                  <a:spcBef>
                    <a:spcPts val="600"/>
                  </a:spcBef>
                  <a:spcAft>
                    <a:spcPts val="1200"/>
                  </a:spcAft>
                  <a:buClr>
                    <a:schemeClr val="accent2"/>
                  </a:buClr>
                  <a:buSzPct val="100000"/>
                  <a:buNone/>
                </a:pPr>
                <a:r>
                  <a:rPr lang="en-US" altLang="zh-CN" sz="2800" b="0" kern="1200" dirty="0">
                    <a:latin typeface="微软雅黑" pitchFamily="34" charset="-122"/>
                    <a:ea typeface="微软雅黑" pitchFamily="34" charset="-122"/>
                    <a:sym typeface="ZapfDingbats" pitchFamily="82" charset="2"/>
                  </a:rPr>
                  <a:t> </a:t>
                </a:r>
                <a14:m>
                  <m:oMath xmlns:m="http://schemas.openxmlformats.org/officeDocument/2006/math">
                    <m:sSup>
                      <m:sSupPr>
                        <m:ctrlPr>
                          <a:rPr lang="en-US" altLang="zh-CN" sz="2800" b="0" i="1" kern="1200" dirty="0">
                            <a:latin typeface="Cambria Math" panose="02040503050406030204" pitchFamily="18" charset="0"/>
                            <a:ea typeface="微软雅黑" pitchFamily="34" charset="-122"/>
                            <a:sym typeface="ZapfDingbats" pitchFamily="82" charset="2"/>
                          </a:rPr>
                        </m:ctrlPr>
                      </m:sSupPr>
                      <m:e>
                        <m:r>
                          <a:rPr lang="en-US" altLang="zh-CN" sz="2800" b="0" i="1" kern="1200" dirty="0">
                            <a:latin typeface="Cambria Math"/>
                            <a:ea typeface="微软雅黑" pitchFamily="34" charset="-122"/>
                            <a:sym typeface="ZapfDingbats" pitchFamily="82" charset="2"/>
                          </a:rPr>
                          <m:t>10</m:t>
                        </m:r>
                      </m:e>
                      <m:sup>
                        <m:r>
                          <a:rPr lang="en-US" altLang="zh-CN" sz="2800" b="0" i="1" kern="1200" dirty="0">
                            <a:latin typeface="Cambria Math"/>
                            <a:ea typeface="微软雅黑" pitchFamily="34" charset="-122"/>
                            <a:sym typeface="ZapfDingbats" pitchFamily="82" charset="2"/>
                          </a:rPr>
                          <m:t>8</m:t>
                        </m:r>
                      </m:sup>
                    </m:sSup>
                    <m:r>
                      <a:rPr lang="en-US" altLang="zh-CN" sz="2800" b="0" i="1" kern="1200" dirty="0">
                        <a:latin typeface="Cambria Math"/>
                        <a:ea typeface="微软雅黑" pitchFamily="34" charset="-122"/>
                        <a:sym typeface="ZapfDingbats" pitchFamily="82" charset="2"/>
                      </a:rPr>
                      <m:t> </m:t>
                    </m:r>
                  </m:oMath>
                </a14:m>
                <a:r>
                  <a:rPr lang="zh-CN" altLang="zh-CN" sz="2800" b="0" kern="1200" dirty="0">
                    <a:latin typeface="微软雅黑" pitchFamily="34" charset="-122"/>
                    <a:ea typeface="微软雅黑" pitchFamily="34" charset="-122"/>
                    <a:sym typeface="ZapfDingbats" pitchFamily="82" charset="2"/>
                  </a:rPr>
                  <a:t>*10000*24*3600≈</a:t>
                </a:r>
                <a14:m>
                  <m:oMath xmlns:m="http://schemas.openxmlformats.org/officeDocument/2006/math">
                    <m:sSup>
                      <m:sSupPr>
                        <m:ctrlPr>
                          <a:rPr lang="en-US" altLang="zh-CN" sz="2800" b="0" i="1" kern="1200" dirty="0">
                            <a:latin typeface="Cambria Math" panose="02040503050406030204" pitchFamily="18" charset="0"/>
                            <a:ea typeface="微软雅黑" pitchFamily="34" charset="-122"/>
                            <a:sym typeface="ZapfDingbats" pitchFamily="82" charset="2"/>
                          </a:rPr>
                        </m:ctrlPr>
                      </m:sSupPr>
                      <m:e>
                        <m:r>
                          <a:rPr lang="en-US" altLang="zh-CN" sz="2800" b="0" i="1" kern="1200" dirty="0">
                            <a:latin typeface="Cambria Math"/>
                            <a:ea typeface="微软雅黑" pitchFamily="34" charset="-122"/>
                            <a:sym typeface="ZapfDingbats" pitchFamily="82" charset="2"/>
                          </a:rPr>
                          <m:t>10</m:t>
                        </m:r>
                      </m:e>
                      <m:sup>
                        <m:r>
                          <a:rPr lang="en-US" altLang="zh-CN" sz="2800" b="0" i="1" kern="1200" dirty="0">
                            <a:latin typeface="Cambria Math"/>
                            <a:ea typeface="微软雅黑" pitchFamily="34" charset="-122"/>
                            <a:sym typeface="ZapfDingbats" pitchFamily="82" charset="2"/>
                          </a:rPr>
                          <m:t>17</m:t>
                        </m:r>
                      </m:sup>
                    </m:sSup>
                  </m:oMath>
                </a14:m>
                <a:endParaRPr lang="en-US" altLang="zh-CN" sz="2800" b="0" kern="1200" dirty="0">
                  <a:latin typeface="微软雅黑" pitchFamily="34" charset="-122"/>
                  <a:ea typeface="微软雅黑" pitchFamily="34" charset="-122"/>
                  <a:sym typeface="ZapfDingbats" pitchFamily="82" charset="2"/>
                </a:endParaRPr>
              </a:p>
              <a:p>
                <a:pPr marL="432000" indent="-418950">
                  <a:lnSpc>
                    <a:spcPct val="150000"/>
                  </a:lnSpc>
                  <a:spcBef>
                    <a:spcPts val="600"/>
                  </a:spcBef>
                  <a:spcAft>
                    <a:spcPts val="1200"/>
                  </a:spcAft>
                  <a:buClr>
                    <a:schemeClr val="accent2"/>
                  </a:buClr>
                  <a:buSzPct val="100000"/>
                  <a:buBlip>
                    <a:blip r:embed="rId3"/>
                  </a:buBlip>
                </a:pPr>
                <a14:m>
                  <m:oMath xmlns:m="http://schemas.openxmlformats.org/officeDocument/2006/math">
                    <m:sSup>
                      <m:sSupPr>
                        <m:ctrlPr>
                          <a:rPr lang="en-US" altLang="zh-CN" sz="2800" b="0" i="1" kern="1200" dirty="0">
                            <a:latin typeface="Cambria Math" panose="02040503050406030204" pitchFamily="18" charset="0"/>
                            <a:ea typeface="微软雅黑" pitchFamily="34" charset="-122"/>
                            <a:sym typeface="ZapfDingbats" pitchFamily="82" charset="2"/>
                          </a:rPr>
                        </m:ctrlPr>
                      </m:sSupPr>
                      <m:e>
                        <m:r>
                          <a:rPr lang="en-US" altLang="zh-CN" sz="2800" b="0" kern="1200" dirty="0">
                            <a:latin typeface="Cambria Math"/>
                            <a:ea typeface="微软雅黑" pitchFamily="34" charset="-122"/>
                            <a:sym typeface="ZapfDingbats" pitchFamily="82" charset="2"/>
                          </a:rPr>
                          <m:t>10</m:t>
                        </m:r>
                      </m:e>
                      <m:sup>
                        <m:r>
                          <a:rPr lang="en-US" altLang="zh-CN" sz="2800" b="0" kern="1200" dirty="0">
                            <a:latin typeface="Cambria Math"/>
                            <a:ea typeface="微软雅黑" pitchFamily="34" charset="-122"/>
                            <a:sym typeface="ZapfDingbats" pitchFamily="82" charset="2"/>
                          </a:rPr>
                          <m:t>17</m:t>
                        </m:r>
                      </m:sup>
                    </m:sSup>
                    <m:r>
                      <a:rPr lang="en-US" altLang="zh-CN" sz="2800" b="0" kern="1200" dirty="0">
                        <a:latin typeface="Cambria Math"/>
                        <a:ea typeface="微软雅黑" pitchFamily="34" charset="-122"/>
                        <a:sym typeface="ZapfDingbats" pitchFamily="82" charset="2"/>
                      </a:rPr>
                      <m:t> </m:t>
                    </m:r>
                  </m:oMath>
                </a14:m>
                <a:r>
                  <a:rPr lang="zh-CN" altLang="zh-CN" sz="2800" b="0" kern="1200" dirty="0">
                    <a:latin typeface="微软雅黑" pitchFamily="34" charset="-122"/>
                    <a:ea typeface="微软雅黑" pitchFamily="34" charset="-122"/>
                    <a:sym typeface="ZapfDingbats" pitchFamily="82" charset="2"/>
                  </a:rPr>
                  <a:t>/</a:t>
                </a:r>
                <a:r>
                  <a:rPr lang="en-US" altLang="zh-CN" sz="2800" b="0" kern="1200" dirty="0">
                    <a:latin typeface="微软雅黑" pitchFamily="34" charset="-122"/>
                    <a:ea typeface="微软雅黑" pitchFamily="34" charset="-122"/>
                    <a:sym typeface="ZapfDingbats" pitchFamily="82" charset="2"/>
                  </a:rPr>
                  <a:t> </a:t>
                </a:r>
                <a14:m>
                  <m:oMath xmlns:m="http://schemas.openxmlformats.org/officeDocument/2006/math">
                    <m:sSup>
                      <m:sSupPr>
                        <m:ctrlPr>
                          <a:rPr lang="en-US" altLang="zh-CN" sz="2800" b="0" i="1" kern="1200" dirty="0">
                            <a:latin typeface="Cambria Math" panose="02040503050406030204" pitchFamily="18" charset="0"/>
                            <a:ea typeface="微软雅黑" pitchFamily="34" charset="-122"/>
                            <a:sym typeface="ZapfDingbats" pitchFamily="82" charset="2"/>
                          </a:rPr>
                        </m:ctrlPr>
                      </m:sSupPr>
                      <m:e>
                        <m:r>
                          <a:rPr lang="en-US" altLang="zh-CN" sz="2800" b="0" kern="1200" dirty="0">
                            <a:latin typeface="Cambria Math"/>
                            <a:ea typeface="微软雅黑" pitchFamily="34" charset="-122"/>
                            <a:sym typeface="ZapfDingbats" pitchFamily="82" charset="2"/>
                          </a:rPr>
                          <m:t>10</m:t>
                        </m:r>
                      </m:e>
                      <m:sup>
                        <m:r>
                          <a:rPr lang="en-US" altLang="zh-CN" sz="2800" b="0" kern="1200" dirty="0">
                            <a:latin typeface="Cambria Math"/>
                            <a:ea typeface="微软雅黑" pitchFamily="34" charset="-122"/>
                            <a:sym typeface="ZapfDingbats" pitchFamily="82" charset="2"/>
                          </a:rPr>
                          <m:t>17</m:t>
                        </m:r>
                      </m:sup>
                    </m:sSup>
                  </m:oMath>
                </a14:m>
                <a:r>
                  <a:rPr lang="zh-CN" altLang="zh-CN" sz="2800" b="0" kern="1200" dirty="0">
                    <a:latin typeface="微软雅黑" pitchFamily="34" charset="-122"/>
                    <a:ea typeface="微软雅黑" pitchFamily="34" charset="-122"/>
                    <a:sym typeface="ZapfDingbats" pitchFamily="82" charset="2"/>
                  </a:rPr>
                  <a:t> = </a:t>
                </a:r>
                <a:r>
                  <a:rPr lang="zh-CN" altLang="zh-CN" sz="2800" b="0" kern="1200" dirty="0">
                    <a:solidFill>
                      <a:srgbClr val="FF0000"/>
                    </a:solidFill>
                    <a:latin typeface="微软雅黑" pitchFamily="34" charset="-122"/>
                    <a:ea typeface="微软雅黑" pitchFamily="34" charset="-122"/>
                    <a:sym typeface="ZapfDingbats" pitchFamily="82" charset="2"/>
                  </a:rPr>
                  <a:t>1</a:t>
                </a:r>
                <a:r>
                  <a:rPr lang="en-US" altLang="zh-CN" sz="2800" b="0" kern="1200" dirty="0">
                    <a:solidFill>
                      <a:srgbClr val="FF0000"/>
                    </a:solidFill>
                    <a:latin typeface="微软雅黑" pitchFamily="34" charset="-122"/>
                    <a:ea typeface="微软雅黑" pitchFamily="34" charset="-122"/>
                    <a:sym typeface="ZapfDingbats" pitchFamily="82" charset="2"/>
                  </a:rPr>
                  <a:t> </a:t>
                </a:r>
                <a:r>
                  <a:rPr lang="zh-CN" altLang="zh-CN" sz="2800" b="0" kern="1200" dirty="0">
                    <a:solidFill>
                      <a:srgbClr val="FF0000"/>
                    </a:solidFill>
                    <a:latin typeface="微软雅黑" pitchFamily="34" charset="-122"/>
                    <a:ea typeface="微软雅黑" pitchFamily="34" charset="-122"/>
                    <a:sym typeface="ZapfDingbats" pitchFamily="82" charset="2"/>
                  </a:rPr>
                  <a:t>天</a:t>
                </a:r>
                <a:endParaRPr lang="zh-CN" altLang="en-US" sz="2800" b="0" kern="1200" dirty="0">
                  <a:solidFill>
                    <a:srgbClr val="FF0000"/>
                  </a:solidFill>
                  <a:latin typeface="微软雅黑" pitchFamily="34" charset="-122"/>
                  <a:ea typeface="微软雅黑" pitchFamily="34" charset="-122"/>
                  <a:sym typeface="ZapfDingbats" pitchFamily="82" charset="2"/>
                </a:endParaRPr>
              </a:p>
            </p:txBody>
          </p:sp>
        </mc:Choice>
        <mc:Fallback xmlns="">
          <p:sp>
            <p:nvSpPr>
              <p:cNvPr id="2422787" name="Rectangle 3"/>
              <p:cNvSpPr>
                <a:spLocks noGrp="1" noRot="1" noChangeAspect="1" noMove="1" noResize="1" noEditPoints="1" noAdjustHandles="1" noChangeArrowheads="1" noChangeShapeType="1" noTextEdit="1"/>
              </p:cNvSpPr>
              <p:nvPr>
                <p:ph type="body" idx="1"/>
              </p:nvPr>
            </p:nvSpPr>
            <p:spPr>
              <a:blipFill rotWithShape="1">
                <a:blip r:embed="rId4"/>
                <a:stretch>
                  <a:fillRect/>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fld id="{458C8F27-2AC2-4F48-B4D1-AAB02A38F0D0}" type="slidenum">
              <a:rPr lang="en-US" altLang="zh-CN" smtClean="0"/>
              <a:pPr/>
              <a:t>133</a:t>
            </a:fld>
            <a:endParaRPr lang="en-US" altLang="zh-CN"/>
          </a:p>
        </p:txBody>
      </p:sp>
    </p:spTree>
    <p:extLst>
      <p:ext uri="{BB962C8B-B14F-4D97-AF65-F5344CB8AC3E}">
        <p14:creationId xmlns:p14="http://schemas.microsoft.com/office/powerpoint/2010/main" val="2971326067"/>
      </p:ext>
    </p:extLst>
  </p:cSld>
  <p:clrMapOvr>
    <a:masterClrMapping/>
  </p:clrMapOvr>
  <p:transition>
    <p:wipe dir="d"/>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3810" name="Rectangle 2"/>
          <p:cNvSpPr>
            <a:spLocks noGrp="1" noChangeArrowheads="1"/>
          </p:cNvSpPr>
          <p:nvPr>
            <p:ph type="title"/>
          </p:nvPr>
        </p:nvSpPr>
        <p:spPr/>
        <p:txBody>
          <a:bodyPr/>
          <a:lstStyle/>
          <a:p>
            <a:r>
              <a:rPr lang="en-US" altLang="zh-CN" b="0" dirty="0">
                <a:solidFill>
                  <a:schemeClr val="bg1"/>
                </a:solidFill>
                <a:latin typeface="+mj-ea"/>
              </a:rPr>
              <a:t>DES: </a:t>
            </a:r>
            <a:r>
              <a:rPr lang="zh-CN" altLang="en-US" b="0" dirty="0">
                <a:solidFill>
                  <a:schemeClr val="bg1"/>
                </a:solidFill>
                <a:latin typeface="+mj-ea"/>
              </a:rPr>
              <a:t>穷举破译（续）</a:t>
            </a:r>
          </a:p>
        </p:txBody>
      </p:sp>
      <p:sp>
        <p:nvSpPr>
          <p:cNvPr id="2423811" name="Rectangle 3"/>
          <p:cNvSpPr>
            <a:spLocks noGrp="1" noChangeArrowheads="1"/>
          </p:cNvSpPr>
          <p:nvPr>
            <p:ph type="body" idx="1"/>
          </p:nvPr>
        </p:nvSpPr>
        <p:spPr/>
        <p:txBody>
          <a:bodyPr/>
          <a:lstStyle/>
          <a:p>
            <a:pPr marL="432000" indent="-418950">
              <a:lnSpc>
                <a:spcPct val="150000"/>
              </a:lnSpc>
              <a:spcBef>
                <a:spcPts val="600"/>
              </a:spcBef>
              <a:spcAft>
                <a:spcPts val="1200"/>
              </a:spcAft>
              <a:buClr>
                <a:schemeClr val="accent2"/>
              </a:buClr>
              <a:buSzPct val="100000"/>
              <a:buBlip>
                <a:blip r:embed="rId3"/>
              </a:buBlip>
            </a:pPr>
            <a:r>
              <a:rPr lang="zh-CN" altLang="en-US" sz="2400" b="0" kern="1200" dirty="0">
                <a:latin typeface="微软雅黑" pitchFamily="34" charset="-122"/>
                <a:ea typeface="微软雅黑" pitchFamily="34" charset="-122"/>
                <a:sym typeface="ZapfDingbats" pitchFamily="82" charset="2"/>
              </a:rPr>
              <a:t>在</a:t>
            </a:r>
            <a:r>
              <a:rPr lang="en-US" altLang="zh-CN" sz="2400" b="0" kern="1200" dirty="0">
                <a:latin typeface="微软雅黑" pitchFamily="34" charset="-122"/>
                <a:ea typeface="微软雅黑" pitchFamily="34" charset="-122"/>
                <a:sym typeface="ZapfDingbats" pitchFamily="82" charset="2"/>
              </a:rPr>
              <a:t>CRYPTO’93</a:t>
            </a:r>
            <a:r>
              <a:rPr lang="zh-CN" altLang="en-US" sz="2400" b="0" kern="1200" dirty="0">
                <a:latin typeface="微软雅黑" pitchFamily="34" charset="-122"/>
                <a:ea typeface="微软雅黑" pitchFamily="34" charset="-122"/>
                <a:sym typeface="ZapfDingbats" pitchFamily="82" charset="2"/>
              </a:rPr>
              <a:t>上，</a:t>
            </a:r>
            <a:r>
              <a:rPr lang="en-US" altLang="zh-CN" sz="2400" b="0" kern="1200" dirty="0">
                <a:latin typeface="微软雅黑" pitchFamily="34" charset="-122"/>
                <a:ea typeface="微软雅黑" pitchFamily="34" charset="-122"/>
                <a:sym typeface="ZapfDingbats" pitchFamily="82" charset="2"/>
              </a:rPr>
              <a:t>Session</a:t>
            </a:r>
            <a:r>
              <a:rPr lang="zh-CN" altLang="en-US" sz="2400" b="0" kern="1200" dirty="0">
                <a:latin typeface="微软雅黑" pitchFamily="34" charset="-122"/>
                <a:ea typeface="微软雅黑" pitchFamily="34" charset="-122"/>
                <a:sym typeface="ZapfDingbats" pitchFamily="82" charset="2"/>
              </a:rPr>
              <a:t>和</a:t>
            </a:r>
            <a:r>
              <a:rPr lang="en-US" altLang="zh-CN" sz="2400" b="0" kern="1200" dirty="0">
                <a:latin typeface="微软雅黑" pitchFamily="34" charset="-122"/>
                <a:ea typeface="微软雅黑" pitchFamily="34" charset="-122"/>
                <a:sym typeface="ZapfDingbats" pitchFamily="82" charset="2"/>
              </a:rPr>
              <a:t>Wiener</a:t>
            </a:r>
            <a:r>
              <a:rPr lang="zh-CN" altLang="en-US" sz="2400" b="0" kern="1200" dirty="0">
                <a:latin typeface="微软雅黑" pitchFamily="34" charset="-122"/>
                <a:ea typeface="微软雅黑" pitchFamily="34" charset="-122"/>
                <a:sym typeface="ZapfDingbats" pitchFamily="82" charset="2"/>
              </a:rPr>
              <a:t>给出了一个非常详细的密钥搜索机器的设计方案，这个机器基于并行运算的密钥搜索芯片，所以</a:t>
            </a:r>
            <a:r>
              <a:rPr lang="en-US" altLang="zh-CN" sz="2400" b="0" kern="1200" dirty="0">
                <a:latin typeface="微软雅黑" pitchFamily="34" charset="-122"/>
                <a:ea typeface="微软雅黑" pitchFamily="34" charset="-122"/>
                <a:sym typeface="ZapfDingbats" pitchFamily="82" charset="2"/>
              </a:rPr>
              <a:t>16</a:t>
            </a:r>
            <a:r>
              <a:rPr lang="zh-CN" altLang="en-US" sz="2400" b="0" kern="1200" dirty="0">
                <a:latin typeface="微软雅黑" pitchFamily="34" charset="-122"/>
                <a:ea typeface="微软雅黑" pitchFamily="34" charset="-122"/>
                <a:sym typeface="ZapfDingbats" pitchFamily="82" charset="2"/>
              </a:rPr>
              <a:t>次加密能同时完成。此芯片每秒能测试</a:t>
            </a:r>
            <a:r>
              <a:rPr lang="en-US" altLang="zh-CN" sz="2400" b="0" kern="1200" dirty="0">
                <a:latin typeface="微软雅黑" pitchFamily="34" charset="-122"/>
                <a:ea typeface="微软雅黑" pitchFamily="34" charset="-122"/>
                <a:sym typeface="ZapfDingbats" pitchFamily="82" charset="2"/>
              </a:rPr>
              <a:t>5000</a:t>
            </a:r>
            <a:r>
              <a:rPr lang="zh-CN" altLang="en-US" sz="2400" b="0" kern="1200" dirty="0">
                <a:latin typeface="微软雅黑" pitchFamily="34" charset="-122"/>
                <a:ea typeface="微软雅黑" pitchFamily="34" charset="-122"/>
                <a:sym typeface="ZapfDingbats" pitchFamily="82" charset="2"/>
              </a:rPr>
              <a:t>万个密钥，用</a:t>
            </a:r>
            <a:r>
              <a:rPr lang="en-US" altLang="zh-CN" sz="2400" b="0" kern="1200" dirty="0">
                <a:latin typeface="微软雅黑" pitchFamily="34" charset="-122"/>
                <a:ea typeface="微软雅黑" pitchFamily="34" charset="-122"/>
                <a:sym typeface="ZapfDingbats" pitchFamily="82" charset="2"/>
              </a:rPr>
              <a:t>5760</a:t>
            </a:r>
            <a:r>
              <a:rPr lang="zh-CN" altLang="en-US" sz="2400" b="0" kern="1200" dirty="0">
                <a:latin typeface="微软雅黑" pitchFamily="34" charset="-122"/>
                <a:ea typeface="微软雅黑" pitchFamily="34" charset="-122"/>
                <a:sym typeface="ZapfDingbats" pitchFamily="82" charset="2"/>
              </a:rPr>
              <a:t>个芯片组成的系统需要花费</a:t>
            </a:r>
            <a:r>
              <a:rPr lang="en-US" altLang="zh-CN" sz="2400" b="0" kern="1200" dirty="0">
                <a:latin typeface="微软雅黑" pitchFamily="34" charset="-122"/>
                <a:ea typeface="微软雅黑" pitchFamily="34" charset="-122"/>
                <a:sym typeface="ZapfDingbats" pitchFamily="82" charset="2"/>
              </a:rPr>
              <a:t>10</a:t>
            </a:r>
            <a:r>
              <a:rPr lang="zh-CN" altLang="en-US" sz="2400" b="0" kern="1200" dirty="0">
                <a:latin typeface="微软雅黑" pitchFamily="34" charset="-122"/>
                <a:ea typeface="微软雅黑" pitchFamily="34" charset="-122"/>
                <a:sym typeface="ZapfDingbats" pitchFamily="82" charset="2"/>
              </a:rPr>
              <a:t>万美元，它平均用</a:t>
            </a:r>
            <a:r>
              <a:rPr lang="en-US" altLang="zh-CN" sz="2400" b="0" kern="1200" dirty="0">
                <a:latin typeface="微软雅黑" pitchFamily="34" charset="-122"/>
                <a:ea typeface="微软雅黑" pitchFamily="34" charset="-122"/>
                <a:sym typeface="ZapfDingbats" pitchFamily="82" charset="2"/>
              </a:rPr>
              <a:t>1.5</a:t>
            </a:r>
            <a:r>
              <a:rPr lang="zh-CN" altLang="en-US" sz="2400" b="0" kern="1200" dirty="0">
                <a:latin typeface="微软雅黑" pitchFamily="34" charset="-122"/>
                <a:ea typeface="微软雅黑" pitchFamily="34" charset="-122"/>
                <a:sym typeface="ZapfDingbats" pitchFamily="82" charset="2"/>
              </a:rPr>
              <a:t>天左右就可找到</a:t>
            </a:r>
            <a:r>
              <a:rPr lang="en-US" altLang="zh-CN" sz="2400" b="0" kern="1200" dirty="0">
                <a:latin typeface="微软雅黑" pitchFamily="34" charset="-122"/>
                <a:ea typeface="微软雅黑" pitchFamily="34" charset="-122"/>
                <a:sym typeface="ZapfDingbats" pitchFamily="82" charset="2"/>
              </a:rPr>
              <a:t>DES</a:t>
            </a:r>
            <a:r>
              <a:rPr lang="zh-CN" altLang="en-US" sz="2400" b="0" kern="1200" dirty="0">
                <a:latin typeface="微软雅黑" pitchFamily="34" charset="-122"/>
                <a:ea typeface="微软雅黑" pitchFamily="34" charset="-122"/>
                <a:sym typeface="ZapfDingbats" pitchFamily="82" charset="2"/>
              </a:rPr>
              <a:t>密钥。</a:t>
            </a:r>
          </a:p>
          <a:p>
            <a:endParaRPr kumimoji="1" lang="en-US" altLang="zh-CN" dirty="0">
              <a:sym typeface="ZapfDingbats" pitchFamily="82" charset="2"/>
            </a:endParaRPr>
          </a:p>
          <a:p>
            <a:endParaRPr kumimoji="1" lang="zh-CN" altLang="en-US" dirty="0">
              <a:sym typeface="ZapfDingbats" pitchFamily="82" charset="2"/>
            </a:endParaRP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134</a:t>
            </a:fld>
            <a:endParaRPr lang="en-US" altLang="zh-CN"/>
          </a:p>
        </p:txBody>
      </p:sp>
    </p:spTree>
    <p:extLst>
      <p:ext uri="{BB962C8B-B14F-4D97-AF65-F5344CB8AC3E}">
        <p14:creationId xmlns:p14="http://schemas.microsoft.com/office/powerpoint/2010/main" val="2843664792"/>
      </p:ext>
    </p:extLst>
  </p:cSld>
  <p:clrMapOvr>
    <a:masterClrMapping/>
  </p:clrMapOvr>
  <p:transition>
    <p:wipe dir="d"/>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4530" name="Rectangle 2"/>
          <p:cNvSpPr>
            <a:spLocks noGrp="1" noChangeArrowheads="1"/>
          </p:cNvSpPr>
          <p:nvPr>
            <p:ph type="title"/>
          </p:nvPr>
        </p:nvSpPr>
        <p:spPr>
          <a:xfrm>
            <a:off x="611188" y="-27384"/>
            <a:ext cx="7921625" cy="1008062"/>
          </a:xfrm>
        </p:spPr>
        <p:txBody>
          <a:bodyPr/>
          <a:lstStyle/>
          <a:p>
            <a:r>
              <a:rPr lang="en-US" altLang="zh-CN" b="0" dirty="0">
                <a:solidFill>
                  <a:schemeClr val="bg1"/>
                </a:solidFill>
                <a:latin typeface="+mj-ea"/>
              </a:rPr>
              <a:t>DES: </a:t>
            </a:r>
            <a:r>
              <a:rPr lang="zh-CN" altLang="en-US" b="0" dirty="0">
                <a:solidFill>
                  <a:schemeClr val="bg1"/>
                </a:solidFill>
                <a:latin typeface="+mj-ea"/>
              </a:rPr>
              <a:t>穷举破译（续）</a:t>
            </a:r>
          </a:p>
        </p:txBody>
      </p:sp>
      <p:sp>
        <p:nvSpPr>
          <p:cNvPr id="2454531" name="Rectangle 3"/>
          <p:cNvSpPr>
            <a:spLocks noGrp="1" noChangeArrowheads="1"/>
          </p:cNvSpPr>
          <p:nvPr>
            <p:ph type="body" idx="1"/>
          </p:nvPr>
        </p:nvSpPr>
        <p:spPr/>
        <p:txBody>
          <a:bodyPr/>
          <a:lstStyle/>
          <a:p>
            <a:pPr marL="432000" indent="-418950">
              <a:lnSpc>
                <a:spcPct val="150000"/>
              </a:lnSpc>
              <a:spcBef>
                <a:spcPts val="600"/>
              </a:spcBef>
              <a:spcAft>
                <a:spcPts val="1200"/>
              </a:spcAft>
              <a:buClr>
                <a:schemeClr val="accent2"/>
              </a:buClr>
              <a:buSzPct val="100000"/>
              <a:buBlip>
                <a:blip r:embed="rId3"/>
              </a:buBlip>
            </a:pPr>
            <a:r>
              <a:rPr lang="en-US" altLang="zh-CN" sz="2400" b="0" kern="1200" dirty="0">
                <a:latin typeface="微软雅黑" pitchFamily="34" charset="-122"/>
                <a:ea typeface="微软雅黑" pitchFamily="34" charset="-122"/>
                <a:sym typeface="ZapfDingbats" pitchFamily="82" charset="2"/>
              </a:rPr>
              <a:t>1997</a:t>
            </a:r>
            <a:r>
              <a:rPr lang="zh-CN" altLang="en-US" sz="2400" b="0" kern="1200" dirty="0">
                <a:latin typeface="微软雅黑" pitchFamily="34" charset="-122"/>
                <a:ea typeface="微软雅黑" pitchFamily="34" charset="-122"/>
                <a:sym typeface="ZapfDingbats" pitchFamily="82" charset="2"/>
              </a:rPr>
              <a:t>年</a:t>
            </a:r>
            <a:r>
              <a:rPr lang="en-US" altLang="zh-CN" sz="2400" b="0" kern="1200" dirty="0">
                <a:latin typeface="微软雅黑" pitchFamily="34" charset="-122"/>
                <a:ea typeface="微软雅黑" pitchFamily="34" charset="-122"/>
                <a:sym typeface="ZapfDingbats" pitchFamily="82" charset="2"/>
              </a:rPr>
              <a:t>1</a:t>
            </a:r>
            <a:r>
              <a:rPr lang="zh-CN" altLang="en-US" sz="2400" b="0" kern="1200" dirty="0">
                <a:latin typeface="微软雅黑" pitchFamily="34" charset="-122"/>
                <a:ea typeface="微软雅黑" pitchFamily="34" charset="-122"/>
                <a:sym typeface="ZapfDingbats" pitchFamily="82" charset="2"/>
              </a:rPr>
              <a:t>月</a:t>
            </a:r>
            <a:r>
              <a:rPr lang="en-US" altLang="zh-CN" sz="2400" b="0" kern="1200" dirty="0">
                <a:latin typeface="微软雅黑" pitchFamily="34" charset="-122"/>
                <a:ea typeface="微软雅黑" pitchFamily="34" charset="-122"/>
                <a:sym typeface="ZapfDingbats" pitchFamily="82" charset="2"/>
              </a:rPr>
              <a:t>28</a:t>
            </a:r>
            <a:r>
              <a:rPr lang="zh-CN" altLang="en-US" sz="2400" b="0" kern="1200" dirty="0">
                <a:latin typeface="微软雅黑" pitchFamily="34" charset="-122"/>
                <a:ea typeface="微软雅黑" pitchFamily="34" charset="-122"/>
                <a:sym typeface="ZapfDingbats" pitchFamily="82" charset="2"/>
              </a:rPr>
              <a:t>日，美国的</a:t>
            </a:r>
            <a:r>
              <a:rPr lang="en-US" altLang="zh-CN" sz="2400" b="0" kern="1200" dirty="0">
                <a:latin typeface="微软雅黑" pitchFamily="34" charset="-122"/>
                <a:ea typeface="微软雅黑" pitchFamily="34" charset="-122"/>
                <a:sym typeface="ZapfDingbats" pitchFamily="82" charset="2"/>
              </a:rPr>
              <a:t>RSA</a:t>
            </a:r>
            <a:r>
              <a:rPr lang="zh-CN" altLang="en-US" sz="2400" b="0" kern="1200" dirty="0">
                <a:latin typeface="微软雅黑" pitchFamily="34" charset="-122"/>
                <a:ea typeface="微软雅黑" pitchFamily="34" charset="-122"/>
                <a:sym typeface="ZapfDingbats" pitchFamily="82" charset="2"/>
              </a:rPr>
              <a:t>数据安全公司在</a:t>
            </a:r>
            <a:r>
              <a:rPr lang="en-US" altLang="zh-CN" sz="2400" b="0" kern="1200" dirty="0">
                <a:latin typeface="微软雅黑" pitchFamily="34" charset="-122"/>
                <a:ea typeface="微软雅黑" pitchFamily="34" charset="-122"/>
                <a:sym typeface="ZapfDingbats" pitchFamily="82" charset="2"/>
              </a:rPr>
              <a:t>RSA</a:t>
            </a:r>
            <a:r>
              <a:rPr lang="zh-CN" altLang="en-US" sz="2400" b="0" kern="1200" dirty="0">
                <a:latin typeface="微软雅黑" pitchFamily="34" charset="-122"/>
                <a:ea typeface="微软雅黑" pitchFamily="34" charset="-122"/>
                <a:sym typeface="ZapfDingbats" pitchFamily="82" charset="2"/>
              </a:rPr>
              <a:t>安全年会上公布了一项“秘密密钥挑战”竞赛，其中包括悬赏</a:t>
            </a:r>
            <a:r>
              <a:rPr lang="en-US" altLang="zh-CN" sz="2400" b="0" kern="1200" dirty="0">
                <a:latin typeface="微软雅黑" pitchFamily="34" charset="-122"/>
                <a:ea typeface="微软雅黑" pitchFamily="34" charset="-122"/>
                <a:sym typeface="ZapfDingbats" pitchFamily="82" charset="2"/>
              </a:rPr>
              <a:t>1</a:t>
            </a:r>
            <a:r>
              <a:rPr lang="zh-CN" altLang="en-US" sz="2400" b="0" kern="1200" dirty="0">
                <a:latin typeface="微软雅黑" pitchFamily="34" charset="-122"/>
                <a:ea typeface="微软雅黑" pitchFamily="34" charset="-122"/>
                <a:sym typeface="ZapfDingbats" pitchFamily="82" charset="2"/>
              </a:rPr>
              <a:t>万美元破译密钥长度为</a:t>
            </a:r>
            <a:r>
              <a:rPr lang="en-US" altLang="zh-CN" sz="2400" b="0" kern="1200" dirty="0">
                <a:latin typeface="微软雅黑" pitchFamily="34" charset="-122"/>
                <a:ea typeface="微软雅黑" pitchFamily="34" charset="-122"/>
                <a:sym typeface="ZapfDingbats" pitchFamily="82" charset="2"/>
              </a:rPr>
              <a:t>56</a:t>
            </a:r>
            <a:r>
              <a:rPr lang="zh-CN" altLang="en-US" sz="2400" b="0" kern="1200" dirty="0">
                <a:latin typeface="微软雅黑" pitchFamily="34" charset="-122"/>
                <a:ea typeface="微软雅黑" pitchFamily="34" charset="-122"/>
                <a:sym typeface="ZapfDingbats" pitchFamily="82" charset="2"/>
              </a:rPr>
              <a:t>比特的</a:t>
            </a:r>
            <a:r>
              <a:rPr lang="en-US" altLang="zh-CN" sz="2400" b="0" kern="1200" dirty="0">
                <a:latin typeface="微软雅黑" pitchFamily="34" charset="-122"/>
                <a:ea typeface="微软雅黑" pitchFamily="34" charset="-122"/>
                <a:sym typeface="ZapfDingbats" pitchFamily="82" charset="2"/>
              </a:rPr>
              <a:t>DES</a:t>
            </a:r>
            <a:r>
              <a:rPr lang="zh-CN" altLang="en-US" sz="2400" b="0" kern="1200" dirty="0">
                <a:latin typeface="微软雅黑" pitchFamily="34" charset="-122"/>
                <a:ea typeface="微软雅黑" pitchFamily="34" charset="-122"/>
                <a:sym typeface="ZapfDingbats" pitchFamily="82" charset="2"/>
              </a:rPr>
              <a:t>。美国克罗拉多洲的程序员</a:t>
            </a:r>
            <a:r>
              <a:rPr lang="en-US" altLang="zh-CN" sz="2400" b="0" kern="1200" dirty="0" err="1">
                <a:latin typeface="微软雅黑" pitchFamily="34" charset="-122"/>
                <a:ea typeface="微软雅黑" pitchFamily="34" charset="-122"/>
                <a:sym typeface="ZapfDingbats" pitchFamily="82" charset="2"/>
              </a:rPr>
              <a:t>Verser</a:t>
            </a:r>
            <a:r>
              <a:rPr lang="zh-CN" altLang="en-US" sz="2400" b="0" kern="1200" dirty="0">
                <a:latin typeface="微软雅黑" pitchFamily="34" charset="-122"/>
                <a:ea typeface="微软雅黑" pitchFamily="34" charset="-122"/>
                <a:sym typeface="ZapfDingbats" pitchFamily="82" charset="2"/>
              </a:rPr>
              <a:t>从</a:t>
            </a:r>
            <a:r>
              <a:rPr lang="en-US" altLang="zh-CN" sz="2400" b="0" kern="1200" dirty="0">
                <a:latin typeface="微软雅黑" pitchFamily="34" charset="-122"/>
                <a:ea typeface="微软雅黑" pitchFamily="34" charset="-122"/>
                <a:sym typeface="ZapfDingbats" pitchFamily="82" charset="2"/>
              </a:rPr>
              <a:t>1997</a:t>
            </a:r>
            <a:r>
              <a:rPr lang="zh-CN" altLang="en-US" sz="2400" b="0" kern="1200" dirty="0">
                <a:latin typeface="微软雅黑" pitchFamily="34" charset="-122"/>
                <a:ea typeface="微软雅黑" pitchFamily="34" charset="-122"/>
                <a:sym typeface="ZapfDingbats" pitchFamily="82" charset="2"/>
              </a:rPr>
              <a:t>年</a:t>
            </a:r>
            <a:r>
              <a:rPr lang="en-US" altLang="zh-CN" sz="2400" b="0" kern="1200" dirty="0">
                <a:latin typeface="微软雅黑" pitchFamily="34" charset="-122"/>
                <a:ea typeface="微软雅黑" pitchFamily="34" charset="-122"/>
                <a:sym typeface="ZapfDingbats" pitchFamily="82" charset="2"/>
              </a:rPr>
              <a:t>2</a:t>
            </a:r>
            <a:r>
              <a:rPr lang="zh-CN" altLang="en-US" sz="2400" b="0" kern="1200" dirty="0">
                <a:latin typeface="微软雅黑" pitchFamily="34" charset="-122"/>
                <a:ea typeface="微软雅黑" pitchFamily="34" charset="-122"/>
                <a:sym typeface="ZapfDingbats" pitchFamily="82" charset="2"/>
              </a:rPr>
              <a:t>月</a:t>
            </a:r>
            <a:r>
              <a:rPr lang="en-US" altLang="zh-CN" sz="2400" b="0" kern="1200" dirty="0">
                <a:latin typeface="微软雅黑" pitchFamily="34" charset="-122"/>
                <a:ea typeface="微软雅黑" pitchFamily="34" charset="-122"/>
                <a:sym typeface="ZapfDingbats" pitchFamily="82" charset="2"/>
              </a:rPr>
              <a:t>18</a:t>
            </a:r>
            <a:r>
              <a:rPr lang="zh-CN" altLang="en-US" sz="2400" b="0" kern="1200" dirty="0">
                <a:latin typeface="微软雅黑" pitchFamily="34" charset="-122"/>
                <a:ea typeface="微软雅黑" pitchFamily="34" charset="-122"/>
                <a:sym typeface="ZapfDingbats" pitchFamily="82" charset="2"/>
              </a:rPr>
              <a:t>日起，用了</a:t>
            </a:r>
            <a:r>
              <a:rPr lang="en-US" altLang="zh-CN" sz="2400" b="0" kern="1200" dirty="0">
                <a:latin typeface="微软雅黑" pitchFamily="34" charset="-122"/>
                <a:ea typeface="微软雅黑" pitchFamily="34" charset="-122"/>
                <a:sym typeface="ZapfDingbats" pitchFamily="82" charset="2"/>
              </a:rPr>
              <a:t>96</a:t>
            </a:r>
            <a:r>
              <a:rPr lang="zh-CN" altLang="en-US" sz="2400" b="0" kern="1200" dirty="0">
                <a:latin typeface="微软雅黑" pitchFamily="34" charset="-122"/>
                <a:ea typeface="微软雅黑" pitchFamily="34" charset="-122"/>
                <a:sym typeface="ZapfDingbats" pitchFamily="82" charset="2"/>
              </a:rPr>
              <a:t>天时间，在</a:t>
            </a:r>
            <a:r>
              <a:rPr lang="en-US" altLang="zh-CN" sz="2400" b="0" kern="1200" dirty="0">
                <a:latin typeface="微软雅黑" pitchFamily="34" charset="-122"/>
                <a:ea typeface="微软雅黑" pitchFamily="34" charset="-122"/>
                <a:sym typeface="ZapfDingbats" pitchFamily="82" charset="2"/>
              </a:rPr>
              <a:t>Internet</a:t>
            </a:r>
            <a:r>
              <a:rPr lang="zh-CN" altLang="en-US" sz="2400" b="0" kern="1200" dirty="0">
                <a:latin typeface="微软雅黑" pitchFamily="34" charset="-122"/>
                <a:ea typeface="微软雅黑" pitchFamily="34" charset="-122"/>
                <a:sym typeface="ZapfDingbats" pitchFamily="82" charset="2"/>
              </a:rPr>
              <a:t>上数万名志愿者的协同工作下，成功地找到了</a:t>
            </a:r>
            <a:r>
              <a:rPr lang="en-US" altLang="zh-CN" sz="2400" b="0" kern="1200" dirty="0">
                <a:latin typeface="微软雅黑" pitchFamily="34" charset="-122"/>
                <a:ea typeface="微软雅黑" pitchFamily="34" charset="-122"/>
                <a:sym typeface="ZapfDingbats" pitchFamily="82" charset="2"/>
              </a:rPr>
              <a:t>DES</a:t>
            </a:r>
            <a:r>
              <a:rPr lang="zh-CN" altLang="en-US" sz="2400" b="0" kern="1200" dirty="0">
                <a:latin typeface="微软雅黑" pitchFamily="34" charset="-122"/>
                <a:ea typeface="微软雅黑" pitchFamily="34" charset="-122"/>
                <a:sym typeface="ZapfDingbats" pitchFamily="82" charset="2"/>
              </a:rPr>
              <a:t>的密钥，赢得了悬赏的</a:t>
            </a:r>
            <a:r>
              <a:rPr lang="en-US" altLang="zh-CN" sz="2400" b="0" kern="1200" dirty="0">
                <a:latin typeface="微软雅黑" pitchFamily="34" charset="-122"/>
                <a:ea typeface="微软雅黑" pitchFamily="34" charset="-122"/>
                <a:sym typeface="ZapfDingbats" pitchFamily="82" charset="2"/>
              </a:rPr>
              <a:t>1</a:t>
            </a:r>
            <a:r>
              <a:rPr lang="zh-CN" altLang="en-US" sz="2400" b="0" kern="1200" dirty="0">
                <a:latin typeface="微软雅黑" pitchFamily="34" charset="-122"/>
                <a:ea typeface="微软雅黑" pitchFamily="34" charset="-122"/>
                <a:sym typeface="ZapfDingbats" pitchFamily="82" charset="2"/>
              </a:rPr>
              <a:t>万美元。</a:t>
            </a:r>
            <a:endParaRPr lang="en-US" altLang="zh-CN" sz="2400" b="0" kern="1200" dirty="0">
              <a:latin typeface="微软雅黑" pitchFamily="34" charset="-122"/>
              <a:ea typeface="微软雅黑" pitchFamily="34" charset="-122"/>
              <a:sym typeface="ZapfDingbats" pitchFamily="82" charset="2"/>
            </a:endParaRPr>
          </a:p>
          <a:p>
            <a:endParaRPr kumimoji="1" lang="zh-CN" altLang="en-US" dirty="0">
              <a:sym typeface="ZapfDingbats" pitchFamily="82" charset="2"/>
            </a:endParaRP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135</a:t>
            </a:fld>
            <a:endParaRPr lang="en-US" altLang="zh-CN"/>
          </a:p>
        </p:txBody>
      </p:sp>
    </p:spTree>
    <p:extLst>
      <p:ext uri="{BB962C8B-B14F-4D97-AF65-F5344CB8AC3E}">
        <p14:creationId xmlns:p14="http://schemas.microsoft.com/office/powerpoint/2010/main" val="1846885362"/>
      </p:ext>
    </p:extLst>
  </p:cSld>
  <p:clrMapOvr>
    <a:masterClrMapping/>
  </p:clrMapOvr>
  <p:transition>
    <p:wipe dir="d"/>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4834" name="Rectangle 2"/>
          <p:cNvSpPr>
            <a:spLocks noGrp="1" noChangeArrowheads="1"/>
          </p:cNvSpPr>
          <p:nvPr>
            <p:ph type="title"/>
          </p:nvPr>
        </p:nvSpPr>
        <p:spPr>
          <a:xfrm>
            <a:off x="611188" y="-27384"/>
            <a:ext cx="7921625" cy="1008062"/>
          </a:xfrm>
        </p:spPr>
        <p:txBody>
          <a:bodyPr/>
          <a:lstStyle/>
          <a:p>
            <a:r>
              <a:rPr lang="en-US" altLang="zh-CN" b="0" dirty="0">
                <a:solidFill>
                  <a:schemeClr val="bg1"/>
                </a:solidFill>
                <a:latin typeface="+mj-ea"/>
              </a:rPr>
              <a:t>DES: </a:t>
            </a:r>
            <a:r>
              <a:rPr lang="zh-CN" altLang="en-US" b="0" dirty="0">
                <a:solidFill>
                  <a:schemeClr val="bg1"/>
                </a:solidFill>
                <a:latin typeface="+mj-ea"/>
              </a:rPr>
              <a:t>穷举破译（续）</a:t>
            </a:r>
          </a:p>
        </p:txBody>
      </p:sp>
      <p:sp>
        <p:nvSpPr>
          <p:cNvPr id="2424835" name="Rectangle 3"/>
          <p:cNvSpPr>
            <a:spLocks noGrp="1" noChangeArrowheads="1"/>
          </p:cNvSpPr>
          <p:nvPr>
            <p:ph type="body" idx="1"/>
          </p:nvPr>
        </p:nvSpPr>
        <p:spPr>
          <a:xfrm>
            <a:off x="683568" y="1700808"/>
            <a:ext cx="7772400" cy="4321175"/>
          </a:xfrm>
        </p:spPr>
        <p:txBody>
          <a:bodyPr/>
          <a:lstStyle/>
          <a:p>
            <a:pPr marL="432000" indent="-418950">
              <a:lnSpc>
                <a:spcPct val="150000"/>
              </a:lnSpc>
              <a:spcBef>
                <a:spcPts val="600"/>
              </a:spcBef>
              <a:spcAft>
                <a:spcPts val="1200"/>
              </a:spcAft>
              <a:buClr>
                <a:schemeClr val="accent2"/>
              </a:buClr>
              <a:buSzPct val="100000"/>
              <a:buBlip>
                <a:blip r:embed="rId3"/>
              </a:buBlip>
            </a:pPr>
            <a:r>
              <a:rPr lang="en-US" altLang="zh-CN" sz="2400" b="0" kern="1200" dirty="0">
                <a:latin typeface="微软雅黑" pitchFamily="34" charset="-122"/>
                <a:ea typeface="微软雅黑" pitchFamily="34" charset="-122"/>
                <a:sym typeface="ZapfDingbats" pitchFamily="82" charset="2"/>
              </a:rPr>
              <a:t>1998</a:t>
            </a:r>
            <a:r>
              <a:rPr lang="zh-CN" altLang="en-US" sz="2400" b="0" kern="1200" dirty="0">
                <a:latin typeface="微软雅黑" pitchFamily="34" charset="-122"/>
                <a:ea typeface="微软雅黑" pitchFamily="34" charset="-122"/>
                <a:sym typeface="ZapfDingbats" pitchFamily="82" charset="2"/>
              </a:rPr>
              <a:t>年</a:t>
            </a:r>
            <a:r>
              <a:rPr lang="en-US" altLang="zh-CN" sz="2400" b="0" kern="1200" dirty="0">
                <a:latin typeface="微软雅黑" pitchFamily="34" charset="-122"/>
                <a:ea typeface="微软雅黑" pitchFamily="34" charset="-122"/>
                <a:sym typeface="ZapfDingbats" pitchFamily="82" charset="2"/>
              </a:rPr>
              <a:t>7</a:t>
            </a:r>
            <a:r>
              <a:rPr lang="zh-CN" altLang="en-US" sz="2400" b="0" kern="1200" dirty="0">
                <a:latin typeface="微软雅黑" pitchFamily="34" charset="-122"/>
                <a:ea typeface="微软雅黑" pitchFamily="34" charset="-122"/>
                <a:sym typeface="ZapfDingbats" pitchFamily="82" charset="2"/>
              </a:rPr>
              <a:t>月电子前沿基金会（</a:t>
            </a:r>
            <a:r>
              <a:rPr lang="en-US" altLang="zh-CN" sz="2400" b="0" kern="1200" dirty="0">
                <a:latin typeface="微软雅黑" pitchFamily="34" charset="-122"/>
                <a:ea typeface="微软雅黑" pitchFamily="34" charset="-122"/>
                <a:sym typeface="ZapfDingbats" pitchFamily="82" charset="2"/>
              </a:rPr>
              <a:t>EFF</a:t>
            </a:r>
            <a:r>
              <a:rPr lang="zh-CN" altLang="en-US" sz="2400" b="0" kern="1200" dirty="0">
                <a:latin typeface="微软雅黑" pitchFamily="34" charset="-122"/>
                <a:ea typeface="微软雅黑" pitchFamily="34" charset="-122"/>
                <a:sym typeface="ZapfDingbats" pitchFamily="82" charset="2"/>
              </a:rPr>
              <a:t>）使用一台</a:t>
            </a:r>
            <a:r>
              <a:rPr lang="en-US" altLang="zh-CN" sz="2400" b="0" kern="1200" dirty="0">
                <a:latin typeface="微软雅黑" pitchFamily="34" charset="-122"/>
                <a:ea typeface="微软雅黑" pitchFamily="34" charset="-122"/>
                <a:sym typeface="ZapfDingbats" pitchFamily="82" charset="2"/>
              </a:rPr>
              <a:t>25</a:t>
            </a:r>
            <a:r>
              <a:rPr lang="zh-CN" altLang="en-US" sz="2400" b="0" kern="1200" dirty="0">
                <a:latin typeface="微软雅黑" pitchFamily="34" charset="-122"/>
                <a:ea typeface="微软雅黑" pitchFamily="34" charset="-122"/>
                <a:sym typeface="ZapfDingbats" pitchFamily="82" charset="2"/>
              </a:rPr>
              <a:t>万美元的电脑在</a:t>
            </a:r>
            <a:r>
              <a:rPr lang="en-US" altLang="zh-CN" sz="2400" b="0" kern="1200" dirty="0">
                <a:latin typeface="微软雅黑" pitchFamily="34" charset="-122"/>
                <a:ea typeface="微软雅黑" pitchFamily="34" charset="-122"/>
                <a:sym typeface="ZapfDingbats" pitchFamily="82" charset="2"/>
              </a:rPr>
              <a:t>56</a:t>
            </a:r>
            <a:r>
              <a:rPr lang="zh-CN" altLang="en-US" sz="2400" b="0" kern="1200" dirty="0">
                <a:latin typeface="微软雅黑" pitchFamily="34" charset="-122"/>
                <a:ea typeface="微软雅黑" pitchFamily="34" charset="-122"/>
                <a:sym typeface="ZapfDingbats" pitchFamily="82" charset="2"/>
              </a:rPr>
              <a:t>小时内破译了</a:t>
            </a:r>
            <a:r>
              <a:rPr lang="en-US" altLang="zh-CN" sz="2400" b="0" kern="1200" dirty="0">
                <a:latin typeface="微软雅黑" pitchFamily="34" charset="-122"/>
                <a:ea typeface="微软雅黑" pitchFamily="34" charset="-122"/>
                <a:sym typeface="ZapfDingbats" pitchFamily="82" charset="2"/>
              </a:rPr>
              <a:t>56</a:t>
            </a:r>
            <a:r>
              <a:rPr lang="zh-CN" altLang="en-US" sz="2400" b="0" kern="1200" dirty="0">
                <a:latin typeface="微软雅黑" pitchFamily="34" charset="-122"/>
                <a:ea typeface="微软雅黑" pitchFamily="34" charset="-122"/>
                <a:sym typeface="ZapfDingbats" pitchFamily="82" charset="2"/>
              </a:rPr>
              <a:t>比特密钥的</a:t>
            </a:r>
            <a:r>
              <a:rPr lang="en-US" altLang="zh-CN" sz="2400" b="0" kern="1200" dirty="0">
                <a:latin typeface="微软雅黑" pitchFamily="34" charset="-122"/>
                <a:ea typeface="微软雅黑" pitchFamily="34" charset="-122"/>
                <a:sym typeface="ZapfDingbats" pitchFamily="82" charset="2"/>
              </a:rPr>
              <a:t>DES</a:t>
            </a:r>
            <a:r>
              <a:rPr lang="zh-CN" altLang="en-US" sz="2400" b="0" kern="1200" dirty="0">
                <a:latin typeface="微软雅黑" pitchFamily="34" charset="-122"/>
                <a:ea typeface="微软雅黑" pitchFamily="34" charset="-122"/>
                <a:sym typeface="ZapfDingbats" pitchFamily="82" charset="2"/>
              </a:rPr>
              <a:t>。</a:t>
            </a:r>
            <a:endParaRPr lang="en-US" altLang="zh-CN" sz="2400" b="0" kern="1200" dirty="0">
              <a:latin typeface="微软雅黑" pitchFamily="34" charset="-122"/>
              <a:ea typeface="微软雅黑" pitchFamily="34" charset="-122"/>
              <a:sym typeface="ZapfDingbats" pitchFamily="82" charset="2"/>
            </a:endParaRPr>
          </a:p>
          <a:p>
            <a:pPr marL="432000" indent="-418950">
              <a:lnSpc>
                <a:spcPct val="150000"/>
              </a:lnSpc>
              <a:spcBef>
                <a:spcPts val="600"/>
              </a:spcBef>
              <a:spcAft>
                <a:spcPts val="1200"/>
              </a:spcAft>
              <a:buClr>
                <a:schemeClr val="accent2"/>
              </a:buClr>
              <a:buSzPct val="100000"/>
              <a:buBlip>
                <a:blip r:embed="rId3"/>
              </a:buBlip>
            </a:pPr>
            <a:endParaRPr lang="zh-CN" altLang="en-US" sz="2400" b="0" kern="1200" dirty="0">
              <a:latin typeface="微软雅黑" pitchFamily="34" charset="-122"/>
              <a:ea typeface="微软雅黑" pitchFamily="34" charset="-122"/>
              <a:sym typeface="ZapfDingbats" pitchFamily="82" charset="2"/>
            </a:endParaRPr>
          </a:p>
          <a:p>
            <a:pPr marL="432000" indent="-418950">
              <a:lnSpc>
                <a:spcPct val="150000"/>
              </a:lnSpc>
              <a:spcBef>
                <a:spcPts val="600"/>
              </a:spcBef>
              <a:spcAft>
                <a:spcPts val="1200"/>
              </a:spcAft>
              <a:buClr>
                <a:schemeClr val="accent2"/>
              </a:buClr>
              <a:buSzPct val="100000"/>
              <a:buBlip>
                <a:blip r:embed="rId3"/>
              </a:buBlip>
            </a:pPr>
            <a:r>
              <a:rPr lang="en-US" altLang="zh-CN" sz="2400" b="0" kern="1200" dirty="0">
                <a:latin typeface="微软雅黑" pitchFamily="34" charset="-122"/>
                <a:ea typeface="微软雅黑" pitchFamily="34" charset="-122"/>
                <a:sym typeface="ZapfDingbats" pitchFamily="82" charset="2"/>
              </a:rPr>
              <a:t>1999</a:t>
            </a:r>
            <a:r>
              <a:rPr lang="zh-CN" altLang="en-US" sz="2400" b="0" kern="1200" dirty="0">
                <a:latin typeface="微软雅黑" pitchFamily="34" charset="-122"/>
                <a:ea typeface="微软雅黑" pitchFamily="34" charset="-122"/>
                <a:sym typeface="ZapfDingbats" pitchFamily="82" charset="2"/>
              </a:rPr>
              <a:t>年</a:t>
            </a:r>
            <a:r>
              <a:rPr lang="en-US" altLang="zh-CN" sz="2400" b="0" kern="1200" dirty="0">
                <a:latin typeface="微软雅黑" pitchFamily="34" charset="-122"/>
                <a:ea typeface="微软雅黑" pitchFamily="34" charset="-122"/>
                <a:sym typeface="ZapfDingbats" pitchFamily="82" charset="2"/>
              </a:rPr>
              <a:t>1</a:t>
            </a:r>
            <a:r>
              <a:rPr lang="zh-CN" altLang="en-US" sz="2400" b="0" kern="1200" dirty="0">
                <a:latin typeface="微软雅黑" pitchFamily="34" charset="-122"/>
                <a:ea typeface="微软雅黑" pitchFamily="34" charset="-122"/>
                <a:sym typeface="ZapfDingbats" pitchFamily="82" charset="2"/>
              </a:rPr>
              <a:t>月</a:t>
            </a:r>
            <a:r>
              <a:rPr lang="en-US" altLang="zh-CN" sz="2400" b="0" kern="1200" dirty="0">
                <a:latin typeface="微软雅黑" pitchFamily="34" charset="-122"/>
                <a:ea typeface="微软雅黑" pitchFamily="34" charset="-122"/>
                <a:sym typeface="ZapfDingbats" pitchFamily="82" charset="2"/>
              </a:rPr>
              <a:t>RSA</a:t>
            </a:r>
            <a:r>
              <a:rPr lang="zh-CN" altLang="en-US" sz="2400" b="0" kern="1200" dirty="0">
                <a:latin typeface="微软雅黑" pitchFamily="34" charset="-122"/>
                <a:ea typeface="微软雅黑" pitchFamily="34" charset="-122"/>
                <a:sym typeface="ZapfDingbats" pitchFamily="82" charset="2"/>
              </a:rPr>
              <a:t>数据安全会议期间，电子前沿基金会用</a:t>
            </a:r>
            <a:r>
              <a:rPr lang="en-US" altLang="zh-CN" sz="2400" b="0" kern="1200" dirty="0">
                <a:latin typeface="微软雅黑" pitchFamily="34" charset="-122"/>
                <a:ea typeface="微软雅黑" pitchFamily="34" charset="-122"/>
                <a:sym typeface="ZapfDingbats" pitchFamily="82" charset="2"/>
              </a:rPr>
              <a:t>22</a:t>
            </a:r>
            <a:r>
              <a:rPr lang="zh-CN" altLang="en-US" sz="2400" b="0" kern="1200" dirty="0">
                <a:latin typeface="微软雅黑" pitchFamily="34" charset="-122"/>
                <a:ea typeface="微软雅黑" pitchFamily="34" charset="-122"/>
                <a:sym typeface="ZapfDingbats" pitchFamily="82" charset="2"/>
              </a:rPr>
              <a:t>小时</a:t>
            </a:r>
            <a:r>
              <a:rPr lang="en-US" altLang="zh-CN" sz="2400" b="0" kern="1200" dirty="0">
                <a:latin typeface="微软雅黑" pitchFamily="34" charset="-122"/>
                <a:ea typeface="微软雅黑" pitchFamily="34" charset="-122"/>
                <a:sym typeface="ZapfDingbats" pitchFamily="82" charset="2"/>
              </a:rPr>
              <a:t>15</a:t>
            </a:r>
            <a:r>
              <a:rPr lang="zh-CN" altLang="en-US" sz="2400" b="0" kern="1200" dirty="0">
                <a:latin typeface="微软雅黑" pitchFamily="34" charset="-122"/>
                <a:ea typeface="微软雅黑" pitchFamily="34" charset="-122"/>
                <a:sym typeface="ZapfDingbats" pitchFamily="82" charset="2"/>
              </a:rPr>
              <a:t>分钟就宣告破解了一个</a:t>
            </a:r>
            <a:r>
              <a:rPr lang="en-US" altLang="zh-CN" sz="2400" b="0" kern="1200" dirty="0">
                <a:latin typeface="微软雅黑" pitchFamily="34" charset="-122"/>
                <a:ea typeface="微软雅黑" pitchFamily="34" charset="-122"/>
                <a:sym typeface="ZapfDingbats" pitchFamily="82" charset="2"/>
              </a:rPr>
              <a:t>DES</a:t>
            </a:r>
            <a:r>
              <a:rPr lang="zh-CN" altLang="en-US" sz="2400" b="0" kern="1200" dirty="0">
                <a:latin typeface="微软雅黑" pitchFamily="34" charset="-122"/>
                <a:ea typeface="微软雅黑" pitchFamily="34" charset="-122"/>
                <a:sym typeface="ZapfDingbats" pitchFamily="82" charset="2"/>
              </a:rPr>
              <a:t>的密钥。</a:t>
            </a: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136</a:t>
            </a:fld>
            <a:endParaRPr lang="en-US" altLang="zh-CN"/>
          </a:p>
        </p:txBody>
      </p:sp>
    </p:spTree>
    <p:extLst>
      <p:ext uri="{BB962C8B-B14F-4D97-AF65-F5344CB8AC3E}">
        <p14:creationId xmlns:p14="http://schemas.microsoft.com/office/powerpoint/2010/main" val="3642948794"/>
      </p:ext>
    </p:extLst>
  </p:cSld>
  <p:clrMapOvr>
    <a:masterClrMapping/>
  </p:clrMapOvr>
  <p:transition>
    <p:wipe dir="d"/>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0" y="0"/>
            <a:ext cx="9144000" cy="990600"/>
          </a:xfrm>
        </p:spPr>
        <p:txBody>
          <a:bodyPr/>
          <a:lstStyle/>
          <a:p>
            <a:r>
              <a:rPr lang="sv-SE" sz="3200" b="0" dirty="0">
                <a:solidFill>
                  <a:schemeClr val="bg1"/>
                </a:solidFill>
                <a:latin typeface="Comic Sans MS" pitchFamily="66" charset="0"/>
              </a:rPr>
              <a:t>Time to break a code (10</a:t>
            </a:r>
            <a:r>
              <a:rPr lang="sv-SE" sz="3200" b="0" baseline="30000" dirty="0">
                <a:solidFill>
                  <a:schemeClr val="bg1"/>
                </a:solidFill>
                <a:latin typeface="Comic Sans MS" pitchFamily="66" charset="0"/>
              </a:rPr>
              <a:t>6</a:t>
            </a:r>
            <a:r>
              <a:rPr lang="sv-SE" sz="3200" b="0" dirty="0">
                <a:solidFill>
                  <a:schemeClr val="bg1"/>
                </a:solidFill>
                <a:latin typeface="Comic Sans MS" pitchFamily="66" charset="0"/>
              </a:rPr>
              <a:t> decryptions/µs)</a:t>
            </a:r>
            <a:endParaRPr lang="en-US" altLang="zh-CN" sz="3200" b="0" baseline="30000" dirty="0">
              <a:solidFill>
                <a:schemeClr val="bg1"/>
              </a:solidFill>
              <a:latin typeface="Comic Sans MS" pitchFamily="66" charset="0"/>
              <a:ea typeface="宋体" pitchFamily="2" charset="-122"/>
            </a:endParaRPr>
          </a:p>
        </p:txBody>
      </p:sp>
      <p:pic>
        <p:nvPicPr>
          <p:cNvPr id="200707" name="Picture 3"/>
          <p:cNvPicPr>
            <a:picLocks noChangeAspect="1" noChangeArrowheads="1"/>
          </p:cNvPicPr>
          <p:nvPr/>
        </p:nvPicPr>
        <p:blipFill>
          <a:blip r:embed="rId3" cstate="print">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a:off x="1219200" y="1185863"/>
            <a:ext cx="5715000" cy="5672137"/>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458C8F27-2AC2-4F48-B4D1-AAB02A38F0D0}" type="slidenum">
              <a:rPr lang="en-US" altLang="zh-CN" smtClean="0"/>
              <a:pPr/>
              <a:t>137</a:t>
            </a:fld>
            <a:endParaRPr lang="en-US" altLang="zh-CN"/>
          </a:p>
        </p:txBody>
      </p:sp>
    </p:spTree>
    <p:extLst>
      <p:ext uri="{BB962C8B-B14F-4D97-AF65-F5344CB8AC3E}">
        <p14:creationId xmlns:p14="http://schemas.microsoft.com/office/powerpoint/2010/main" val="1744914496"/>
      </p:ext>
    </p:extLst>
  </p:cSld>
  <p:clrMapOvr>
    <a:masterClrMapping/>
  </p:clrMapOvr>
  <p:transition>
    <p:wipe dir="d"/>
  </p:transition>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19714" name="Rectangle 2"/>
          <p:cNvSpPr>
            <a:spLocks noGrp="1" noChangeArrowheads="1"/>
          </p:cNvSpPr>
          <p:nvPr>
            <p:ph type="title"/>
          </p:nvPr>
        </p:nvSpPr>
        <p:spPr>
          <a:xfrm>
            <a:off x="611188" y="-27384"/>
            <a:ext cx="7921625" cy="1008062"/>
          </a:xfrm>
        </p:spPr>
        <p:txBody>
          <a:bodyPr/>
          <a:lstStyle/>
          <a:p>
            <a:r>
              <a:rPr lang="en-US" altLang="zh-CN" b="0" dirty="0">
                <a:solidFill>
                  <a:schemeClr val="bg1"/>
                </a:solidFill>
                <a:latin typeface="+mj-ea"/>
              </a:rPr>
              <a:t>DES: </a:t>
            </a:r>
            <a:r>
              <a:rPr lang="zh-CN" altLang="en-US" b="0" dirty="0">
                <a:solidFill>
                  <a:schemeClr val="bg1"/>
                </a:solidFill>
                <a:latin typeface="+mj-ea"/>
              </a:rPr>
              <a:t>差分密码分析</a:t>
            </a:r>
          </a:p>
        </p:txBody>
      </p:sp>
      <p:sp>
        <p:nvSpPr>
          <p:cNvPr id="2419715" name="Rectangle 3"/>
          <p:cNvSpPr>
            <a:spLocks noGrp="1" noChangeArrowheads="1"/>
          </p:cNvSpPr>
          <p:nvPr>
            <p:ph type="body" idx="1"/>
          </p:nvPr>
        </p:nvSpPr>
        <p:spPr>
          <a:xfrm>
            <a:off x="755576" y="2204864"/>
            <a:ext cx="7772400" cy="3384376"/>
          </a:xfrm>
        </p:spPr>
        <p:txBody>
          <a:bodyPr/>
          <a:lstStyle/>
          <a:p>
            <a:pPr marL="432000" indent="-418950">
              <a:lnSpc>
                <a:spcPct val="150000"/>
              </a:lnSpc>
              <a:spcBef>
                <a:spcPts val="1200"/>
              </a:spcBef>
              <a:spcAft>
                <a:spcPts val="1800"/>
              </a:spcAft>
              <a:buClr>
                <a:schemeClr val="accent2"/>
              </a:buClr>
              <a:buSzPct val="100000"/>
              <a:buBlip>
                <a:blip r:embed="rId3"/>
              </a:buBlip>
            </a:pPr>
            <a:r>
              <a:rPr lang="zh-CN" altLang="en-US" sz="2800" b="0" dirty="0"/>
              <a:t>差分密码分析</a:t>
            </a:r>
            <a:r>
              <a:rPr lang="en-US" altLang="zh-CN" sz="2800" b="0" dirty="0"/>
              <a:t>:</a:t>
            </a:r>
            <a:r>
              <a:rPr lang="zh-CN" altLang="en-US" sz="2800" b="0" dirty="0"/>
              <a:t>通过分析特定明文差分对相对应密文差分影响来获得尽可能大的密钥</a:t>
            </a:r>
            <a:endParaRPr lang="en-US" altLang="zh-CN" sz="2800" b="0" kern="1200" dirty="0">
              <a:latin typeface="微软雅黑" pitchFamily="34" charset="-122"/>
              <a:ea typeface="微软雅黑" pitchFamily="34" charset="-122"/>
              <a:sym typeface="ZapfDingbats" pitchFamily="82" charset="2"/>
            </a:endParaRPr>
          </a:p>
          <a:p>
            <a:pPr marL="432000" indent="-418950">
              <a:lnSpc>
                <a:spcPct val="150000"/>
              </a:lnSpc>
              <a:spcBef>
                <a:spcPts val="1200"/>
              </a:spcBef>
              <a:spcAft>
                <a:spcPts val="1800"/>
              </a:spcAft>
              <a:buClr>
                <a:schemeClr val="accent2"/>
              </a:buClr>
              <a:buSzPct val="100000"/>
              <a:buBlip>
                <a:blip r:embed="rId3"/>
              </a:buBlip>
            </a:pPr>
            <a:r>
              <a:rPr lang="zh-CN" altLang="en-US" sz="2800" b="0" kern="1200" dirty="0">
                <a:latin typeface="微软雅黑" pitchFamily="34" charset="-122"/>
                <a:ea typeface="微软雅黑" pitchFamily="34" charset="-122"/>
                <a:sym typeface="ZapfDingbats" pitchFamily="82" charset="2"/>
              </a:rPr>
              <a:t>破解</a:t>
            </a:r>
            <a:r>
              <a:rPr lang="en-US" altLang="zh-CN" sz="2800" b="0" kern="1200" dirty="0">
                <a:latin typeface="微软雅黑" pitchFamily="34" charset="-122"/>
                <a:ea typeface="微软雅黑" pitchFamily="34" charset="-122"/>
                <a:sym typeface="ZapfDingbats" pitchFamily="82" charset="2"/>
              </a:rPr>
              <a:t>DES: 2</a:t>
            </a:r>
            <a:r>
              <a:rPr lang="en-US" altLang="zh-CN" sz="2800" b="0" kern="1200" baseline="30000" dirty="0">
                <a:latin typeface="微软雅黑" pitchFamily="34" charset="-122"/>
                <a:ea typeface="微软雅黑" pitchFamily="34" charset="-122"/>
                <a:sym typeface="ZapfDingbats" pitchFamily="82" charset="2"/>
              </a:rPr>
              <a:t>47</a:t>
            </a:r>
            <a:r>
              <a:rPr lang="zh-CN" altLang="en-US" sz="2800" b="0" kern="1200" dirty="0">
                <a:latin typeface="微软雅黑" pitchFamily="34" charset="-122"/>
                <a:ea typeface="微软雅黑" pitchFamily="34" charset="-122"/>
                <a:sym typeface="ZapfDingbats" pitchFamily="82" charset="2"/>
              </a:rPr>
              <a:t>个选择明文</a:t>
            </a:r>
            <a:r>
              <a:rPr lang="en-US" altLang="zh-CN" sz="2800" b="0" kern="1200" dirty="0">
                <a:latin typeface="微软雅黑" pitchFamily="34" charset="-122"/>
                <a:ea typeface="微软雅黑" pitchFamily="34" charset="-122"/>
                <a:sym typeface="ZapfDingbats" pitchFamily="82" charset="2"/>
              </a:rPr>
              <a:t>(2</a:t>
            </a:r>
            <a:r>
              <a:rPr lang="en-US" altLang="zh-CN" sz="2800" b="0" kern="1200" baseline="30000" dirty="0">
                <a:latin typeface="微软雅黑" pitchFamily="34" charset="-122"/>
                <a:ea typeface="微软雅黑" pitchFamily="34" charset="-122"/>
                <a:sym typeface="ZapfDingbats" pitchFamily="82" charset="2"/>
              </a:rPr>
              <a:t>55</a:t>
            </a:r>
            <a:r>
              <a:rPr lang="zh-CN" altLang="en-US" sz="2800" b="0" kern="1200" dirty="0">
                <a:latin typeface="微软雅黑" pitchFamily="34" charset="-122"/>
                <a:ea typeface="微软雅黑" pitchFamily="34" charset="-122"/>
                <a:sym typeface="ZapfDingbats" pitchFamily="82" charset="2"/>
              </a:rPr>
              <a:t>个已知明文</a:t>
            </a:r>
            <a:r>
              <a:rPr lang="en-US" altLang="zh-CN" sz="2800" b="0" kern="1200" dirty="0">
                <a:latin typeface="微软雅黑" pitchFamily="34" charset="-122"/>
                <a:ea typeface="微软雅黑" pitchFamily="34" charset="-122"/>
                <a:sym typeface="ZapfDingbats" pitchFamily="82" charset="2"/>
              </a:rPr>
              <a:t>)</a:t>
            </a:r>
            <a:endParaRPr lang="zh-CN" altLang="zh-CN" sz="2800" b="0" kern="1200" dirty="0">
              <a:latin typeface="微软雅黑" pitchFamily="34" charset="-122"/>
              <a:ea typeface="微软雅黑" pitchFamily="34" charset="-122"/>
              <a:sym typeface="ZapfDingbats" pitchFamily="82" charset="2"/>
            </a:endParaRPr>
          </a:p>
          <a:p>
            <a:pPr marL="432000" indent="-418950">
              <a:lnSpc>
                <a:spcPct val="150000"/>
              </a:lnSpc>
              <a:spcBef>
                <a:spcPts val="1200"/>
              </a:spcBef>
              <a:spcAft>
                <a:spcPts val="1800"/>
              </a:spcAft>
              <a:buClr>
                <a:schemeClr val="accent2"/>
              </a:buClr>
              <a:buSzPct val="100000"/>
              <a:buBlip>
                <a:blip r:embed="rId3"/>
              </a:buBlip>
            </a:pPr>
            <a:r>
              <a:rPr lang="en-US" altLang="zh-CN" sz="2800" b="0" kern="1200" dirty="0">
                <a:latin typeface="微软雅黑" pitchFamily="34" charset="-122"/>
                <a:ea typeface="微软雅黑" pitchFamily="34" charset="-122"/>
                <a:sym typeface="ZapfDingbats" pitchFamily="82" charset="2"/>
              </a:rPr>
              <a:t>DES</a:t>
            </a:r>
            <a:r>
              <a:rPr lang="zh-CN" altLang="en-US" sz="2800" b="0" kern="1200" dirty="0">
                <a:latin typeface="微软雅黑" pitchFamily="34" charset="-122"/>
                <a:ea typeface="微软雅黑" pitchFamily="34" charset="-122"/>
                <a:sym typeface="ZapfDingbats" pitchFamily="82" charset="2"/>
              </a:rPr>
              <a:t>对差分密码分析的抵抗力很强</a:t>
            </a: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138</a:t>
            </a:fld>
            <a:endParaRPr lang="en-US" altLang="zh-CN"/>
          </a:p>
        </p:txBody>
      </p:sp>
    </p:spTree>
    <p:extLst>
      <p:ext uri="{BB962C8B-B14F-4D97-AF65-F5344CB8AC3E}">
        <p14:creationId xmlns:p14="http://schemas.microsoft.com/office/powerpoint/2010/main" val="3587988625"/>
      </p:ext>
    </p:extLst>
  </p:cSld>
  <p:clrMapOvr>
    <a:masterClrMapping/>
  </p:clrMapOvr>
  <p:transition>
    <p:wipe dir="d"/>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19714" name="Rectangle 2"/>
          <p:cNvSpPr>
            <a:spLocks noGrp="1" noChangeArrowheads="1"/>
          </p:cNvSpPr>
          <p:nvPr>
            <p:ph type="title"/>
          </p:nvPr>
        </p:nvSpPr>
        <p:spPr>
          <a:xfrm>
            <a:off x="611188" y="-27384"/>
            <a:ext cx="7921625" cy="1008062"/>
          </a:xfrm>
        </p:spPr>
        <p:txBody>
          <a:bodyPr/>
          <a:lstStyle/>
          <a:p>
            <a:r>
              <a:rPr lang="en-US" altLang="zh-CN" b="0" dirty="0">
                <a:solidFill>
                  <a:schemeClr val="bg1"/>
                </a:solidFill>
                <a:latin typeface="+mj-ea"/>
              </a:rPr>
              <a:t>DES: </a:t>
            </a:r>
            <a:r>
              <a:rPr lang="zh-CN" altLang="en-US" b="0" dirty="0">
                <a:solidFill>
                  <a:schemeClr val="bg1"/>
                </a:solidFill>
                <a:latin typeface="+mj-ea"/>
              </a:rPr>
              <a:t>差分密码分析</a:t>
            </a: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139</a:t>
            </a:fld>
            <a:endParaRPr lang="en-US" altLang="zh-CN"/>
          </a:p>
        </p:txBody>
      </p:sp>
      <p:sp>
        <p:nvSpPr>
          <p:cNvPr id="6" name="矩形 5"/>
          <p:cNvSpPr/>
          <p:nvPr/>
        </p:nvSpPr>
        <p:spPr>
          <a:xfrm>
            <a:off x="-180528" y="1252906"/>
            <a:ext cx="9324528" cy="4778231"/>
          </a:xfrm>
          <a:prstGeom prst="rect">
            <a:avLst/>
          </a:prstGeom>
        </p:spPr>
        <p:txBody>
          <a:bodyPr wrap="square">
            <a:spAutoFit/>
          </a:bodyPr>
          <a:lstStyle/>
          <a:p>
            <a:pPr marL="514350" indent="-514350" algn="l">
              <a:lnSpc>
                <a:spcPct val="150000"/>
              </a:lnSpc>
              <a:buSzPct val="100000"/>
              <a:buFont typeface="Wingdings" panose="05000000000000000000" pitchFamily="2" charset="2"/>
              <a:buChar char="u"/>
            </a:pPr>
            <a:r>
              <a:rPr lang="zh-CN" altLang="en-US" sz="2900" b="1" dirty="0">
                <a:latin typeface="宋体" panose="02010600030101010101" pitchFamily="2" charset="-122"/>
              </a:rPr>
              <a:t>差分密码分析是迄今为止已知的攻击迭代分组密码最有效的方法之一，其基本思想是：</a:t>
            </a:r>
            <a:r>
              <a:rPr lang="zh-CN" altLang="en-US" sz="2900" b="1" dirty="0">
                <a:solidFill>
                  <a:srgbClr val="FF0000"/>
                </a:solidFill>
                <a:latin typeface="宋体" panose="02010600030101010101" pitchFamily="2" charset="-122"/>
              </a:rPr>
              <a:t>通过分析明文对的差值对密文对的差值来恢复某些密钥比特</a:t>
            </a:r>
            <a:endParaRPr lang="en-US" altLang="zh-CN" sz="2900" b="1" dirty="0">
              <a:solidFill>
                <a:srgbClr val="FF0000"/>
              </a:solidFill>
              <a:latin typeface="宋体" panose="02010600030101010101" pitchFamily="2" charset="-122"/>
            </a:endParaRPr>
          </a:p>
          <a:p>
            <a:pPr marL="514350" indent="-514350" algn="l">
              <a:lnSpc>
                <a:spcPct val="150000"/>
              </a:lnSpc>
              <a:buSzPct val="100000"/>
              <a:buFont typeface="Wingdings" panose="05000000000000000000" pitchFamily="2" charset="2"/>
              <a:buChar char="u"/>
            </a:pPr>
            <a:r>
              <a:rPr lang="zh-CN" altLang="en-US" sz="2900" b="1" dirty="0">
                <a:latin typeface="宋体" panose="02010600030101010101" pitchFamily="2" charset="-122"/>
              </a:rPr>
              <a:t>当密码分析人员可以进行选择明文分析时，差分密码分析十分有效。</a:t>
            </a:r>
            <a:endParaRPr lang="en-US" altLang="zh-CN" sz="2900" b="1" dirty="0">
              <a:latin typeface="宋体" panose="02010600030101010101" pitchFamily="2" charset="-122"/>
            </a:endParaRPr>
          </a:p>
          <a:p>
            <a:pPr marL="514350" indent="-514350" algn="l">
              <a:lnSpc>
                <a:spcPct val="150000"/>
              </a:lnSpc>
              <a:buSzPct val="100000"/>
              <a:buFont typeface="Wingdings" panose="05000000000000000000" pitchFamily="2" charset="2"/>
              <a:buChar char="u"/>
            </a:pPr>
            <a:r>
              <a:rPr lang="zh-CN" altLang="en-US" sz="2900" b="1" dirty="0">
                <a:latin typeface="宋体" panose="02010600030101010101" pitchFamily="2" charset="-122"/>
              </a:rPr>
              <a:t>已知明文也是可行的，但是要求已知明密文的量很大明文的差分密码分析</a:t>
            </a:r>
            <a:endParaRPr lang="en-US" altLang="zh-CN" sz="2900" b="1" dirty="0">
              <a:latin typeface="宋体" panose="02010600030101010101" pitchFamily="2" charset="-122"/>
            </a:endParaRPr>
          </a:p>
        </p:txBody>
      </p:sp>
    </p:spTree>
    <p:extLst>
      <p:ext uri="{BB962C8B-B14F-4D97-AF65-F5344CB8AC3E}">
        <p14:creationId xmlns:p14="http://schemas.microsoft.com/office/powerpoint/2010/main" val="3301533152"/>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11188" y="-27384"/>
            <a:ext cx="7921625" cy="1008062"/>
          </a:xfrm>
        </p:spPr>
        <p:txBody>
          <a:bodyPr/>
          <a:lstStyle/>
          <a:p>
            <a:r>
              <a:rPr lang="zh-CN" altLang="en-US" b="0" dirty="0">
                <a:solidFill>
                  <a:schemeClr val="bg1"/>
                </a:solidFill>
              </a:rPr>
              <a:t>思考：凯 撒 密 码 破 解</a:t>
            </a:r>
            <a:endParaRPr lang="zh-CN" altLang="en-US" dirty="0"/>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14</a:t>
            </a:fld>
            <a:endParaRPr lang="en-US" altLang="zh-CN"/>
          </a:p>
        </p:txBody>
      </p:sp>
      <p:sp>
        <p:nvSpPr>
          <p:cNvPr id="7" name="矩形 6">
            <a:extLst>
              <a:ext uri="{FF2B5EF4-FFF2-40B4-BE49-F238E27FC236}">
                <a16:creationId xmlns:a16="http://schemas.microsoft.com/office/drawing/2014/main" id="{51C5094A-ACDB-4DB9-816B-8C3CA53224BF}"/>
              </a:ext>
            </a:extLst>
          </p:cNvPr>
          <p:cNvSpPr/>
          <p:nvPr/>
        </p:nvSpPr>
        <p:spPr>
          <a:xfrm>
            <a:off x="107504" y="1628801"/>
            <a:ext cx="7632848" cy="3416320"/>
          </a:xfrm>
          <a:prstGeom prst="rect">
            <a:avLst/>
          </a:prstGeom>
        </p:spPr>
        <p:txBody>
          <a:bodyPr wrap="square">
            <a:spAutoFit/>
          </a:bodyPr>
          <a:lstStyle/>
          <a:p>
            <a:pPr marL="571500" indent="-571500" algn="l">
              <a:buFont typeface="Arial" panose="020B0604020202020204" pitchFamily="34" charset="0"/>
              <a:buChar char="•"/>
            </a:pPr>
            <a:r>
              <a:rPr lang="en-US" altLang="zh-CN" sz="3600" dirty="0">
                <a:latin typeface="微软雅黑" pitchFamily="34" charset="-122"/>
                <a:ea typeface="微软雅黑" pitchFamily="34" charset="-122"/>
              </a:rPr>
              <a:t>LZDQWBRX</a:t>
            </a:r>
          </a:p>
          <a:p>
            <a:pPr marL="571500" indent="-571500" algn="l">
              <a:buFont typeface="Arial" panose="020B0604020202020204" pitchFamily="34" charset="0"/>
              <a:buChar char="•"/>
            </a:pPr>
            <a:endParaRPr lang="en-US" altLang="zh-CN" sz="3600" dirty="0">
              <a:latin typeface="微软雅黑" pitchFamily="34" charset="-122"/>
              <a:ea typeface="微软雅黑" pitchFamily="34" charset="-122"/>
            </a:endParaRPr>
          </a:p>
          <a:p>
            <a:pPr marL="571500" indent="-571500" algn="l">
              <a:buFont typeface="Arial" panose="020B0604020202020204" pitchFamily="34" charset="0"/>
              <a:buChar char="•"/>
            </a:pPr>
            <a:r>
              <a:rPr lang="zh-CN" altLang="en-US" sz="3600" dirty="0">
                <a:latin typeface="微软雅黑" pitchFamily="34" charset="-122"/>
                <a:ea typeface="微软雅黑" pitchFamily="34" charset="-122"/>
              </a:rPr>
              <a:t>简单方法：一个个尝试（</a:t>
            </a:r>
            <a:r>
              <a:rPr lang="zh-CN" altLang="en-US" sz="3600" dirty="0">
                <a:solidFill>
                  <a:srgbClr val="FF0000"/>
                </a:solidFill>
                <a:latin typeface="微软雅黑" pitchFamily="34" charset="-122"/>
                <a:ea typeface="微软雅黑" pitchFamily="34" charset="-122"/>
              </a:rPr>
              <a:t>暴力破解</a:t>
            </a:r>
            <a:r>
              <a:rPr lang="zh-CN" altLang="en-US" sz="3600" dirty="0">
                <a:latin typeface="微软雅黑" pitchFamily="34" charset="-122"/>
                <a:ea typeface="微软雅黑" pitchFamily="34" charset="-122"/>
              </a:rPr>
              <a:t>）</a:t>
            </a:r>
            <a:endParaRPr lang="en-US" altLang="zh-CN" sz="3600" dirty="0">
              <a:latin typeface="微软雅黑" pitchFamily="34" charset="-122"/>
              <a:ea typeface="微软雅黑" pitchFamily="34" charset="-122"/>
            </a:endParaRPr>
          </a:p>
          <a:p>
            <a:pPr marL="571500" indent="-571500" algn="l">
              <a:buFont typeface="Arial" panose="020B0604020202020204" pitchFamily="34" charset="0"/>
              <a:buChar char="•"/>
            </a:pPr>
            <a:endParaRPr lang="en-US" altLang="zh-CN" sz="3600" dirty="0">
              <a:latin typeface="微软雅黑" pitchFamily="34" charset="-122"/>
              <a:ea typeface="微软雅黑" pitchFamily="34" charset="-122"/>
            </a:endParaRPr>
          </a:p>
          <a:p>
            <a:pPr marL="571500" indent="-571500" algn="l">
              <a:buFont typeface="Arial" panose="020B0604020202020204" pitchFamily="34" charset="0"/>
              <a:buChar char="•"/>
            </a:pPr>
            <a:r>
              <a:rPr lang="zh-CN" altLang="en-US" sz="3600" dirty="0">
                <a:latin typeface="微软雅黑" pitchFamily="34" charset="-122"/>
                <a:ea typeface="微软雅黑" pitchFamily="34" charset="-122"/>
              </a:rPr>
              <a:t>密钥空间是什么？</a:t>
            </a:r>
            <a:endParaRPr lang="en-US" altLang="zh-CN" sz="3600" dirty="0">
              <a:latin typeface="微软雅黑" pitchFamily="34" charset="-122"/>
              <a:ea typeface="微软雅黑" pitchFamily="34" charset="-122"/>
            </a:endParaRPr>
          </a:p>
          <a:p>
            <a:pPr marL="571500" indent="-571500" algn="l">
              <a:buFont typeface="Arial" panose="020B0604020202020204" pitchFamily="34" charset="0"/>
              <a:buChar char="•"/>
            </a:pPr>
            <a:endParaRPr lang="en-US" altLang="zh-CN" sz="3600" dirty="0">
              <a:latin typeface="微软雅黑" pitchFamily="34" charset="-122"/>
              <a:ea typeface="微软雅黑" pitchFamily="34" charset="-122"/>
            </a:endParaRPr>
          </a:p>
        </p:txBody>
      </p:sp>
    </p:spTree>
    <p:extLst>
      <p:ext uri="{BB962C8B-B14F-4D97-AF65-F5344CB8AC3E}">
        <p14:creationId xmlns:p14="http://schemas.microsoft.com/office/powerpoint/2010/main" val="2952152956"/>
      </p:ext>
    </p:extLst>
  </p:cSld>
  <p:clrMapOvr>
    <a:masterClrMapping/>
  </p:clrMapOvr>
  <p:transition>
    <p:wipe dir="d"/>
  </p:transition>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19714" name="Rectangle 2"/>
          <p:cNvSpPr>
            <a:spLocks noGrp="1" noChangeArrowheads="1"/>
          </p:cNvSpPr>
          <p:nvPr>
            <p:ph type="title"/>
          </p:nvPr>
        </p:nvSpPr>
        <p:spPr>
          <a:xfrm>
            <a:off x="611188" y="-27384"/>
            <a:ext cx="7921625" cy="1008062"/>
          </a:xfrm>
        </p:spPr>
        <p:txBody>
          <a:bodyPr/>
          <a:lstStyle/>
          <a:p>
            <a:r>
              <a:rPr lang="en-US" altLang="zh-CN" b="0" dirty="0">
                <a:solidFill>
                  <a:schemeClr val="bg1"/>
                </a:solidFill>
                <a:latin typeface="+mj-ea"/>
              </a:rPr>
              <a:t>DES: </a:t>
            </a:r>
            <a:r>
              <a:rPr lang="zh-CN" altLang="en-US" b="0" dirty="0">
                <a:solidFill>
                  <a:schemeClr val="bg1"/>
                </a:solidFill>
                <a:latin typeface="+mj-ea"/>
              </a:rPr>
              <a:t>差分密码分析</a:t>
            </a: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140</a:t>
            </a:fld>
            <a:endParaRPr lang="en-US" altLang="zh-CN"/>
          </a:p>
        </p:txBody>
      </p:sp>
      <p:cxnSp>
        <p:nvCxnSpPr>
          <p:cNvPr id="5" name="直接连接符 4"/>
          <p:cNvCxnSpPr/>
          <p:nvPr/>
        </p:nvCxnSpPr>
        <p:spPr>
          <a:xfrm>
            <a:off x="274014" y="4281711"/>
            <a:ext cx="8546458" cy="0"/>
          </a:xfrm>
          <a:prstGeom prst="line">
            <a:avLst/>
          </a:prstGeom>
          <a:ln>
            <a:solidFill>
              <a:srgbClr val="1D1913"/>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1001374" y="4111766"/>
            <a:ext cx="339895" cy="339895"/>
          </a:xfrm>
          <a:prstGeom prst="ellipse">
            <a:avLst/>
          </a:prstGeom>
          <a:solidFill>
            <a:srgbClr val="1D1913"/>
          </a:solidFill>
          <a:ln>
            <a:solidFill>
              <a:srgbClr val="1D1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320686" y="4122415"/>
            <a:ext cx="339895" cy="339895"/>
          </a:xfrm>
          <a:prstGeom prst="ellipse">
            <a:avLst/>
          </a:prstGeom>
          <a:solidFill>
            <a:schemeClr val="bg1"/>
          </a:solidFill>
          <a:ln w="57150">
            <a:solidFill>
              <a:srgbClr val="1D1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036387" y="4111766"/>
            <a:ext cx="339895" cy="339895"/>
          </a:xfrm>
          <a:prstGeom prst="ellipse">
            <a:avLst/>
          </a:prstGeom>
          <a:solidFill>
            <a:srgbClr val="1D1913"/>
          </a:solidFill>
          <a:ln>
            <a:solidFill>
              <a:srgbClr val="1D1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400000">
            <a:off x="8890326" y="4163934"/>
            <a:ext cx="80926" cy="220635"/>
          </a:xfrm>
          <a:prstGeom prst="triangle">
            <a:avLst/>
          </a:prstGeom>
          <a:solidFill>
            <a:srgbClr val="1D1913"/>
          </a:solidFill>
          <a:ln>
            <a:solidFill>
              <a:srgbClr val="1D1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标注 10"/>
          <p:cNvSpPr/>
          <p:nvPr/>
        </p:nvSpPr>
        <p:spPr>
          <a:xfrm>
            <a:off x="517854" y="2703586"/>
            <a:ext cx="2456597" cy="932378"/>
          </a:xfrm>
          <a:prstGeom prst="wedgeRectCallout">
            <a:avLst>
              <a:gd name="adj1" fmla="val -26388"/>
              <a:gd name="adj2" fmla="val 63315"/>
            </a:avLst>
          </a:prstGeom>
          <a:solidFill>
            <a:srgbClr val="EB5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solidFill>
                  <a:schemeClr val="bg1"/>
                </a:solidFill>
                <a:latin typeface="微软雅黑" panose="020B0503020204020204" pitchFamily="34" charset="-122"/>
                <a:ea typeface="微软雅黑" panose="020B0503020204020204" pitchFamily="34" charset="-122"/>
              </a:rPr>
              <a:t>设计</a:t>
            </a:r>
            <a:r>
              <a:rPr lang="en-US" altLang="zh-CN" sz="1600" b="1" dirty="0">
                <a:solidFill>
                  <a:schemeClr val="bg1"/>
                </a:solidFill>
                <a:latin typeface="微软雅黑" panose="020B0503020204020204" pitchFamily="34" charset="-122"/>
                <a:ea typeface="微软雅黑" panose="020B0503020204020204" pitchFamily="34" charset="-122"/>
              </a:rPr>
              <a:t>DES</a:t>
            </a:r>
            <a:r>
              <a:rPr lang="zh-CN" altLang="en-US" sz="1600" b="1" dirty="0">
                <a:solidFill>
                  <a:schemeClr val="bg1"/>
                </a:solidFill>
                <a:latin typeface="微软雅黑" panose="020B0503020204020204" pitchFamily="34" charset="-122"/>
                <a:ea typeface="微软雅黑" panose="020B0503020204020204" pitchFamily="34" charset="-122"/>
              </a:rPr>
              <a:t>的</a:t>
            </a:r>
            <a:r>
              <a:rPr lang="en-US" altLang="zh-CN" sz="1600" b="1" dirty="0">
                <a:solidFill>
                  <a:schemeClr val="bg1"/>
                </a:solidFill>
                <a:latin typeface="微软雅黑" panose="020B0503020204020204" pitchFamily="34" charset="-122"/>
                <a:ea typeface="微软雅黑" panose="020B0503020204020204" pitchFamily="34" charset="-122"/>
              </a:rPr>
              <a:t>IBM</a:t>
            </a:r>
            <a:r>
              <a:rPr lang="zh-CN" altLang="en-US" sz="1600" b="1" dirty="0">
                <a:solidFill>
                  <a:schemeClr val="bg1"/>
                </a:solidFill>
                <a:latin typeface="微软雅黑" panose="020B0503020204020204" pitchFamily="34" charset="-122"/>
                <a:ea typeface="微软雅黑" panose="020B0503020204020204" pitchFamily="34" charset="-122"/>
              </a:rPr>
              <a:t>小组知道了差分分析</a:t>
            </a:r>
          </a:p>
        </p:txBody>
      </p:sp>
      <p:sp useBgFill="1">
        <p:nvSpPr>
          <p:cNvPr id="12" name="矩形标注 11"/>
          <p:cNvSpPr/>
          <p:nvPr/>
        </p:nvSpPr>
        <p:spPr>
          <a:xfrm rot="10800000">
            <a:off x="3945754" y="5000107"/>
            <a:ext cx="2909198" cy="1070266"/>
          </a:xfrm>
          <a:prstGeom prst="wedgeRectCallout">
            <a:avLst>
              <a:gd name="adj1" fmla="val 31680"/>
              <a:gd name="adj2" fmla="val 66894"/>
            </a:avLst>
          </a:prstGeom>
          <a:ln w="57150">
            <a:solidFill>
              <a:srgbClr val="1D19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标注 12"/>
          <p:cNvSpPr/>
          <p:nvPr/>
        </p:nvSpPr>
        <p:spPr>
          <a:xfrm>
            <a:off x="6701815" y="2511012"/>
            <a:ext cx="2609086" cy="1122557"/>
          </a:xfrm>
          <a:prstGeom prst="wedgeRectCallout">
            <a:avLst>
              <a:gd name="adj1" fmla="val -25277"/>
              <a:gd name="adj2" fmla="val 68673"/>
            </a:avLst>
          </a:prstGeom>
          <a:solidFill>
            <a:srgbClr val="EB5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50877" y="3756628"/>
            <a:ext cx="1437637" cy="400110"/>
          </a:xfrm>
          <a:prstGeom prst="rect">
            <a:avLst/>
          </a:prstGeom>
          <a:noFill/>
        </p:spPr>
        <p:txBody>
          <a:bodyPr wrap="square" rtlCol="0">
            <a:spAutoFit/>
          </a:bodyPr>
          <a:lstStyle/>
          <a:p>
            <a:pPr algn="ctr"/>
            <a:r>
              <a:rPr lang="en-US" altLang="zh-CN" sz="2000" dirty="0">
                <a:solidFill>
                  <a:srgbClr val="163152"/>
                </a:solidFill>
                <a:latin typeface="MHeiSung HKS UltraBold" panose="00000900000000000000" pitchFamily="2" charset="-120"/>
                <a:ea typeface="MHeiSung HKS UltraBold" panose="00000900000000000000" pitchFamily="2" charset="-120"/>
              </a:rPr>
              <a:t>1974</a:t>
            </a:r>
            <a:endParaRPr lang="zh-CN" altLang="en-US" sz="2000" dirty="0">
              <a:solidFill>
                <a:srgbClr val="163152"/>
              </a:solidFill>
              <a:latin typeface="MHeiSung HKS UltraBold" panose="00000900000000000000" pitchFamily="2" charset="-120"/>
              <a:ea typeface="MHeiSung HKS UltraBold" panose="00000900000000000000" pitchFamily="2" charset="-120"/>
            </a:endParaRPr>
          </a:p>
        </p:txBody>
      </p:sp>
      <p:sp>
        <p:nvSpPr>
          <p:cNvPr id="15" name="文本框 14"/>
          <p:cNvSpPr txBox="1"/>
          <p:nvPr/>
        </p:nvSpPr>
        <p:spPr>
          <a:xfrm>
            <a:off x="6501669" y="3806544"/>
            <a:ext cx="1437637" cy="400110"/>
          </a:xfrm>
          <a:prstGeom prst="rect">
            <a:avLst/>
          </a:prstGeom>
          <a:noFill/>
        </p:spPr>
        <p:txBody>
          <a:bodyPr wrap="square" rtlCol="0">
            <a:spAutoFit/>
          </a:bodyPr>
          <a:lstStyle/>
          <a:p>
            <a:pPr algn="ctr"/>
            <a:r>
              <a:rPr lang="en-US" altLang="zh-CN" sz="2000" dirty="0">
                <a:solidFill>
                  <a:srgbClr val="163152"/>
                </a:solidFill>
                <a:latin typeface="MHeiSung HKS UltraBold" panose="00000900000000000000" pitchFamily="2" charset="-120"/>
                <a:ea typeface="MHeiSung HKS UltraBold" panose="00000900000000000000" pitchFamily="2" charset="-120"/>
              </a:rPr>
              <a:t>1991</a:t>
            </a:r>
            <a:endParaRPr lang="zh-CN" altLang="en-US" sz="2000" dirty="0">
              <a:solidFill>
                <a:srgbClr val="163152"/>
              </a:solidFill>
              <a:latin typeface="MHeiSung HKS UltraBold" panose="00000900000000000000" pitchFamily="2" charset="-120"/>
              <a:ea typeface="MHeiSung HKS UltraBold" panose="00000900000000000000" pitchFamily="2" charset="-120"/>
            </a:endParaRPr>
          </a:p>
        </p:txBody>
      </p:sp>
      <p:sp>
        <p:nvSpPr>
          <p:cNvPr id="16" name="文本框 15"/>
          <p:cNvSpPr txBox="1"/>
          <p:nvPr/>
        </p:nvSpPr>
        <p:spPr>
          <a:xfrm>
            <a:off x="3771814" y="4514224"/>
            <a:ext cx="1437637" cy="400110"/>
          </a:xfrm>
          <a:prstGeom prst="rect">
            <a:avLst/>
          </a:prstGeom>
          <a:noFill/>
        </p:spPr>
        <p:txBody>
          <a:bodyPr wrap="square" rtlCol="0">
            <a:spAutoFit/>
          </a:bodyPr>
          <a:lstStyle/>
          <a:p>
            <a:pPr algn="ctr"/>
            <a:r>
              <a:rPr lang="en-US" altLang="zh-CN" sz="2000" dirty="0">
                <a:solidFill>
                  <a:srgbClr val="163152"/>
                </a:solidFill>
                <a:latin typeface="MHeiSung HKS UltraBold" panose="00000900000000000000" pitchFamily="2" charset="-120"/>
                <a:ea typeface="MHeiSung HKS UltraBold" panose="00000900000000000000" pitchFamily="2" charset="-120"/>
              </a:rPr>
              <a:t>1990</a:t>
            </a:r>
            <a:endParaRPr lang="zh-CN" altLang="en-US" sz="2000" dirty="0">
              <a:solidFill>
                <a:srgbClr val="163152"/>
              </a:solidFill>
              <a:latin typeface="MHeiSung HKS UltraBold" panose="00000900000000000000" pitchFamily="2" charset="-120"/>
              <a:ea typeface="MHeiSung HKS UltraBold" panose="00000900000000000000" pitchFamily="2" charset="-120"/>
            </a:endParaRPr>
          </a:p>
        </p:txBody>
      </p:sp>
      <p:sp>
        <p:nvSpPr>
          <p:cNvPr id="17" name="文本框 16"/>
          <p:cNvSpPr txBox="1"/>
          <p:nvPr/>
        </p:nvSpPr>
        <p:spPr>
          <a:xfrm>
            <a:off x="8188868" y="4406685"/>
            <a:ext cx="1437637" cy="400110"/>
          </a:xfrm>
          <a:prstGeom prst="rect">
            <a:avLst/>
          </a:prstGeom>
          <a:noFill/>
        </p:spPr>
        <p:txBody>
          <a:bodyPr wrap="square" rtlCol="0">
            <a:spAutoFit/>
          </a:bodyPr>
          <a:lstStyle/>
          <a:p>
            <a:pPr algn="ctr"/>
            <a:r>
              <a:rPr lang="en-US" altLang="zh-CN" sz="2000" dirty="0">
                <a:solidFill>
                  <a:srgbClr val="163152"/>
                </a:solidFill>
                <a:latin typeface="MHeiSung HKS UltraBold" panose="00000900000000000000" pitchFamily="2" charset="-120"/>
                <a:ea typeface="MHeiSung HKS UltraBold" panose="00000900000000000000" pitchFamily="2" charset="-120"/>
              </a:rPr>
              <a:t>……</a:t>
            </a:r>
            <a:endParaRPr lang="zh-CN" altLang="en-US" sz="2000" dirty="0">
              <a:solidFill>
                <a:srgbClr val="163152"/>
              </a:solidFill>
              <a:latin typeface="MHeiSung HKS UltraBold" panose="00000900000000000000" pitchFamily="2" charset="-120"/>
              <a:ea typeface="MHeiSung HKS UltraBold" panose="00000900000000000000" pitchFamily="2" charset="-120"/>
            </a:endParaRPr>
          </a:p>
        </p:txBody>
      </p:sp>
      <p:sp>
        <p:nvSpPr>
          <p:cNvPr id="18" name="文本框 17"/>
          <p:cNvSpPr txBox="1"/>
          <p:nvPr/>
        </p:nvSpPr>
        <p:spPr>
          <a:xfrm>
            <a:off x="6701815" y="2541688"/>
            <a:ext cx="2609086" cy="1323439"/>
          </a:xfrm>
          <a:prstGeom prst="rect">
            <a:avLst/>
          </a:prstGeom>
          <a:noFill/>
        </p:spPr>
        <p:txBody>
          <a:bodyPr wrap="square" rtlCol="0">
            <a:spAutoFit/>
          </a:bodyPr>
          <a:lstStyle/>
          <a:p>
            <a:r>
              <a:rPr lang="en-US" altLang="zh-CN" sz="1600" b="1" dirty="0" err="1">
                <a:solidFill>
                  <a:schemeClr val="bg1"/>
                </a:solidFill>
                <a:latin typeface="微软雅黑" panose="020B0503020204020204" pitchFamily="34" charset="-122"/>
                <a:ea typeface="微软雅黑" panose="020B0503020204020204" pitchFamily="34" charset="-122"/>
              </a:rPr>
              <a:t>Biham</a:t>
            </a:r>
            <a:r>
              <a:rPr lang="zh-CN" altLang="en-US" sz="1600" b="1" dirty="0">
                <a:solidFill>
                  <a:schemeClr val="bg1"/>
                </a:solidFill>
                <a:latin typeface="微软雅黑" panose="020B0503020204020204" pitchFamily="34" charset="-122"/>
                <a:ea typeface="微软雅黑" panose="020B0503020204020204" pitchFamily="34" charset="-122"/>
              </a:rPr>
              <a:t>和</a:t>
            </a:r>
            <a:r>
              <a:rPr lang="en-US" altLang="zh-CN" sz="1600" b="1" dirty="0">
                <a:solidFill>
                  <a:schemeClr val="bg1"/>
                </a:solidFill>
                <a:latin typeface="微软雅黑" panose="020B0503020204020204" pitchFamily="34" charset="-122"/>
                <a:ea typeface="微软雅黑" panose="020B0503020204020204" pitchFamily="34" charset="-122"/>
              </a:rPr>
              <a:t>Shamir</a:t>
            </a:r>
            <a:r>
              <a:rPr lang="zh-CN" altLang="en-US" sz="1600" b="1" dirty="0">
                <a:solidFill>
                  <a:schemeClr val="bg1"/>
                </a:solidFill>
                <a:latin typeface="微软雅黑" panose="020B0503020204020204" pitchFamily="34" charset="-122"/>
                <a:ea typeface="微软雅黑" panose="020B0503020204020204" pitchFamily="34" charset="-122"/>
              </a:rPr>
              <a:t>对多种加密算法和</a:t>
            </a:r>
            <a:r>
              <a:rPr lang="en-US" altLang="zh-CN" sz="1600" b="1" dirty="0">
                <a:solidFill>
                  <a:schemeClr val="bg1"/>
                </a:solidFill>
                <a:latin typeface="微软雅黑" panose="020B0503020204020204" pitchFamily="34" charset="-122"/>
                <a:ea typeface="微软雅黑" panose="020B0503020204020204" pitchFamily="34" charset="-122"/>
              </a:rPr>
              <a:t>Hash</a:t>
            </a:r>
            <a:r>
              <a:rPr lang="zh-CN" altLang="en-US" sz="1600" b="1" dirty="0">
                <a:solidFill>
                  <a:schemeClr val="bg1"/>
                </a:solidFill>
                <a:latin typeface="微软雅黑" panose="020B0503020204020204" pitchFamily="34" charset="-122"/>
                <a:ea typeface="微软雅黑" panose="020B0503020204020204" pitchFamily="34" charset="-122"/>
              </a:rPr>
              <a:t>函数进行差分密码分析攻击，结果发表在</a:t>
            </a:r>
            <a:r>
              <a:rPr lang="en-US" altLang="zh-CN" sz="1600" b="1" dirty="0">
                <a:solidFill>
                  <a:schemeClr val="bg1"/>
                </a:solidFill>
                <a:latin typeface="微软雅黑" panose="020B0503020204020204" pitchFamily="34" charset="-122"/>
                <a:ea typeface="微软雅黑" panose="020B0503020204020204" pitchFamily="34" charset="-122"/>
              </a:rPr>
              <a:t>[BIHA93]</a:t>
            </a:r>
            <a:r>
              <a:rPr lang="zh-CN" altLang="en-US" sz="1600" b="1" dirty="0">
                <a:solidFill>
                  <a:schemeClr val="bg1"/>
                </a:solidFill>
                <a:latin typeface="微软雅黑" panose="020B0503020204020204" pitchFamily="34" charset="-122"/>
                <a:ea typeface="微软雅黑" panose="020B0503020204020204" pitchFamily="34" charset="-122"/>
              </a:rPr>
              <a:t>中</a:t>
            </a:r>
          </a:p>
          <a:p>
            <a:endParaRPr lang="zh-CN" altLang="en-US" sz="1600" b="1"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4095809" y="5119741"/>
            <a:ext cx="2609086" cy="830997"/>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差分密码分析公开发表</a:t>
            </a:r>
            <a:endParaRPr lang="en-US" altLang="zh-CN"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最早研究是</a:t>
            </a:r>
            <a:r>
              <a:rPr lang="en-US" altLang="zh-CN" sz="1600" b="1" dirty="0">
                <a:latin typeface="微软雅黑" panose="020B0503020204020204" pitchFamily="34" charset="-122"/>
                <a:ea typeface="微软雅黑" panose="020B0503020204020204" pitchFamily="34" charset="-122"/>
              </a:rPr>
              <a:t>Murphy</a:t>
            </a:r>
            <a:r>
              <a:rPr lang="zh-CN" altLang="en-US" sz="1600" b="1" dirty="0">
                <a:latin typeface="微软雅黑" panose="020B0503020204020204" pitchFamily="34" charset="-122"/>
                <a:ea typeface="微软雅黑" panose="020B0503020204020204" pitchFamily="34" charset="-122"/>
              </a:rPr>
              <a:t>分析分组密码</a:t>
            </a:r>
            <a:r>
              <a:rPr lang="en-US" altLang="zh-CN" sz="1600" b="1" dirty="0">
                <a:latin typeface="微软雅黑" panose="020B0503020204020204" pitchFamily="34" charset="-122"/>
                <a:ea typeface="微软雅黑" panose="020B0503020204020204" pitchFamily="34" charset="-122"/>
              </a:rPr>
              <a:t>FEAL【MURP90】</a:t>
            </a:r>
            <a:endParaRPr lang="zh-CN" altLang="en-US"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21803258"/>
      </p:ext>
    </p:extLst>
  </p:cSld>
  <p:clrMapOvr>
    <a:masterClrMapping/>
  </p:clrMapOvr>
  <p:transition>
    <p:wipe dir="d"/>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19714" name="Rectangle 2"/>
          <p:cNvSpPr>
            <a:spLocks noGrp="1" noChangeArrowheads="1"/>
          </p:cNvSpPr>
          <p:nvPr>
            <p:ph type="title"/>
          </p:nvPr>
        </p:nvSpPr>
        <p:spPr>
          <a:xfrm>
            <a:off x="611188" y="-27384"/>
            <a:ext cx="7921625" cy="1008062"/>
          </a:xfrm>
        </p:spPr>
        <p:txBody>
          <a:bodyPr/>
          <a:lstStyle/>
          <a:p>
            <a:r>
              <a:rPr lang="en-US" altLang="zh-CN" b="0" dirty="0">
                <a:solidFill>
                  <a:schemeClr val="bg1"/>
                </a:solidFill>
                <a:latin typeface="+mj-ea"/>
              </a:rPr>
              <a:t>DES: </a:t>
            </a:r>
            <a:r>
              <a:rPr lang="zh-CN" altLang="en-US" b="0" dirty="0">
                <a:solidFill>
                  <a:schemeClr val="bg1"/>
                </a:solidFill>
                <a:latin typeface="+mj-ea"/>
              </a:rPr>
              <a:t>差分密码分析</a:t>
            </a: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141</a:t>
            </a:fld>
            <a:endParaRPr lang="en-US" altLang="zh-CN"/>
          </a:p>
        </p:txBody>
      </p:sp>
      <p:sp>
        <p:nvSpPr>
          <p:cNvPr id="20" name="矩形 4"/>
          <p:cNvSpPr>
            <a:spLocks noChangeArrowheads="1"/>
          </p:cNvSpPr>
          <p:nvPr/>
        </p:nvSpPr>
        <p:spPr bwMode="auto">
          <a:xfrm>
            <a:off x="107504" y="1348850"/>
            <a:ext cx="8135415" cy="4783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eaLnBrk="0" hangingPunct="0">
              <a:defRPr sz="2400">
                <a:solidFill>
                  <a:schemeClr val="bg1"/>
                </a:solidFill>
                <a:latin typeface="Times New Roman" panose="02020603050405020304" pitchFamily="18" charset="0"/>
                <a:ea typeface="宋体" panose="02010600030101010101" pitchFamily="2" charset="-122"/>
              </a:defRPr>
            </a:lvl1pPr>
            <a:lvl2pPr marL="742950" indent="-285750" eaLnBrk="0" hangingPunct="0">
              <a:defRPr sz="2400">
                <a:solidFill>
                  <a:schemeClr val="bg1"/>
                </a:solidFill>
                <a:latin typeface="Times New Roman" panose="02020603050405020304" pitchFamily="18" charset="0"/>
                <a:ea typeface="宋体" panose="02010600030101010101" pitchFamily="2" charset="-122"/>
              </a:defRPr>
            </a:lvl2pPr>
            <a:lvl3pPr marL="1143000" indent="-228600" eaLnBrk="0" hangingPunct="0">
              <a:defRPr sz="2400">
                <a:solidFill>
                  <a:schemeClr val="bg1"/>
                </a:solidFill>
                <a:latin typeface="Times New Roman" panose="02020603050405020304" pitchFamily="18" charset="0"/>
                <a:ea typeface="宋体" panose="02010600030101010101" pitchFamily="2" charset="-122"/>
              </a:defRPr>
            </a:lvl3pPr>
            <a:lvl4pPr marL="1600200" indent="-228600" eaLnBrk="0" hangingPunct="0">
              <a:defRPr sz="2400">
                <a:solidFill>
                  <a:schemeClr val="bg1"/>
                </a:solidFill>
                <a:latin typeface="Times New Roman" panose="02020603050405020304" pitchFamily="18" charset="0"/>
                <a:ea typeface="宋体" panose="02010600030101010101" pitchFamily="2" charset="-122"/>
              </a:defRPr>
            </a:lvl4pPr>
            <a:lvl5pPr marL="2057400" indent="-228600" eaLnBrk="0" hangingPunct="0">
              <a:defRPr sz="24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9pPr>
          </a:lstStyle>
          <a:p>
            <a:pPr algn="l">
              <a:lnSpc>
                <a:spcPct val="150000"/>
              </a:lnSpc>
              <a:buFont typeface="Wingdings" panose="05000000000000000000" pitchFamily="2" charset="2"/>
              <a:buChar char="u"/>
            </a:pPr>
            <a:r>
              <a:rPr lang="fr-FR" altLang="zh-CN" sz="2905" b="1" i="1" dirty="0">
                <a:solidFill>
                  <a:schemeClr val="tx1"/>
                </a:solidFill>
                <a:latin typeface="华文楷体" panose="02010600040101010101" pitchFamily="2" charset="-122"/>
                <a:ea typeface="华文楷体" panose="02010600040101010101" pitchFamily="2" charset="-122"/>
              </a:rPr>
              <a:t>P </a:t>
            </a:r>
            <a:r>
              <a:rPr lang="zh-CN" altLang="en-US" sz="2905" b="1" dirty="0">
                <a:solidFill>
                  <a:schemeClr val="tx1"/>
                </a:solidFill>
                <a:latin typeface="华文楷体" panose="02010600040101010101" pitchFamily="2" charset="-122"/>
                <a:ea typeface="华文楷体" panose="02010600040101010101" pitchFamily="2" charset="-122"/>
              </a:rPr>
              <a:t>表示明文</a:t>
            </a:r>
            <a:r>
              <a:rPr lang="zh-CN" altLang="en-US" sz="2905" b="1" i="1" dirty="0">
                <a:solidFill>
                  <a:schemeClr val="tx1"/>
                </a:solidFill>
                <a:latin typeface="华文楷体" panose="02010600040101010101" pitchFamily="2" charset="-122"/>
                <a:ea typeface="华文楷体" panose="02010600040101010101" pitchFamily="2" charset="-122"/>
              </a:rPr>
              <a:t>，</a:t>
            </a:r>
            <a:r>
              <a:rPr lang="fr-FR" altLang="zh-CN" sz="2905" b="1" i="1" dirty="0">
                <a:solidFill>
                  <a:schemeClr val="tx1"/>
                </a:solidFill>
                <a:latin typeface="华文楷体" panose="02010600040101010101" pitchFamily="2" charset="-122"/>
                <a:ea typeface="华文楷体" panose="02010600040101010101" pitchFamily="2" charset="-122"/>
              </a:rPr>
              <a:t>T </a:t>
            </a:r>
            <a:r>
              <a:rPr lang="zh-CN" altLang="en-US" sz="2905" b="1" dirty="0">
                <a:solidFill>
                  <a:schemeClr val="tx1"/>
                </a:solidFill>
                <a:latin typeface="华文楷体" panose="02010600040101010101" pitchFamily="2" charset="-122"/>
                <a:ea typeface="华文楷体" panose="02010600040101010101" pitchFamily="2" charset="-122"/>
              </a:rPr>
              <a:t>表示密文</a:t>
            </a:r>
            <a:endParaRPr lang="en-US" altLang="zh-CN" sz="2905" b="1" dirty="0">
              <a:solidFill>
                <a:schemeClr val="tx1"/>
              </a:solidFill>
              <a:latin typeface="华文楷体" panose="02010600040101010101" pitchFamily="2" charset="-122"/>
              <a:ea typeface="华文楷体" panose="02010600040101010101" pitchFamily="2" charset="-122"/>
            </a:endParaRPr>
          </a:p>
          <a:p>
            <a:pPr algn="l">
              <a:lnSpc>
                <a:spcPct val="150000"/>
              </a:lnSpc>
              <a:buFont typeface="Wingdings" panose="05000000000000000000" pitchFamily="2" charset="2"/>
              <a:buChar char="u"/>
            </a:pPr>
            <a:r>
              <a:rPr lang="en-US" altLang="zh-CN" sz="2905" b="1" dirty="0">
                <a:solidFill>
                  <a:schemeClr val="tx1"/>
                </a:solidFill>
                <a:latin typeface="华文楷体" panose="02010600040101010101" pitchFamily="2" charset="-122"/>
                <a:ea typeface="华文楷体" panose="02010600040101010101" pitchFamily="2" charset="-122"/>
              </a:rPr>
              <a:t>(</a:t>
            </a:r>
            <a:r>
              <a:rPr lang="en-US" altLang="zh-CN" sz="2905" b="1" i="1" dirty="0">
                <a:solidFill>
                  <a:schemeClr val="tx1"/>
                </a:solidFill>
                <a:latin typeface="华文楷体" panose="02010600040101010101" pitchFamily="2" charset="-122"/>
                <a:ea typeface="华文楷体" panose="02010600040101010101" pitchFamily="2" charset="-122"/>
              </a:rPr>
              <a:t>P, P</a:t>
            </a:r>
            <a:r>
              <a:rPr lang="en-US" altLang="zh-CN" sz="2905" b="1" i="1" baseline="30000" dirty="0">
                <a:solidFill>
                  <a:schemeClr val="tx1"/>
                </a:solidFill>
                <a:latin typeface="华文楷体" panose="02010600040101010101" pitchFamily="2" charset="-122"/>
                <a:ea typeface="华文楷体" panose="02010600040101010101" pitchFamily="2" charset="-122"/>
              </a:rPr>
              <a:t>∗</a:t>
            </a:r>
            <a:r>
              <a:rPr lang="en-US" altLang="zh-CN" sz="2905" b="1" i="1" dirty="0">
                <a:solidFill>
                  <a:schemeClr val="tx1"/>
                </a:solidFill>
                <a:latin typeface="华文楷体" panose="02010600040101010101" pitchFamily="2" charset="-122"/>
                <a:ea typeface="华文楷体" panose="02010600040101010101" pitchFamily="2" charset="-122"/>
              </a:rPr>
              <a:t>)</a:t>
            </a:r>
            <a:r>
              <a:rPr lang="zh-CN" altLang="en-US" sz="2905" b="1" dirty="0">
                <a:solidFill>
                  <a:schemeClr val="tx1"/>
                </a:solidFill>
                <a:latin typeface="华文楷体" panose="02010600040101010101" pitchFamily="2" charset="-122"/>
                <a:ea typeface="华文楷体" panose="02010600040101010101" pitchFamily="2" charset="-122"/>
              </a:rPr>
              <a:t>表示明文对，其异或后得到特定的值：</a:t>
            </a:r>
            <a:r>
              <a:rPr lang="en-US" altLang="zh-CN" sz="2905" b="1" i="1" dirty="0">
                <a:solidFill>
                  <a:schemeClr val="tx1"/>
                </a:solidFill>
                <a:latin typeface="华文楷体" panose="02010600040101010101" pitchFamily="2" charset="-122"/>
                <a:ea typeface="华文楷体" panose="02010600040101010101" pitchFamily="2" charset="-122"/>
              </a:rPr>
              <a:t>P’,</a:t>
            </a:r>
            <a:r>
              <a:rPr lang="zh-CN" altLang="en-US" sz="2905" b="1" dirty="0">
                <a:solidFill>
                  <a:schemeClr val="tx1"/>
                </a:solidFill>
                <a:latin typeface="华文楷体" panose="02010600040101010101" pitchFamily="2" charset="-122"/>
                <a:ea typeface="华文楷体" panose="02010600040101010101" pitchFamily="2" charset="-122"/>
              </a:rPr>
              <a:t>使得</a:t>
            </a:r>
            <a:r>
              <a:rPr lang="en-US" altLang="zh-CN" sz="2905" b="1" dirty="0">
                <a:solidFill>
                  <a:schemeClr val="tx1"/>
                </a:solidFill>
                <a:latin typeface="华文楷体" panose="02010600040101010101" pitchFamily="2" charset="-122"/>
                <a:ea typeface="华文楷体" panose="02010600040101010101" pitchFamily="2" charset="-122"/>
              </a:rPr>
              <a:t> </a:t>
            </a:r>
            <a:r>
              <a:rPr lang="en-US" altLang="zh-CN" sz="2905" b="1" i="1" dirty="0">
                <a:solidFill>
                  <a:schemeClr val="tx1"/>
                </a:solidFill>
                <a:latin typeface="华文楷体" panose="02010600040101010101" pitchFamily="2" charset="-122"/>
                <a:ea typeface="华文楷体" panose="02010600040101010101" pitchFamily="2" charset="-122"/>
              </a:rPr>
              <a:t>P’ = P ⊕ P</a:t>
            </a:r>
            <a:r>
              <a:rPr lang="zh-CN" altLang="en-US" sz="2905" b="1" i="1" baseline="30000" dirty="0">
                <a:solidFill>
                  <a:schemeClr val="tx1"/>
                </a:solidFill>
                <a:latin typeface="华文楷体" panose="02010600040101010101" pitchFamily="2" charset="-122"/>
                <a:ea typeface="华文楷体" panose="02010600040101010101" pitchFamily="2" charset="-122"/>
              </a:rPr>
              <a:t>∗</a:t>
            </a:r>
            <a:endParaRPr lang="en-US" altLang="zh-CN" sz="2905" b="1" i="1" baseline="30000" dirty="0">
              <a:solidFill>
                <a:schemeClr val="tx1"/>
              </a:solidFill>
              <a:latin typeface="华文楷体" panose="02010600040101010101" pitchFamily="2" charset="-122"/>
              <a:ea typeface="华文楷体" panose="02010600040101010101" pitchFamily="2" charset="-122"/>
            </a:endParaRPr>
          </a:p>
          <a:p>
            <a:pPr algn="l">
              <a:lnSpc>
                <a:spcPct val="150000"/>
              </a:lnSpc>
              <a:buFont typeface="Wingdings" panose="05000000000000000000" pitchFamily="2" charset="2"/>
              <a:buChar char="u"/>
            </a:pPr>
            <a:r>
              <a:rPr lang="en-US" altLang="zh-CN" sz="2905" b="1" dirty="0">
                <a:solidFill>
                  <a:schemeClr val="tx1"/>
                </a:solidFill>
                <a:latin typeface="华文楷体" panose="02010600040101010101" pitchFamily="2" charset="-122"/>
                <a:ea typeface="华文楷体" panose="02010600040101010101" pitchFamily="2" charset="-122"/>
              </a:rPr>
              <a:t>(</a:t>
            </a:r>
            <a:r>
              <a:rPr lang="en-US" altLang="zh-CN" sz="2905" b="1" i="1" dirty="0">
                <a:solidFill>
                  <a:schemeClr val="tx1"/>
                </a:solidFill>
                <a:latin typeface="华文楷体" panose="02010600040101010101" pitchFamily="2" charset="-122"/>
                <a:ea typeface="华文楷体" panose="02010600040101010101" pitchFamily="2" charset="-122"/>
              </a:rPr>
              <a:t>T, T</a:t>
            </a:r>
            <a:r>
              <a:rPr lang="en-US" altLang="zh-CN" sz="2905" b="1" i="1" baseline="30000" dirty="0">
                <a:solidFill>
                  <a:schemeClr val="tx1"/>
                </a:solidFill>
                <a:latin typeface="华文楷体" panose="02010600040101010101" pitchFamily="2" charset="-122"/>
                <a:ea typeface="华文楷体" panose="02010600040101010101" pitchFamily="2" charset="-122"/>
              </a:rPr>
              <a:t>∗</a:t>
            </a:r>
            <a:r>
              <a:rPr lang="en-US" altLang="zh-CN" sz="2905" b="1" i="1" dirty="0">
                <a:solidFill>
                  <a:schemeClr val="tx1"/>
                </a:solidFill>
                <a:latin typeface="华文楷体" panose="02010600040101010101" pitchFamily="2" charset="-122"/>
                <a:ea typeface="华文楷体" panose="02010600040101010101" pitchFamily="2" charset="-122"/>
              </a:rPr>
              <a:t>) </a:t>
            </a:r>
            <a:r>
              <a:rPr lang="zh-CN" altLang="en-US" sz="2905" b="1" dirty="0">
                <a:solidFill>
                  <a:schemeClr val="tx1"/>
                </a:solidFill>
                <a:latin typeface="华文楷体" panose="02010600040101010101" pitchFamily="2" charset="-122"/>
                <a:ea typeface="华文楷体" panose="02010600040101010101" pitchFamily="2" charset="-122"/>
              </a:rPr>
              <a:t>表示密文对，其异或后得到特定的值</a:t>
            </a:r>
            <a:r>
              <a:rPr lang="en-US" altLang="zh-CN" sz="2905" b="1" i="1" dirty="0">
                <a:solidFill>
                  <a:schemeClr val="tx1"/>
                </a:solidFill>
                <a:latin typeface="华文楷体" panose="02010600040101010101" pitchFamily="2" charset="-122"/>
                <a:ea typeface="华文楷体" panose="02010600040101010101" pitchFamily="2" charset="-122"/>
              </a:rPr>
              <a:t>T’</a:t>
            </a:r>
            <a:r>
              <a:rPr lang="zh-CN" altLang="en-US" sz="2905" b="1" dirty="0">
                <a:solidFill>
                  <a:schemeClr val="tx1"/>
                </a:solidFill>
                <a:latin typeface="华文楷体" panose="02010600040101010101" pitchFamily="2" charset="-122"/>
                <a:ea typeface="华文楷体" panose="02010600040101010101" pitchFamily="2" charset="-122"/>
              </a:rPr>
              <a:t>，使得</a:t>
            </a:r>
            <a:r>
              <a:rPr lang="en-US" altLang="zh-CN" sz="2905" b="1" dirty="0">
                <a:solidFill>
                  <a:schemeClr val="tx1"/>
                </a:solidFill>
                <a:latin typeface="华文楷体" panose="02010600040101010101" pitchFamily="2" charset="-122"/>
                <a:ea typeface="华文楷体" panose="02010600040101010101" pitchFamily="2" charset="-122"/>
              </a:rPr>
              <a:t> </a:t>
            </a:r>
            <a:r>
              <a:rPr lang="en-US" altLang="zh-CN" sz="2905" b="1" i="1" dirty="0">
                <a:solidFill>
                  <a:schemeClr val="tx1"/>
                </a:solidFill>
                <a:latin typeface="华文楷体" panose="02010600040101010101" pitchFamily="2" charset="-122"/>
                <a:ea typeface="华文楷体" panose="02010600040101010101" pitchFamily="2" charset="-122"/>
              </a:rPr>
              <a:t>T’ = T ⊕ T</a:t>
            </a:r>
            <a:r>
              <a:rPr lang="zh-CN" altLang="en-US" sz="2905" b="1" i="1" baseline="30000" dirty="0">
                <a:solidFill>
                  <a:schemeClr val="tx1"/>
                </a:solidFill>
                <a:latin typeface="华文楷体" panose="02010600040101010101" pitchFamily="2" charset="-122"/>
                <a:ea typeface="华文楷体" panose="02010600040101010101" pitchFamily="2" charset="-122"/>
              </a:rPr>
              <a:t>∗</a:t>
            </a:r>
            <a:endParaRPr lang="en-US" altLang="zh-CN" sz="2905" b="1" i="1" baseline="30000" dirty="0">
              <a:solidFill>
                <a:schemeClr val="tx1"/>
              </a:solidFill>
              <a:latin typeface="华文楷体" panose="02010600040101010101" pitchFamily="2" charset="-122"/>
              <a:ea typeface="华文楷体" panose="02010600040101010101" pitchFamily="2" charset="-122"/>
            </a:endParaRPr>
          </a:p>
          <a:p>
            <a:pPr algn="l">
              <a:lnSpc>
                <a:spcPct val="150000"/>
              </a:lnSpc>
              <a:buFont typeface="Wingdings" panose="05000000000000000000" pitchFamily="2" charset="2"/>
              <a:buChar char="u"/>
            </a:pPr>
            <a:r>
              <a:rPr lang="zh-CN" altLang="en-US" sz="2905" b="1" dirty="0">
                <a:solidFill>
                  <a:schemeClr val="tx1"/>
                </a:solidFill>
                <a:latin typeface="华文楷体" panose="02010600040101010101" pitchFamily="2" charset="-122"/>
                <a:ea typeface="华文楷体" panose="02010600040101010101" pitchFamily="2" charset="-122"/>
              </a:rPr>
              <a:t>带撇的值总是表示差分，</a:t>
            </a:r>
            <a:r>
              <a:rPr lang="en-US" altLang="zh-CN" sz="2905" b="1" i="1" dirty="0">
                <a:solidFill>
                  <a:schemeClr val="tx1"/>
                </a:solidFill>
                <a:latin typeface="华文楷体" panose="02010600040101010101" pitchFamily="2" charset="-122"/>
                <a:ea typeface="华文楷体" panose="02010600040101010101" pitchFamily="2" charset="-122"/>
              </a:rPr>
              <a:t>P’</a:t>
            </a:r>
            <a:r>
              <a:rPr lang="en-US" altLang="zh-CN" sz="2905" b="1" dirty="0">
                <a:solidFill>
                  <a:schemeClr val="tx1"/>
                </a:solidFill>
                <a:latin typeface="华文楷体" panose="02010600040101010101" pitchFamily="2" charset="-122"/>
                <a:ea typeface="华文楷体" panose="02010600040101010101" pitchFamily="2" charset="-122"/>
              </a:rPr>
              <a:t> ,</a:t>
            </a:r>
            <a:r>
              <a:rPr lang="en-US" altLang="zh-CN" sz="2905" b="1" i="1" dirty="0">
                <a:solidFill>
                  <a:schemeClr val="tx1"/>
                </a:solidFill>
                <a:latin typeface="华文楷体" panose="02010600040101010101" pitchFamily="2" charset="-122"/>
                <a:ea typeface="华文楷体" panose="02010600040101010101" pitchFamily="2" charset="-122"/>
              </a:rPr>
              <a:t>T’</a:t>
            </a:r>
            <a:r>
              <a:rPr lang="en-US" altLang="zh-CN" sz="2905" b="1" dirty="0">
                <a:solidFill>
                  <a:schemeClr val="tx1"/>
                </a:solidFill>
                <a:latin typeface="华文楷体" panose="02010600040101010101" pitchFamily="2" charset="-122"/>
                <a:ea typeface="华文楷体" panose="02010600040101010101" pitchFamily="2" charset="-122"/>
              </a:rPr>
              <a:t>, </a:t>
            </a:r>
            <a:r>
              <a:rPr lang="en-US" altLang="zh-CN" sz="2905" b="1" i="1" dirty="0">
                <a:solidFill>
                  <a:schemeClr val="tx1"/>
                </a:solidFill>
                <a:latin typeface="华文楷体" panose="02010600040101010101" pitchFamily="2" charset="-122"/>
                <a:ea typeface="华文楷体" panose="02010600040101010101" pitchFamily="2" charset="-122"/>
              </a:rPr>
              <a:t>a’</a:t>
            </a:r>
            <a:r>
              <a:rPr lang="en-US" altLang="zh-CN" sz="2905" b="1" dirty="0">
                <a:solidFill>
                  <a:schemeClr val="tx1"/>
                </a:solidFill>
                <a:latin typeface="华文楷体" panose="02010600040101010101" pitchFamily="2" charset="-122"/>
                <a:ea typeface="华文楷体" panose="02010600040101010101" pitchFamily="2" charset="-122"/>
              </a:rPr>
              <a:t>, </a:t>
            </a:r>
            <a:r>
              <a:rPr lang="en-US" altLang="zh-CN" sz="2905" b="1" i="1" dirty="0">
                <a:solidFill>
                  <a:schemeClr val="tx1"/>
                </a:solidFill>
                <a:latin typeface="华文楷体" panose="02010600040101010101" pitchFamily="2" charset="-122"/>
                <a:ea typeface="华文楷体" panose="02010600040101010101" pitchFamily="2" charset="-122"/>
              </a:rPr>
              <a:t>A’</a:t>
            </a:r>
            <a:r>
              <a:rPr lang="zh-CN" altLang="en-US" sz="2905" b="1" i="1" dirty="0">
                <a:solidFill>
                  <a:schemeClr val="tx1"/>
                </a:solidFill>
                <a:latin typeface="华文楷体" panose="02010600040101010101" pitchFamily="2" charset="-122"/>
                <a:ea typeface="华文楷体" panose="02010600040101010101" pitchFamily="2" charset="-122"/>
              </a:rPr>
              <a:t>。</a:t>
            </a:r>
            <a:r>
              <a:rPr lang="zh-CN" altLang="en-US" sz="2905" b="1" dirty="0">
                <a:solidFill>
                  <a:schemeClr val="tx1"/>
                </a:solidFill>
                <a:latin typeface="华文楷体" panose="02010600040101010101" pitchFamily="2" charset="-122"/>
                <a:ea typeface="华文楷体" panose="02010600040101010101" pitchFamily="2" charset="-122"/>
              </a:rPr>
              <a:t>例如，</a:t>
            </a:r>
            <a:r>
              <a:rPr lang="en-US" altLang="zh-CN" sz="2905" b="1" i="1" dirty="0">
                <a:solidFill>
                  <a:schemeClr val="tx1"/>
                </a:solidFill>
                <a:latin typeface="华文楷体" panose="02010600040101010101" pitchFamily="2" charset="-122"/>
                <a:ea typeface="华文楷体" panose="02010600040101010101" pitchFamily="2" charset="-122"/>
              </a:rPr>
              <a:t>a’=  a ⊕ a</a:t>
            </a:r>
            <a:r>
              <a:rPr lang="zh-CN" altLang="en-US" sz="2905" b="1" i="1" baseline="30000" dirty="0">
                <a:solidFill>
                  <a:schemeClr val="tx1"/>
                </a:solidFill>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2052546181"/>
      </p:ext>
    </p:extLst>
  </p:cSld>
  <p:clrMapOvr>
    <a:masterClrMapping/>
  </p:clrMapOvr>
  <p:transition>
    <p:wipe dir="d"/>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灯片编号占位符 3"/>
          <p:cNvSpPr>
            <a:spLocks noGrp="1"/>
          </p:cNvSpPr>
          <p:nvPr>
            <p:ph type="sldNum" sz="quarter" idx="11"/>
          </p:nvPr>
        </p:nvSpPr>
        <p:spPr/>
        <p:txBody>
          <a:bodyPr/>
          <a:lstStyle/>
          <a:p>
            <a:fld id="{A64DE630-9433-4C5F-99D4-21C9CDC29640}" type="slidenum">
              <a:rPr lang="zh-CN" altLang="en-US"/>
              <a:pPr/>
              <a:t>142</a:t>
            </a:fld>
            <a:endParaRPr lang="en-US" altLang="zh-CN"/>
          </a:p>
        </p:txBody>
      </p:sp>
      <p:sp>
        <p:nvSpPr>
          <p:cNvPr id="6" name="页脚占位符 4"/>
          <p:cNvSpPr>
            <a:spLocks noGrp="1"/>
          </p:cNvSpPr>
          <p:nvPr>
            <p:ph type="ftr" sz="quarter" idx="12"/>
          </p:nvPr>
        </p:nvSpPr>
        <p:spPr/>
        <p:txBody>
          <a:bodyPr/>
          <a:lstStyle/>
          <a:p>
            <a:r>
              <a:rPr lang="en-US" altLang="zh-CN"/>
              <a:t>密码学补充：差分密码分析</a:t>
            </a:r>
          </a:p>
        </p:txBody>
      </p:sp>
      <p:sp>
        <p:nvSpPr>
          <p:cNvPr id="12290" name="Rectangle 1"/>
          <p:cNvSpPr>
            <a:spLocks noGrp="1" noChangeArrowheads="1"/>
          </p:cNvSpPr>
          <p:nvPr>
            <p:ph type="title"/>
          </p:nvPr>
        </p:nvSpPr>
        <p:spPr>
          <a:xfrm>
            <a:off x="653761" y="361"/>
            <a:ext cx="8164800" cy="96624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zh-CN" altLang="en-US"/>
              <a:t>差分分析原理</a:t>
            </a:r>
            <a:r>
              <a:rPr lang="en-US" altLang="zh-CN"/>
              <a:t>-</a:t>
            </a:r>
            <a:r>
              <a:rPr lang="en-US" altLang="zh-CN">
                <a:latin typeface="Times New Roman" panose="02020603050405020304" pitchFamily="18" charset="0"/>
                <a:cs typeface="Times New Roman" panose="02020603050405020304" pitchFamily="18" charset="0"/>
              </a:rPr>
              <a:t>1</a:t>
            </a:r>
            <a:endParaRPr lang="en-GB" altLang="zh-CN">
              <a:latin typeface="Times New Roman" panose="02020603050405020304" pitchFamily="18" charset="0"/>
              <a:cs typeface="Times New Roman" panose="02020603050405020304" pitchFamily="18" charset="0"/>
            </a:endParaRPr>
          </a:p>
        </p:txBody>
      </p:sp>
      <p:sp>
        <p:nvSpPr>
          <p:cNvPr id="4" name="灯片编号占位符 3"/>
          <p:cNvSpPr txBox="1">
            <a:spLocks noGrp="1"/>
          </p:cNvSpPr>
          <p:nvPr/>
        </p:nvSpPr>
        <p:spPr>
          <a:xfrm>
            <a:off x="6973921" y="6474601"/>
            <a:ext cx="2134080" cy="364320"/>
          </a:xfrm>
          <a:prstGeom prst="rect">
            <a:avLst/>
          </a:prstGeom>
          <a:noFill/>
        </p:spPr>
        <p:txBody>
          <a:bodyPr anchor="ctr"/>
          <a:lstStyle>
            <a:lvl1pPr eaLnBrk="0" hangingPunct="0">
              <a:defRPr sz="2400">
                <a:solidFill>
                  <a:schemeClr val="bg1"/>
                </a:solidFill>
                <a:latin typeface="Times New Roman" panose="02020603050405020304" pitchFamily="18" charset="0"/>
                <a:ea typeface="宋体" panose="02010600030101010101" pitchFamily="2" charset="-122"/>
              </a:defRPr>
            </a:lvl1pPr>
            <a:lvl2pPr marL="742950" indent="-285750" eaLnBrk="0" hangingPunct="0">
              <a:defRPr sz="2400">
                <a:solidFill>
                  <a:schemeClr val="bg1"/>
                </a:solidFill>
                <a:latin typeface="Times New Roman" panose="02020603050405020304" pitchFamily="18" charset="0"/>
                <a:ea typeface="宋体" panose="02010600030101010101" pitchFamily="2" charset="-122"/>
              </a:defRPr>
            </a:lvl2pPr>
            <a:lvl3pPr marL="1143000" indent="-228600" eaLnBrk="0" hangingPunct="0">
              <a:defRPr sz="2400">
                <a:solidFill>
                  <a:schemeClr val="bg1"/>
                </a:solidFill>
                <a:latin typeface="Times New Roman" panose="02020603050405020304" pitchFamily="18" charset="0"/>
                <a:ea typeface="宋体" panose="02010600030101010101" pitchFamily="2" charset="-122"/>
              </a:defRPr>
            </a:lvl3pPr>
            <a:lvl4pPr marL="1600200" indent="-228600" eaLnBrk="0" hangingPunct="0">
              <a:defRPr sz="2400">
                <a:solidFill>
                  <a:schemeClr val="bg1"/>
                </a:solidFill>
                <a:latin typeface="Times New Roman" panose="02020603050405020304" pitchFamily="18" charset="0"/>
                <a:ea typeface="宋体" panose="02010600030101010101" pitchFamily="2" charset="-122"/>
              </a:defRPr>
            </a:lvl4pPr>
            <a:lvl5pPr marL="2057400" indent="-228600" eaLnBrk="0" hangingPunct="0">
              <a:defRPr sz="24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9pPr>
          </a:lstStyle>
          <a:p>
            <a:pPr algn="r"/>
            <a:fld id="{15FEBECE-86D1-4DE6-93E2-0395970FD2F7}" type="slidenum">
              <a:rPr lang="zh-CN" altLang="en-US" sz="1089">
                <a:solidFill>
                  <a:srgbClr val="898989"/>
                </a:solidFill>
                <a:ea typeface="HG Mincho Light J;MS Mincho;HG "/>
              </a:rPr>
              <a:pPr algn="r"/>
              <a:t>142</a:t>
            </a:fld>
            <a:endParaRPr lang="en-US" altLang="zh-CN" sz="1089">
              <a:solidFill>
                <a:srgbClr val="898989"/>
              </a:solidFill>
              <a:ea typeface="HG Mincho Light J;MS Mincho;HG "/>
            </a:endParaRPr>
          </a:p>
        </p:txBody>
      </p:sp>
      <p:sp>
        <p:nvSpPr>
          <p:cNvPr id="12293" name="Rectangle 2"/>
          <p:cNvSpPr>
            <a:spLocks noGrp="1" noChangeArrowheads="1"/>
          </p:cNvSpPr>
          <p:nvPr>
            <p:ph type="subTitle" idx="4294967295"/>
          </p:nvPr>
        </p:nvSpPr>
        <p:spPr>
          <a:xfrm>
            <a:off x="165600" y="1992290"/>
            <a:ext cx="8978400" cy="3564000"/>
          </a:xfrm>
        </p:spPr>
        <p:txBody>
          <a:bodyPr anchor="ctr"/>
          <a:lstStyle/>
          <a:p>
            <a:pPr marL="466567" indent="-466567">
              <a:lnSpc>
                <a:spcPct val="150000"/>
              </a:lnSpc>
              <a:buSzPct val="100000"/>
              <a:buFont typeface="Wingdings" panose="05000000000000000000" pitchFamily="2" charset="2"/>
              <a:buChar char="u"/>
            </a:pPr>
            <a:r>
              <a:rPr lang="en-US" altLang="zh-CN" sz="3266" dirty="0">
                <a:latin typeface="华文楷体" panose="02010600040101010101" pitchFamily="2" charset="-122"/>
                <a:ea typeface="华文楷体" panose="02010600040101010101" pitchFamily="2" charset="-122"/>
              </a:rPr>
              <a:t>DES </a:t>
            </a:r>
            <a:r>
              <a:rPr lang="zh-CN" altLang="en-US" sz="3266" dirty="0">
                <a:latin typeface="华文楷体" panose="02010600040101010101" pitchFamily="2" charset="-122"/>
                <a:ea typeface="华文楷体" panose="02010600040101010101" pitchFamily="2" charset="-122"/>
              </a:rPr>
              <a:t>的设计要求之一是确保尽可能的分布均匀</a:t>
            </a:r>
            <a:endParaRPr lang="en-US" altLang="zh-CN" sz="3266" dirty="0">
              <a:latin typeface="华文楷体" panose="02010600040101010101" pitchFamily="2" charset="-122"/>
              <a:ea typeface="华文楷体" panose="02010600040101010101" pitchFamily="2" charset="-122"/>
            </a:endParaRPr>
          </a:p>
          <a:p>
            <a:pPr marL="466567" indent="-466567">
              <a:lnSpc>
                <a:spcPct val="150000"/>
              </a:lnSpc>
              <a:buSzPct val="100000"/>
              <a:buFont typeface="Wingdings" panose="05000000000000000000" pitchFamily="2" charset="2"/>
              <a:buChar char="u"/>
            </a:pPr>
            <a:r>
              <a:rPr lang="zh-CN" altLang="en-US" sz="3266" dirty="0">
                <a:latin typeface="华文楷体" panose="02010600040101010101" pitchFamily="2" charset="-122"/>
                <a:ea typeface="华文楷体" panose="02010600040101010101" pitchFamily="2" charset="-122"/>
              </a:rPr>
              <a:t>例如，明文或密钥的</a:t>
            </a:r>
            <a:r>
              <a:rPr lang="en-US" altLang="zh-CN" sz="3266" dirty="0">
                <a:latin typeface="华文楷体" panose="02010600040101010101" pitchFamily="2" charset="-122"/>
                <a:ea typeface="华文楷体" panose="02010600040101010101" pitchFamily="2" charset="-122"/>
              </a:rPr>
              <a:t>1</a:t>
            </a:r>
            <a:r>
              <a:rPr lang="zh-CN" altLang="en-US" sz="3266" dirty="0">
                <a:latin typeface="华文楷体" panose="02010600040101010101" pitchFamily="2" charset="-122"/>
                <a:ea typeface="华文楷体" panose="02010600040101010101" pitchFamily="2" charset="-122"/>
              </a:rPr>
              <a:t>比特变化，将导致</a:t>
            </a:r>
            <a:r>
              <a:rPr lang="en-US" altLang="zh-CN" sz="3266" dirty="0">
                <a:latin typeface="华文楷体" panose="02010600040101010101" pitchFamily="2" charset="-122"/>
                <a:ea typeface="华文楷体" panose="02010600040101010101" pitchFamily="2" charset="-122"/>
              </a:rPr>
              <a:t>64</a:t>
            </a:r>
            <a:r>
              <a:rPr lang="zh-CN" altLang="en-US" sz="3266" dirty="0">
                <a:latin typeface="华文楷体" panose="02010600040101010101" pitchFamily="2" charset="-122"/>
                <a:ea typeface="华文楷体" panose="02010600040101010101" pitchFamily="2" charset="-122"/>
              </a:rPr>
              <a:t>比特的密文中大约</a:t>
            </a:r>
            <a:r>
              <a:rPr lang="en-US" altLang="zh-CN" sz="3266" dirty="0">
                <a:latin typeface="华文楷体" panose="02010600040101010101" pitchFamily="2" charset="-122"/>
                <a:ea typeface="华文楷体" panose="02010600040101010101" pitchFamily="2" charset="-122"/>
              </a:rPr>
              <a:t>32</a:t>
            </a:r>
            <a:r>
              <a:rPr lang="zh-CN" altLang="en-US" sz="3266" dirty="0">
                <a:latin typeface="华文楷体" panose="02010600040101010101" pitchFamily="2" charset="-122"/>
                <a:ea typeface="华文楷体" panose="02010600040101010101" pitchFamily="2" charset="-122"/>
              </a:rPr>
              <a:t>比特的看起来是不可预测和随机的变化</a:t>
            </a:r>
            <a:endParaRPr lang="en-US" altLang="zh-CN" sz="3266" dirty="0">
              <a:latin typeface="华文楷体" panose="02010600040101010101" pitchFamily="2" charset="-122"/>
              <a:ea typeface="华文楷体" panose="02010600040101010101" pitchFamily="2" charset="-122"/>
            </a:endParaRPr>
          </a:p>
          <a:p>
            <a:pPr marL="466567" indent="-466567">
              <a:lnSpc>
                <a:spcPct val="150000"/>
              </a:lnSpc>
              <a:buSzPct val="100000"/>
              <a:buFont typeface="Wingdings" panose="05000000000000000000" pitchFamily="2" charset="2"/>
              <a:buChar char="u"/>
            </a:pPr>
            <a:endParaRPr lang="zh-CN" altLang="en-US" sz="3266"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56902973"/>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灯片编号占位符 3"/>
          <p:cNvSpPr>
            <a:spLocks noGrp="1"/>
          </p:cNvSpPr>
          <p:nvPr>
            <p:ph type="sldNum" sz="quarter" idx="11"/>
          </p:nvPr>
        </p:nvSpPr>
        <p:spPr/>
        <p:txBody>
          <a:bodyPr/>
          <a:lstStyle/>
          <a:p>
            <a:fld id="{AF5173D9-C18F-4EA6-86E7-306C80B582F5}" type="slidenum">
              <a:rPr lang="zh-CN" altLang="en-US"/>
              <a:pPr/>
              <a:t>143</a:t>
            </a:fld>
            <a:endParaRPr lang="en-US" altLang="zh-CN"/>
          </a:p>
        </p:txBody>
      </p:sp>
      <p:sp>
        <p:nvSpPr>
          <p:cNvPr id="6" name="页脚占位符 4"/>
          <p:cNvSpPr>
            <a:spLocks noGrp="1"/>
          </p:cNvSpPr>
          <p:nvPr>
            <p:ph type="ftr" sz="quarter" idx="12"/>
          </p:nvPr>
        </p:nvSpPr>
        <p:spPr/>
        <p:txBody>
          <a:bodyPr/>
          <a:lstStyle/>
          <a:p>
            <a:r>
              <a:rPr lang="en-US" altLang="zh-CN"/>
              <a:t>密码学补充：差分密码分析</a:t>
            </a:r>
          </a:p>
        </p:txBody>
      </p:sp>
      <p:sp>
        <p:nvSpPr>
          <p:cNvPr id="13314" name="Rectangle 1"/>
          <p:cNvSpPr>
            <a:spLocks noGrp="1" noChangeArrowheads="1"/>
          </p:cNvSpPr>
          <p:nvPr>
            <p:ph type="title"/>
          </p:nvPr>
        </p:nvSpPr>
        <p:spPr>
          <a:xfrm>
            <a:off x="653761" y="361"/>
            <a:ext cx="8164800" cy="96624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zh-CN" altLang="en-US"/>
              <a:t>差分分析原理</a:t>
            </a:r>
            <a:r>
              <a:rPr lang="en-US" altLang="zh-CN"/>
              <a:t>-</a:t>
            </a:r>
            <a:r>
              <a:rPr lang="en-US" altLang="zh-CN">
                <a:latin typeface="Times New Roman" panose="02020603050405020304" pitchFamily="18" charset="0"/>
                <a:cs typeface="Times New Roman" panose="02020603050405020304" pitchFamily="18" charset="0"/>
              </a:rPr>
              <a:t>2</a:t>
            </a:r>
            <a:endParaRPr lang="en-GB" altLang="zh-CN">
              <a:latin typeface="Times New Roman" panose="02020603050405020304" pitchFamily="18" charset="0"/>
              <a:cs typeface="Times New Roman" panose="02020603050405020304" pitchFamily="18" charset="0"/>
            </a:endParaRPr>
          </a:p>
        </p:txBody>
      </p:sp>
      <p:sp>
        <p:nvSpPr>
          <p:cNvPr id="4" name="灯片编号占位符 3"/>
          <p:cNvSpPr txBox="1">
            <a:spLocks noGrp="1"/>
          </p:cNvSpPr>
          <p:nvPr/>
        </p:nvSpPr>
        <p:spPr>
          <a:xfrm>
            <a:off x="6973921" y="6474601"/>
            <a:ext cx="2134080" cy="364320"/>
          </a:xfrm>
          <a:prstGeom prst="rect">
            <a:avLst/>
          </a:prstGeom>
          <a:noFill/>
        </p:spPr>
        <p:txBody>
          <a:bodyPr anchor="ctr"/>
          <a:lstStyle>
            <a:lvl1pPr eaLnBrk="0" hangingPunct="0">
              <a:defRPr sz="2400">
                <a:solidFill>
                  <a:schemeClr val="bg1"/>
                </a:solidFill>
                <a:latin typeface="Times New Roman" panose="02020603050405020304" pitchFamily="18" charset="0"/>
                <a:ea typeface="宋体" panose="02010600030101010101" pitchFamily="2" charset="-122"/>
              </a:defRPr>
            </a:lvl1pPr>
            <a:lvl2pPr marL="742950" indent="-285750" eaLnBrk="0" hangingPunct="0">
              <a:defRPr sz="2400">
                <a:solidFill>
                  <a:schemeClr val="bg1"/>
                </a:solidFill>
                <a:latin typeface="Times New Roman" panose="02020603050405020304" pitchFamily="18" charset="0"/>
                <a:ea typeface="宋体" panose="02010600030101010101" pitchFamily="2" charset="-122"/>
              </a:defRPr>
            </a:lvl2pPr>
            <a:lvl3pPr marL="1143000" indent="-228600" eaLnBrk="0" hangingPunct="0">
              <a:defRPr sz="2400">
                <a:solidFill>
                  <a:schemeClr val="bg1"/>
                </a:solidFill>
                <a:latin typeface="Times New Roman" panose="02020603050405020304" pitchFamily="18" charset="0"/>
                <a:ea typeface="宋体" panose="02010600030101010101" pitchFamily="2" charset="-122"/>
              </a:defRPr>
            </a:lvl3pPr>
            <a:lvl4pPr marL="1600200" indent="-228600" eaLnBrk="0" hangingPunct="0">
              <a:defRPr sz="2400">
                <a:solidFill>
                  <a:schemeClr val="bg1"/>
                </a:solidFill>
                <a:latin typeface="Times New Roman" panose="02020603050405020304" pitchFamily="18" charset="0"/>
                <a:ea typeface="宋体" panose="02010600030101010101" pitchFamily="2" charset="-122"/>
              </a:defRPr>
            </a:lvl4pPr>
            <a:lvl5pPr marL="2057400" indent="-228600" eaLnBrk="0" hangingPunct="0">
              <a:defRPr sz="24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9pPr>
          </a:lstStyle>
          <a:p>
            <a:pPr algn="r"/>
            <a:fld id="{726128C5-B59E-4E10-A776-EFCB0655FFA9}" type="slidenum">
              <a:rPr lang="zh-CN" altLang="en-US" sz="1089">
                <a:solidFill>
                  <a:srgbClr val="898989"/>
                </a:solidFill>
                <a:ea typeface="HG Mincho Light J;MS Mincho;HG "/>
              </a:rPr>
              <a:pPr algn="r"/>
              <a:t>143</a:t>
            </a:fld>
            <a:endParaRPr lang="en-US" altLang="zh-CN" sz="1089">
              <a:solidFill>
                <a:srgbClr val="898989"/>
              </a:solidFill>
              <a:ea typeface="HG Mincho Light J;MS Mincho;HG "/>
            </a:endParaRPr>
          </a:p>
        </p:txBody>
      </p:sp>
      <p:sp>
        <p:nvSpPr>
          <p:cNvPr id="13317" name="Rectangle 2"/>
          <p:cNvSpPr>
            <a:spLocks noGrp="1" noChangeArrowheads="1"/>
          </p:cNvSpPr>
          <p:nvPr>
            <p:ph type="subTitle" idx="4294967295"/>
          </p:nvPr>
        </p:nvSpPr>
        <p:spPr>
          <a:xfrm>
            <a:off x="1" y="1031401"/>
            <a:ext cx="9144000" cy="5248800"/>
          </a:xfrm>
        </p:spPr>
        <p:txBody>
          <a:bodyPr anchor="ctr"/>
          <a:lstStyle/>
          <a:p>
            <a:pPr marL="466567" indent="-466567">
              <a:lnSpc>
                <a:spcPct val="150000"/>
              </a:lnSpc>
              <a:buSzPct val="60000"/>
              <a:buFont typeface="Wingdings" panose="05000000000000000000" pitchFamily="2" charset="2"/>
              <a:buChar char="u"/>
            </a:pPr>
            <a:r>
              <a:rPr lang="zh-CN" altLang="en-US" sz="3266" dirty="0">
                <a:latin typeface="华文楷体" panose="02010600040101010101" pitchFamily="2" charset="-122"/>
                <a:ea typeface="华文楷体" panose="02010600040101010101" pitchFamily="2" charset="-122"/>
              </a:rPr>
              <a:t>以色列研究人员</a:t>
            </a:r>
            <a:r>
              <a:rPr lang="en-US" altLang="zh-CN" sz="3266" dirty="0">
                <a:latin typeface="华文楷体" panose="02010600040101010101" pitchFamily="2" charset="-122"/>
                <a:ea typeface="华文楷体" panose="02010600040101010101" pitchFamily="2" charset="-122"/>
              </a:rPr>
              <a:t>Eli </a:t>
            </a:r>
            <a:r>
              <a:rPr lang="en-US" altLang="zh-CN" sz="3266" dirty="0" err="1">
                <a:latin typeface="华文楷体" panose="02010600040101010101" pitchFamily="2" charset="-122"/>
                <a:ea typeface="华文楷体" panose="02010600040101010101" pitchFamily="2" charset="-122"/>
              </a:rPr>
              <a:t>Biham</a:t>
            </a:r>
            <a:r>
              <a:rPr lang="en-US" altLang="zh-CN" sz="3266" dirty="0">
                <a:latin typeface="华文楷体" panose="02010600040101010101" pitchFamily="2" charset="-122"/>
                <a:ea typeface="华文楷体" panose="02010600040101010101" pitchFamily="2" charset="-122"/>
              </a:rPr>
              <a:t> </a:t>
            </a:r>
            <a:r>
              <a:rPr lang="zh-CN" altLang="en-US" sz="3266" dirty="0">
                <a:latin typeface="华文楷体" panose="02010600040101010101" pitchFamily="2" charset="-122"/>
                <a:ea typeface="华文楷体" panose="02010600040101010101" pitchFamily="2" charset="-122"/>
              </a:rPr>
              <a:t>和 </a:t>
            </a:r>
            <a:r>
              <a:rPr lang="en-US" altLang="zh-CN" sz="3266" dirty="0" err="1">
                <a:latin typeface="华文楷体" panose="02010600040101010101" pitchFamily="2" charset="-122"/>
                <a:ea typeface="华文楷体" panose="02010600040101010101" pitchFamily="2" charset="-122"/>
              </a:rPr>
              <a:t>Adi</a:t>
            </a:r>
            <a:r>
              <a:rPr lang="en-US" altLang="zh-CN" sz="3266" dirty="0">
                <a:latin typeface="华文楷体" panose="02010600040101010101" pitchFamily="2" charset="-122"/>
                <a:ea typeface="华文楷体" panose="02010600040101010101" pitchFamily="2" charset="-122"/>
              </a:rPr>
              <a:t> Shamir </a:t>
            </a:r>
            <a:r>
              <a:rPr lang="zh-CN" altLang="en-US" sz="3266" dirty="0">
                <a:latin typeface="华文楷体" panose="02010600040101010101" pitchFamily="2" charset="-122"/>
                <a:ea typeface="华文楷体" panose="02010600040101010101" pitchFamily="2" charset="-122"/>
              </a:rPr>
              <a:t>在</a:t>
            </a:r>
            <a:r>
              <a:rPr lang="en-US" altLang="zh-CN" sz="3266" dirty="0">
                <a:latin typeface="华文楷体" panose="02010600040101010101" pitchFamily="2" charset="-122"/>
                <a:ea typeface="华文楷体" panose="02010600040101010101" pitchFamily="2" charset="-122"/>
              </a:rPr>
              <a:t>1990</a:t>
            </a:r>
            <a:r>
              <a:rPr lang="zh-CN" altLang="en-US" sz="3266" dirty="0">
                <a:latin typeface="华文楷体" panose="02010600040101010101" pitchFamily="2" charset="-122"/>
                <a:ea typeface="华文楷体" panose="02010600040101010101" pitchFamily="2" charset="-122"/>
              </a:rPr>
              <a:t>年观察到，对于固定的密钥，</a:t>
            </a:r>
            <a:r>
              <a:rPr lang="en-US" altLang="zh-CN" sz="3266" dirty="0">
                <a:latin typeface="华文楷体" panose="02010600040101010101" pitchFamily="2" charset="-122"/>
                <a:ea typeface="华文楷体" panose="02010600040101010101" pitchFamily="2" charset="-122"/>
              </a:rPr>
              <a:t>DES</a:t>
            </a:r>
            <a:r>
              <a:rPr lang="zh-CN" altLang="en-US" sz="3266" dirty="0">
                <a:latin typeface="华文楷体" panose="02010600040101010101" pitchFamily="2" charset="-122"/>
                <a:ea typeface="华文楷体" panose="02010600040101010101" pitchFamily="2" charset="-122"/>
              </a:rPr>
              <a:t>的差分并不呈现伪随机现象</a:t>
            </a:r>
            <a:endParaRPr lang="en-US" altLang="zh-CN" sz="3266" dirty="0">
              <a:latin typeface="华文楷体" panose="02010600040101010101" pitchFamily="2" charset="-122"/>
              <a:ea typeface="华文楷体" panose="02010600040101010101" pitchFamily="2" charset="-122"/>
            </a:endParaRPr>
          </a:p>
          <a:p>
            <a:pPr marL="466567" indent="-466567">
              <a:lnSpc>
                <a:spcPct val="150000"/>
              </a:lnSpc>
              <a:buSzPct val="60000"/>
              <a:buFont typeface="Wingdings" panose="05000000000000000000" pitchFamily="2" charset="2"/>
              <a:buChar char="u"/>
            </a:pPr>
            <a:r>
              <a:rPr lang="zh-CN" altLang="en-US" sz="3266" dirty="0">
                <a:latin typeface="华文楷体" panose="02010600040101010101" pitchFamily="2" charset="-122"/>
                <a:ea typeface="华文楷体" panose="02010600040101010101" pitchFamily="2" charset="-122"/>
              </a:rPr>
              <a:t>这一现象是，对于固定明文</a:t>
            </a:r>
            <a:r>
              <a:rPr lang="en-US" altLang="zh-CN" sz="3266" i="1" dirty="0">
                <a:latin typeface="华文楷体" panose="02010600040101010101" pitchFamily="2" charset="-122"/>
                <a:ea typeface="华文楷体" panose="02010600040101010101" pitchFamily="2" charset="-122"/>
              </a:rPr>
              <a:t>P </a:t>
            </a:r>
            <a:r>
              <a:rPr lang="zh-CN" altLang="en-US" sz="3266" dirty="0">
                <a:latin typeface="华文楷体" panose="02010600040101010101" pitchFamily="2" charset="-122"/>
                <a:ea typeface="华文楷体" panose="02010600040101010101" pitchFamily="2" charset="-122"/>
              </a:rPr>
              <a:t>和</a:t>
            </a:r>
            <a:r>
              <a:rPr lang="en-US" altLang="zh-CN" sz="3266" i="1" dirty="0">
                <a:latin typeface="华文楷体" panose="02010600040101010101" pitchFamily="2" charset="-122"/>
                <a:ea typeface="华文楷体" panose="02010600040101010101" pitchFamily="2" charset="-122"/>
              </a:rPr>
              <a:t>P</a:t>
            </a:r>
            <a:r>
              <a:rPr lang="zh-CN" altLang="en-US" sz="3266" i="1" baseline="30000" dirty="0">
                <a:latin typeface="华文楷体" panose="02010600040101010101" pitchFamily="2" charset="-122"/>
                <a:ea typeface="华文楷体" panose="02010600040101010101" pitchFamily="2" charset="-122"/>
              </a:rPr>
              <a:t>∗ </a:t>
            </a:r>
            <a:r>
              <a:rPr lang="zh-CN" altLang="en-US" sz="3266" dirty="0">
                <a:latin typeface="华文楷体" panose="02010600040101010101" pitchFamily="2" charset="-122"/>
                <a:ea typeface="华文楷体" panose="02010600040101010101" pitchFamily="2" charset="-122"/>
              </a:rPr>
              <a:t>的异或</a:t>
            </a:r>
            <a:r>
              <a:rPr lang="en-US" altLang="zh-CN" sz="3266" dirty="0">
                <a:latin typeface="华文楷体" panose="02010600040101010101" pitchFamily="2" charset="-122"/>
                <a:ea typeface="华文楷体" panose="02010600040101010101" pitchFamily="2" charset="-122"/>
              </a:rPr>
              <a:t>P’</a:t>
            </a:r>
            <a:r>
              <a:rPr lang="zh-CN" altLang="en-US" sz="3266" dirty="0">
                <a:latin typeface="华文楷体" panose="02010600040101010101" pitchFamily="2" charset="-122"/>
                <a:ea typeface="华文楷体" panose="02010600040101010101" pitchFamily="2" charset="-122"/>
              </a:rPr>
              <a:t>，</a:t>
            </a:r>
            <a:r>
              <a:rPr lang="en-US" altLang="zh-CN" sz="3266" i="1" dirty="0">
                <a:latin typeface="华文楷体" panose="02010600040101010101" pitchFamily="2" charset="-122"/>
                <a:ea typeface="华文楷体" panose="02010600040101010101" pitchFamily="2" charset="-122"/>
              </a:rPr>
              <a:t>T’=T⊕T</a:t>
            </a:r>
            <a:r>
              <a:rPr lang="en-US" altLang="zh-CN" sz="3266" i="1" baseline="30000" dirty="0">
                <a:latin typeface="华文楷体" panose="02010600040101010101" pitchFamily="2" charset="-122"/>
                <a:ea typeface="华文楷体" panose="02010600040101010101" pitchFamily="2" charset="-122"/>
              </a:rPr>
              <a:t>∗ </a:t>
            </a:r>
            <a:r>
              <a:rPr lang="zh-CN" altLang="en-US" sz="3266" dirty="0">
                <a:latin typeface="华文楷体" panose="02010600040101010101" pitchFamily="2" charset="-122"/>
                <a:ea typeface="华文楷体" panose="02010600040101010101" pitchFamily="2" charset="-122"/>
              </a:rPr>
              <a:t>不是均匀分布的</a:t>
            </a:r>
            <a:endParaRPr lang="en-US" altLang="zh-CN" sz="3266" dirty="0">
              <a:latin typeface="华文楷体" panose="02010600040101010101" pitchFamily="2" charset="-122"/>
              <a:ea typeface="华文楷体" panose="02010600040101010101" pitchFamily="2" charset="-122"/>
            </a:endParaRPr>
          </a:p>
          <a:p>
            <a:pPr marL="466567" indent="-466567">
              <a:lnSpc>
                <a:spcPct val="150000"/>
              </a:lnSpc>
              <a:buSzPct val="60000"/>
              <a:buFont typeface="Wingdings" panose="05000000000000000000" pitchFamily="2" charset="2"/>
              <a:buChar char="u"/>
            </a:pPr>
            <a:r>
              <a:rPr lang="zh-CN" altLang="en-US" sz="3266" dirty="0">
                <a:latin typeface="华文楷体" panose="02010600040101010101" pitchFamily="2" charset="-122"/>
                <a:ea typeface="华文楷体" panose="02010600040101010101" pitchFamily="2" charset="-122"/>
              </a:rPr>
              <a:t>反过来，两个均匀分布的随机数的异或，结果本身应该是均匀分布的。</a:t>
            </a:r>
          </a:p>
        </p:txBody>
      </p:sp>
    </p:spTree>
    <p:extLst>
      <p:ext uri="{BB962C8B-B14F-4D97-AF65-F5344CB8AC3E}">
        <p14:creationId xmlns:p14="http://schemas.microsoft.com/office/powerpoint/2010/main" val="2374337922"/>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灯片编号占位符 3"/>
          <p:cNvSpPr>
            <a:spLocks noGrp="1"/>
          </p:cNvSpPr>
          <p:nvPr>
            <p:ph type="sldNum" sz="quarter" idx="11"/>
          </p:nvPr>
        </p:nvSpPr>
        <p:spPr/>
        <p:txBody>
          <a:bodyPr/>
          <a:lstStyle/>
          <a:p>
            <a:fld id="{DBAF8E2E-0F05-45AE-A7A2-E31B5E2BC41F}" type="slidenum">
              <a:rPr lang="zh-CN" altLang="en-US"/>
              <a:t>144</a:t>
            </a:fld>
            <a:endParaRPr lang="en-US" altLang="zh-CN"/>
          </a:p>
        </p:txBody>
      </p:sp>
      <p:sp>
        <p:nvSpPr>
          <p:cNvPr id="14338" name="Rectangle 1"/>
          <p:cNvSpPr>
            <a:spLocks noGrp="1" noChangeArrowheads="1"/>
          </p:cNvSpPr>
          <p:nvPr>
            <p:ph type="title"/>
          </p:nvPr>
        </p:nvSpPr>
        <p:spPr>
          <a:xfrm>
            <a:off x="-688805" y="1263085"/>
            <a:ext cx="6124243" cy="724757"/>
          </a:xfrm>
        </p:spPr>
        <p:txBody>
          <a:bodyPr/>
          <a:lstStyle/>
          <a:p>
            <a:pPr defTabSz="-476">
              <a:tabLst>
                <a:tab pos="492443" algn="l"/>
                <a:tab pos="984885" algn="l"/>
                <a:tab pos="1477328" algn="l"/>
                <a:tab pos="1969770" algn="l"/>
                <a:tab pos="2462689" algn="l"/>
                <a:tab pos="2955131" algn="l"/>
                <a:tab pos="3447574" algn="l"/>
                <a:tab pos="3940016" algn="l"/>
                <a:tab pos="4432459" algn="l"/>
                <a:tab pos="4925378" algn="l"/>
                <a:tab pos="5417820" algn="l"/>
                <a:tab pos="5910263" algn="l"/>
              </a:tabLst>
            </a:pPr>
            <a:r>
              <a:rPr lang="en-US" altLang="zh-CN" dirty="0">
                <a:solidFill>
                  <a:srgbClr val="EB5E59"/>
                </a:solidFill>
                <a:latin typeface="Times New Roman" panose="02020603050405020304" pitchFamily="18" charset="0"/>
                <a:cs typeface="Times New Roman" panose="02020603050405020304" pitchFamily="18" charset="0"/>
              </a:rPr>
              <a:t>S-Box</a:t>
            </a:r>
            <a:r>
              <a:rPr lang="zh-CN" altLang="en-US" dirty="0">
                <a:solidFill>
                  <a:srgbClr val="EB5E59"/>
                </a:solidFill>
              </a:rPr>
              <a:t>是非差分均匀的</a:t>
            </a:r>
            <a:endParaRPr lang="en-GB" altLang="zh-CN" dirty="0">
              <a:solidFill>
                <a:srgbClr val="EB5E59"/>
              </a:solidFill>
              <a:ea typeface="宋体" panose="02010600030101010101" pitchFamily="2" charset="-122"/>
            </a:endParaRPr>
          </a:p>
        </p:txBody>
      </p:sp>
      <mc:AlternateContent xmlns:mc="http://schemas.openxmlformats.org/markup-compatibility/2006" xmlns:a14="http://schemas.microsoft.com/office/drawing/2010/main">
        <mc:Choice Requires="a14">
          <p:sp>
            <p:nvSpPr>
              <p:cNvPr id="14341" name="Rectangle 2"/>
              <p:cNvSpPr>
                <a:spLocks noGrp="1" noChangeArrowheads="1"/>
              </p:cNvSpPr>
              <p:nvPr>
                <p:ph type="subTitle" idx="4294967295"/>
              </p:nvPr>
            </p:nvSpPr>
            <p:spPr>
              <a:xfrm>
                <a:off x="326794" y="1738979"/>
                <a:ext cx="2046523" cy="830687"/>
              </a:xfrm>
            </p:spPr>
            <p:txBody>
              <a:bodyPr anchor="ctr">
                <a:normAutofit fontScale="55000" lnSpcReduction="20000"/>
              </a:bodyPr>
              <a:lstStyle/>
              <a:p>
                <a:pPr marL="0" indent="0">
                  <a:lnSpc>
                    <a:spcPct val="150000"/>
                  </a:lnSpc>
                  <a:buSzPct val="60000"/>
                  <a:buNone/>
                </a:pPr>
                <a14:m>
                  <m:oMathPara xmlns:m="http://schemas.openxmlformats.org/officeDocument/2006/math">
                    <m:oMathParaPr>
                      <m:jc m:val="centerGroup"/>
                    </m:oMathParaPr>
                    <m:oMath xmlns:m="http://schemas.openxmlformats.org/officeDocument/2006/math">
                      <m:sSub>
                        <m:sSubPr>
                          <m:ctrlPr>
                            <a:rPr lang="en-US" altLang="zh-CN" sz="4200" i="1">
                              <a:latin typeface="Cambria Math" panose="02040503050406030204" pitchFamily="18" charset="0"/>
                              <a:ea typeface="华文楷体" panose="02010600040101010101" pitchFamily="2" charset="-122"/>
                            </a:rPr>
                          </m:ctrlPr>
                        </m:sSubPr>
                        <m:e>
                          <m:r>
                            <a:rPr lang="en-US" altLang="zh-CN" sz="4200" i="1">
                              <a:latin typeface="Cambria Math" panose="02040503050406030204" pitchFamily="18" charset="0"/>
                              <a:ea typeface="华文楷体" panose="02010600040101010101" pitchFamily="2" charset="-122"/>
                            </a:rPr>
                            <m:t>𝑺</m:t>
                          </m:r>
                        </m:e>
                        <m:sub>
                          <m:r>
                            <a:rPr lang="en-US" altLang="zh-CN" sz="4200" i="1">
                              <a:latin typeface="Cambria Math" panose="02040503050406030204" pitchFamily="18" charset="0"/>
                              <a:ea typeface="华文楷体" panose="02010600040101010101" pitchFamily="2" charset="-122"/>
                            </a:rPr>
                            <m:t>𝟏</m:t>
                          </m:r>
                        </m:sub>
                      </m:sSub>
                      <m:d>
                        <m:dPr>
                          <m:begChr m:val="（"/>
                          <m:endChr m:val="）"/>
                          <m:ctrlPr>
                            <a:rPr lang="zh-CN" altLang="en-US" sz="4200" i="1">
                              <a:latin typeface="Cambria Math" panose="02040503050406030204" pitchFamily="18" charset="0"/>
                              <a:ea typeface="华文楷体" panose="02010600040101010101" pitchFamily="2" charset="-122"/>
                            </a:rPr>
                          </m:ctrlPr>
                        </m:dPr>
                        <m:e>
                          <m:sSub>
                            <m:sSubPr>
                              <m:ctrlPr>
                                <a:rPr lang="en-US" altLang="zh-CN" sz="4200" i="1">
                                  <a:latin typeface="Cambria Math" panose="02040503050406030204" pitchFamily="18" charset="0"/>
                                  <a:ea typeface="华文楷体" panose="02010600040101010101" pitchFamily="2" charset="-122"/>
                                </a:rPr>
                              </m:ctrlPr>
                            </m:sSubPr>
                            <m:e>
                              <m:r>
                                <a:rPr lang="en-US" altLang="zh-CN" sz="4200" i="1">
                                  <a:latin typeface="Cambria Math" panose="02040503050406030204" pitchFamily="18" charset="0"/>
                                  <a:ea typeface="华文楷体" panose="02010600040101010101" pitchFamily="2" charset="-122"/>
                                </a:rPr>
                                <m:t>𝒙</m:t>
                              </m:r>
                            </m:e>
                            <m:sub>
                              <m:r>
                                <a:rPr lang="en-US" altLang="zh-CN" sz="4200" i="1">
                                  <a:latin typeface="Cambria Math" panose="02040503050406030204" pitchFamily="18" charset="0"/>
                                  <a:ea typeface="华文楷体" panose="02010600040101010101" pitchFamily="2" charset="-122"/>
                                </a:rPr>
                                <m:t>𝟏</m:t>
                              </m:r>
                            </m:sub>
                          </m:sSub>
                          <m:r>
                            <a:rPr lang="en-US" altLang="zh-CN" sz="4200" i="1">
                              <a:latin typeface="Cambria Math" panose="02040503050406030204" pitchFamily="18" charset="0"/>
                              <a:ea typeface="华文楷体" panose="02010600040101010101" pitchFamily="2" charset="-122"/>
                            </a:rPr>
                            <m:t>…</m:t>
                          </m:r>
                          <m:sSub>
                            <m:sSubPr>
                              <m:ctrlPr>
                                <a:rPr lang="en-US" altLang="zh-CN" sz="4200" i="1">
                                  <a:latin typeface="Cambria Math" panose="02040503050406030204" pitchFamily="18" charset="0"/>
                                  <a:ea typeface="华文楷体" panose="02010600040101010101" pitchFamily="2" charset="-122"/>
                                </a:rPr>
                              </m:ctrlPr>
                            </m:sSubPr>
                            <m:e>
                              <m:r>
                                <a:rPr lang="en-US" altLang="zh-CN" sz="4200" i="1">
                                  <a:latin typeface="Cambria Math" panose="02040503050406030204" pitchFamily="18" charset="0"/>
                                  <a:ea typeface="华文楷体" panose="02010600040101010101" pitchFamily="2" charset="-122"/>
                                </a:rPr>
                                <m:t>𝒙</m:t>
                              </m:r>
                            </m:e>
                            <m:sub>
                              <m:r>
                                <a:rPr lang="en-US" altLang="zh-CN" sz="4200" i="1">
                                  <a:latin typeface="Cambria Math" panose="02040503050406030204" pitchFamily="18" charset="0"/>
                                  <a:ea typeface="华文楷体" panose="02010600040101010101" pitchFamily="2" charset="-122"/>
                                </a:rPr>
                                <m:t>𝟔</m:t>
                              </m:r>
                            </m:sub>
                          </m:sSub>
                        </m:e>
                      </m:d>
                      <m:r>
                        <a:rPr lang="zh-CN" altLang="en-US" sz="4200" i="1">
                          <a:latin typeface="Cambria Math" panose="02040503050406030204" pitchFamily="18" charset="0"/>
                          <a:ea typeface="华文楷体" panose="02010600040101010101" pitchFamily="2" charset="-122"/>
                        </a:rPr>
                        <m:t>：</m:t>
                      </m:r>
                    </m:oMath>
                  </m:oMathPara>
                </a14:m>
                <a:endParaRPr lang="en-US" altLang="zh-CN" sz="2449" dirty="0">
                  <a:latin typeface="华文楷体" panose="02010600040101010101" pitchFamily="2" charset="-122"/>
                  <a:ea typeface="华文楷体" panose="02010600040101010101" pitchFamily="2" charset="-122"/>
                </a:endParaRPr>
              </a:p>
            </p:txBody>
          </p:sp>
        </mc:Choice>
        <mc:Fallback xmlns="">
          <p:sp>
            <p:nvSpPr>
              <p:cNvPr id="14341" name="Rectangle 2"/>
              <p:cNvSpPr>
                <a:spLocks noGrp="1" noRot="1" noChangeAspect="1" noMove="1" noResize="1" noEditPoints="1" noAdjustHandles="1" noChangeArrowheads="1" noChangeShapeType="1" noTextEdit="1"/>
              </p:cNvSpPr>
              <p:nvPr>
                <p:ph type="subTitle" idx="4294967295"/>
              </p:nvPr>
            </p:nvSpPr>
            <p:spPr>
              <a:xfrm>
                <a:off x="326794" y="1738979"/>
                <a:ext cx="2046523" cy="830687"/>
              </a:xfrm>
              <a:blipFill>
                <a:blip r:embed="rId3"/>
                <a:stretch>
                  <a:fillRect/>
                </a:stretch>
              </a:blipFill>
            </p:spPr>
            <p:txBody>
              <a:bodyPr/>
              <a:lstStyle/>
              <a:p>
                <a:r>
                  <a:rPr lang="zh-CN" altLang="en-US">
                    <a:noFill/>
                  </a:rPr>
                  <a:t> </a:t>
                </a:r>
              </a:p>
            </p:txBody>
          </p:sp>
        </mc:Fallback>
      </mc:AlternateContent>
      <p:pic>
        <p:nvPicPr>
          <p:cNvPr id="1434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012" y="3003907"/>
            <a:ext cx="4610178" cy="183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矩形 1"/>
              <p:cNvSpPr/>
              <p:nvPr/>
            </p:nvSpPr>
            <p:spPr>
              <a:xfrm>
                <a:off x="2073062" y="1972074"/>
                <a:ext cx="2193229" cy="507831"/>
              </a:xfrm>
              <a:prstGeom prst="rect">
                <a:avLst/>
              </a:prstGeom>
            </p:spPr>
            <p:txBody>
              <a:bodyPr wrap="none">
                <a:spAutoFit/>
              </a:bodyPr>
              <a:lstStyle/>
              <a:p>
                <a:pPr>
                  <a:lnSpc>
                    <a:spcPct val="150000"/>
                  </a:lnSpc>
                  <a:buSzPct val="60000"/>
                </a:pPr>
                <a14:m>
                  <m:oMathPara xmlns:m="http://schemas.openxmlformats.org/officeDocument/2006/math">
                    <m:oMathParaPr>
                      <m:jc m:val="centerGroup"/>
                    </m:oMathParaPr>
                    <m:oMath xmlns:m="http://schemas.openxmlformats.org/officeDocument/2006/math">
                      <m:r>
                        <a:rPr lang="en-US" altLang="zh-CN" sz="1800" b="1" i="1">
                          <a:latin typeface="Cambria Math" panose="02040503050406030204" pitchFamily="18" charset="0"/>
                          <a:ea typeface="华文楷体" panose="02010600040101010101" pitchFamily="2" charset="-122"/>
                        </a:rPr>
                        <m:t>𝟔</m:t>
                      </m:r>
                      <m:r>
                        <a:rPr lang="zh-CN" altLang="en-US" sz="1800" b="1" i="1">
                          <a:latin typeface="Cambria Math" panose="02040503050406030204" pitchFamily="18" charset="0"/>
                          <a:ea typeface="华文楷体" panose="02010600040101010101" pitchFamily="2" charset="-122"/>
                        </a:rPr>
                        <m:t>位输入，</m:t>
                      </m:r>
                      <m:r>
                        <a:rPr lang="en-US" altLang="zh-CN" sz="1800" b="1" i="1">
                          <a:latin typeface="Cambria Math" panose="02040503050406030204" pitchFamily="18" charset="0"/>
                          <a:ea typeface="华文楷体" panose="02010600040101010101" pitchFamily="2" charset="-122"/>
                        </a:rPr>
                        <m:t>𝟒</m:t>
                      </m:r>
                      <m:r>
                        <a:rPr lang="zh-CN" altLang="en-US" sz="1800" b="1" i="1">
                          <a:latin typeface="Cambria Math" panose="02040503050406030204" pitchFamily="18" charset="0"/>
                          <a:ea typeface="华文楷体" panose="02010600040101010101" pitchFamily="2" charset="-122"/>
                        </a:rPr>
                        <m:t>位输出</m:t>
                      </m:r>
                    </m:oMath>
                  </m:oMathPara>
                </a14:m>
                <a:endParaRPr lang="en-US" altLang="zh-CN" sz="788" b="1" dirty="0">
                  <a:latin typeface="宋体" panose="02010600030101010101" pitchFamily="2"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2073062" y="1972074"/>
                <a:ext cx="2193229" cy="507831"/>
              </a:xfrm>
              <a:prstGeom prst="rect">
                <a:avLst/>
              </a:prstGeom>
              <a:blipFill>
                <a:blip r:embed="rId5"/>
                <a:stretch>
                  <a:fillRect/>
                </a:stretch>
              </a:blipFill>
            </p:spPr>
            <p:txBody>
              <a:bodyPr/>
              <a:lstStyle/>
              <a:p>
                <a:r>
                  <a:rPr lang="zh-CN" altLang="en-US">
                    <a:noFill/>
                  </a:rPr>
                  <a:t> </a:t>
                </a:r>
              </a:p>
            </p:txBody>
          </p:sp>
        </mc:Fallback>
      </mc:AlternateContent>
      <p:sp>
        <p:nvSpPr>
          <p:cNvPr id="3" name="矩形 2"/>
          <p:cNvSpPr/>
          <p:nvPr/>
        </p:nvSpPr>
        <p:spPr>
          <a:xfrm>
            <a:off x="5358670" y="1786879"/>
            <a:ext cx="3064113" cy="646331"/>
          </a:xfrm>
          <a:prstGeom prst="rect">
            <a:avLst/>
          </a:prstGeom>
        </p:spPr>
        <p:txBody>
          <a:bodyPr wrap="square">
            <a:spAutoFit/>
          </a:bodyPr>
          <a:lstStyle/>
          <a:p>
            <a:r>
              <a:rPr lang="zh-CN" altLang="en-US" sz="1800" b="1" dirty="0">
                <a:solidFill>
                  <a:srgbClr val="000000"/>
                </a:solidFill>
                <a:latin typeface="华文楷体" panose="02010600040101010101" pitchFamily="2" charset="-122"/>
                <a:ea typeface="华文楷体" panose="02010600040101010101" pitchFamily="2" charset="-122"/>
              </a:rPr>
              <a:t>对于输入</a:t>
            </a:r>
            <a:r>
              <a:rPr lang="en-US" altLang="zh-CN" sz="1800" b="1" dirty="0">
                <a:solidFill>
                  <a:srgbClr val="000000"/>
                </a:solidFill>
                <a:latin typeface="华文楷体" panose="02010600040101010101" pitchFamily="2" charset="-122"/>
                <a:ea typeface="华文楷体" panose="02010600040101010101" pitchFamily="2" charset="-122"/>
              </a:rPr>
              <a:t>S</a:t>
            </a:r>
            <a:r>
              <a:rPr lang="zh-CN" altLang="en-US" sz="1800" b="1" dirty="0">
                <a:solidFill>
                  <a:srgbClr val="000000"/>
                </a:solidFill>
                <a:latin typeface="华文楷体" panose="02010600040101010101" pitchFamily="2" charset="-122"/>
                <a:ea typeface="华文楷体" panose="02010600040101010101" pitchFamily="2" charset="-122"/>
              </a:rPr>
              <a:t>盒的</a:t>
            </a:r>
            <a:r>
              <a:rPr lang="en-US" altLang="zh-CN" sz="1800" b="1" dirty="0">
                <a:solidFill>
                  <a:srgbClr val="000000"/>
                </a:solidFill>
                <a:latin typeface="华文楷体" panose="02010600040101010101" pitchFamily="2" charset="-122"/>
                <a:ea typeface="华文楷体" panose="02010600040101010101" pitchFamily="2" charset="-122"/>
              </a:rPr>
              <a:t>6</a:t>
            </a:r>
            <a:r>
              <a:rPr lang="zh-CN" altLang="en-US" sz="1800" b="1" dirty="0">
                <a:solidFill>
                  <a:srgbClr val="000000"/>
                </a:solidFill>
                <a:latin typeface="华文楷体" panose="02010600040101010101" pitchFamily="2" charset="-122"/>
                <a:ea typeface="华文楷体" panose="02010600040101010101" pitchFamily="2" charset="-122"/>
              </a:rPr>
              <a:t>比特的</a:t>
            </a:r>
            <a:r>
              <a:rPr lang="en-US" altLang="zh-CN" sz="1800" b="1" dirty="0">
                <a:solidFill>
                  <a:srgbClr val="000000"/>
                </a:solidFill>
                <a:latin typeface="华文楷体" panose="02010600040101010101" pitchFamily="2" charset="-122"/>
                <a:ea typeface="华文楷体" panose="02010600040101010101" pitchFamily="2" charset="-122"/>
              </a:rPr>
              <a:t>(</a:t>
            </a:r>
            <a:r>
              <a:rPr lang="en-US" altLang="zh-CN" sz="1800" b="1" i="1" dirty="0">
                <a:solidFill>
                  <a:srgbClr val="000000"/>
                </a:solidFill>
                <a:latin typeface="华文楷体" panose="02010600040101010101" pitchFamily="2" charset="-122"/>
                <a:ea typeface="华文楷体" panose="02010600040101010101" pitchFamily="2" charset="-122"/>
              </a:rPr>
              <a:t>x, x</a:t>
            </a:r>
            <a:r>
              <a:rPr lang="zh-CN" altLang="en-US" sz="1800" b="1" i="1" baseline="30000" dirty="0">
                <a:solidFill>
                  <a:srgbClr val="000000"/>
                </a:solidFill>
                <a:latin typeface="华文楷体" panose="02010600040101010101" pitchFamily="2" charset="-122"/>
                <a:ea typeface="华文楷体" panose="02010600040101010101" pitchFamily="2" charset="-122"/>
              </a:rPr>
              <a:t>∗</a:t>
            </a:r>
            <a:r>
              <a:rPr lang="en-US" altLang="zh-CN" sz="1800" b="1" i="1" dirty="0">
                <a:solidFill>
                  <a:srgbClr val="000000"/>
                </a:solidFill>
                <a:latin typeface="华文楷体" panose="02010600040101010101" pitchFamily="2" charset="-122"/>
                <a:ea typeface="华文楷体" panose="02010600040101010101" pitchFamily="2" charset="-122"/>
              </a:rPr>
              <a:t>)</a:t>
            </a:r>
            <a:r>
              <a:rPr lang="zh-CN" altLang="en-US" sz="1800" b="1" dirty="0">
                <a:solidFill>
                  <a:srgbClr val="000000"/>
                </a:solidFill>
                <a:latin typeface="华文楷体" panose="02010600040101010101" pitchFamily="2" charset="-122"/>
                <a:ea typeface="华文楷体" panose="02010600040101010101" pitchFamily="2" charset="-122"/>
              </a:rPr>
              <a:t>值对，一共有多少种可能？</a:t>
            </a:r>
            <a:endParaRPr lang="zh-CN" altLang="en-US" sz="1800" dirty="0"/>
          </a:p>
        </p:txBody>
      </p:sp>
      <p:sp>
        <p:nvSpPr>
          <p:cNvPr id="5" name="矩形 4"/>
          <p:cNvSpPr/>
          <p:nvPr/>
        </p:nvSpPr>
        <p:spPr>
          <a:xfrm>
            <a:off x="5324785" y="1116101"/>
            <a:ext cx="3018776" cy="507831"/>
          </a:xfrm>
          <a:prstGeom prst="rect">
            <a:avLst/>
          </a:prstGeom>
        </p:spPr>
        <p:txBody>
          <a:bodyPr wrap="none">
            <a:spAutoFit/>
          </a:bodyPr>
          <a:lstStyle/>
          <a:p>
            <a:pPr>
              <a:lnSpc>
                <a:spcPct val="150000"/>
              </a:lnSpc>
            </a:pPr>
            <a:r>
              <a:rPr lang="zh-CN" altLang="en-US" sz="1800" b="1" dirty="0">
                <a:solidFill>
                  <a:srgbClr val="FF0000"/>
                </a:solidFill>
                <a:latin typeface="华文楷体" panose="02010600040101010101" pitchFamily="2" charset="-122"/>
                <a:ea typeface="华文楷体" panose="02010600040101010101" pitchFamily="2" charset="-122"/>
              </a:rPr>
              <a:t>考虑一个</a:t>
            </a:r>
            <a:r>
              <a:rPr lang="en-US" altLang="zh-CN" sz="1800" b="1" dirty="0">
                <a:solidFill>
                  <a:srgbClr val="FF0000"/>
                </a:solidFill>
                <a:latin typeface="华文楷体" panose="02010600040101010101" pitchFamily="2" charset="-122"/>
                <a:ea typeface="华文楷体" panose="02010600040101010101" pitchFamily="2" charset="-122"/>
              </a:rPr>
              <a:t>S-box</a:t>
            </a:r>
            <a:r>
              <a:rPr lang="zh-CN" altLang="en-US" sz="1800" b="1" dirty="0">
                <a:solidFill>
                  <a:srgbClr val="FF0000"/>
                </a:solidFill>
                <a:latin typeface="华文楷体" panose="02010600040101010101" pitchFamily="2" charset="-122"/>
                <a:ea typeface="华文楷体" panose="02010600040101010101" pitchFamily="2" charset="-122"/>
              </a:rPr>
              <a:t>的差分现象：</a:t>
            </a:r>
            <a:endParaRPr lang="en-US" altLang="zh-CN" sz="1800" b="1" dirty="0">
              <a:solidFill>
                <a:srgbClr val="FF0000"/>
              </a:solidFill>
              <a:latin typeface="华文楷体" panose="02010600040101010101" pitchFamily="2" charset="-122"/>
              <a:ea typeface="华文楷体" panose="02010600040101010101" pitchFamily="2" charset="-122"/>
            </a:endParaRPr>
          </a:p>
        </p:txBody>
      </p:sp>
      <p:sp>
        <p:nvSpPr>
          <p:cNvPr id="9" name="矩形 8"/>
          <p:cNvSpPr/>
          <p:nvPr/>
        </p:nvSpPr>
        <p:spPr>
          <a:xfrm>
            <a:off x="5348670" y="2929089"/>
            <a:ext cx="4116839" cy="646331"/>
          </a:xfrm>
          <a:prstGeom prst="rect">
            <a:avLst/>
          </a:prstGeom>
        </p:spPr>
        <p:txBody>
          <a:bodyPr wrap="square">
            <a:spAutoFit/>
          </a:bodyPr>
          <a:lstStyle/>
          <a:p>
            <a:r>
              <a:rPr lang="zh-CN" altLang="en-US" sz="1800" b="1" i="1" dirty="0">
                <a:solidFill>
                  <a:srgbClr val="000000"/>
                </a:solidFill>
                <a:latin typeface="华文楷体" panose="02010600040101010101" pitchFamily="2" charset="-122"/>
                <a:ea typeface="华文楷体" panose="02010600040101010101" pitchFamily="2" charset="-122"/>
              </a:rPr>
              <a:t>输入值对的差分为</a:t>
            </a:r>
            <a:r>
              <a:rPr lang="en-US" altLang="zh-CN" sz="1800" b="1" i="1" dirty="0">
                <a:solidFill>
                  <a:srgbClr val="000000"/>
                </a:solidFill>
                <a:latin typeface="华文楷体" panose="02010600040101010101" pitchFamily="2" charset="-122"/>
                <a:ea typeface="华文楷体" panose="02010600040101010101" pitchFamily="2" charset="-122"/>
              </a:rPr>
              <a:t>x’= x⊕ x</a:t>
            </a:r>
            <a:r>
              <a:rPr lang="zh-CN" altLang="en-US" sz="1800" b="1" i="1" baseline="30000" dirty="0">
                <a:solidFill>
                  <a:srgbClr val="000000"/>
                </a:solidFill>
                <a:latin typeface="华文楷体" panose="02010600040101010101" pitchFamily="2" charset="-122"/>
                <a:ea typeface="华文楷体" panose="02010600040101010101" pitchFamily="2" charset="-122"/>
              </a:rPr>
              <a:t>∗    </a:t>
            </a:r>
            <a:endParaRPr lang="en-US" altLang="zh-CN" sz="1800" b="1" i="1" baseline="30000" dirty="0">
              <a:solidFill>
                <a:srgbClr val="000000"/>
              </a:solidFill>
              <a:latin typeface="华文楷体" panose="02010600040101010101" pitchFamily="2" charset="-122"/>
              <a:ea typeface="华文楷体" panose="02010600040101010101" pitchFamily="2" charset="-122"/>
            </a:endParaRPr>
          </a:p>
          <a:p>
            <a:r>
              <a:rPr lang="zh-CN" altLang="en-US" sz="1800" b="1" dirty="0">
                <a:solidFill>
                  <a:srgbClr val="000000"/>
                </a:solidFill>
                <a:latin typeface="华文楷体" panose="02010600040101010101" pitchFamily="2" charset="-122"/>
                <a:ea typeface="华文楷体" panose="02010600040101010101" pitchFamily="2" charset="-122"/>
              </a:rPr>
              <a:t>差分值可能有多少种？</a:t>
            </a:r>
            <a:endParaRPr lang="en-US" altLang="zh-CN" sz="1800" b="1" dirty="0">
              <a:solidFill>
                <a:srgbClr val="000000"/>
              </a:solidFill>
              <a:latin typeface="华文楷体" panose="02010600040101010101" pitchFamily="2" charset="-122"/>
              <a:ea typeface="华文楷体" panose="02010600040101010101" pitchFamily="2" charset="-122"/>
            </a:endParaRPr>
          </a:p>
        </p:txBody>
      </p:sp>
      <p:sp>
        <p:nvSpPr>
          <p:cNvPr id="11" name="矩形 10"/>
          <p:cNvSpPr/>
          <p:nvPr/>
        </p:nvSpPr>
        <p:spPr>
          <a:xfrm>
            <a:off x="5348670" y="3864629"/>
            <a:ext cx="3504751" cy="1754326"/>
          </a:xfrm>
          <a:prstGeom prst="rect">
            <a:avLst/>
          </a:prstGeom>
        </p:spPr>
        <p:txBody>
          <a:bodyPr wrap="square">
            <a:spAutoFit/>
          </a:bodyPr>
          <a:lstStyle/>
          <a:p>
            <a:pPr>
              <a:lnSpc>
                <a:spcPct val="150000"/>
              </a:lnSpc>
            </a:pPr>
            <a:r>
              <a:rPr lang="zh-CN" altLang="en-US" sz="1800" b="1" dirty="0">
                <a:solidFill>
                  <a:srgbClr val="000000"/>
                </a:solidFill>
                <a:latin typeface="华文楷体" panose="02010600040101010101" pitchFamily="2" charset="-122"/>
                <a:ea typeface="华文楷体" panose="02010600040101010101" pitchFamily="2" charset="-122"/>
              </a:rPr>
              <a:t>对于其</a:t>
            </a:r>
            <a:r>
              <a:rPr lang="en-US" altLang="zh-CN" sz="1800" b="1" dirty="0">
                <a:solidFill>
                  <a:srgbClr val="000000"/>
                </a:solidFill>
                <a:latin typeface="华文楷体" panose="02010600040101010101" pitchFamily="2" charset="-122"/>
                <a:ea typeface="华文楷体" panose="02010600040101010101" pitchFamily="2" charset="-122"/>
              </a:rPr>
              <a:t>4</a:t>
            </a:r>
            <a:r>
              <a:rPr lang="zh-CN" altLang="en-US" sz="1800" b="1" dirty="0">
                <a:solidFill>
                  <a:srgbClr val="000000"/>
                </a:solidFill>
                <a:latin typeface="华文楷体" panose="02010600040101010101" pitchFamily="2" charset="-122"/>
                <a:ea typeface="华文楷体" panose="02010600040101010101" pitchFamily="2" charset="-122"/>
              </a:rPr>
              <a:t>比特输出值，</a:t>
            </a:r>
            <a:r>
              <a:rPr lang="fr-FR" altLang="zh-CN" sz="1800" b="1" i="1" dirty="0">
                <a:solidFill>
                  <a:srgbClr val="000000"/>
                </a:solidFill>
                <a:latin typeface="华文楷体" panose="02010600040101010101" pitchFamily="2" charset="-122"/>
                <a:ea typeface="华文楷体" panose="02010600040101010101" pitchFamily="2" charset="-122"/>
              </a:rPr>
              <a:t>y=S(x), y</a:t>
            </a:r>
            <a:r>
              <a:rPr lang="en-US" altLang="zh-CN" sz="1800" b="1" i="1" baseline="30000" dirty="0">
                <a:solidFill>
                  <a:srgbClr val="000000"/>
                </a:solidFill>
                <a:latin typeface="华文楷体" panose="02010600040101010101" pitchFamily="2" charset="-122"/>
                <a:ea typeface="华文楷体" panose="02010600040101010101" pitchFamily="2" charset="-122"/>
              </a:rPr>
              <a:t>∗</a:t>
            </a:r>
            <a:r>
              <a:rPr lang="en-US" altLang="zh-CN" sz="1800" b="1" i="1" dirty="0">
                <a:solidFill>
                  <a:srgbClr val="000000"/>
                </a:solidFill>
                <a:latin typeface="华文楷体" panose="02010600040101010101" pitchFamily="2" charset="-122"/>
                <a:ea typeface="华文楷体" panose="02010600040101010101" pitchFamily="2" charset="-122"/>
              </a:rPr>
              <a:t>= S(x</a:t>
            </a:r>
            <a:r>
              <a:rPr lang="en-US" altLang="zh-CN" sz="1800" b="1" i="1" baseline="30000" dirty="0">
                <a:solidFill>
                  <a:srgbClr val="000000"/>
                </a:solidFill>
                <a:latin typeface="华文楷体" panose="02010600040101010101" pitchFamily="2" charset="-122"/>
                <a:ea typeface="华文楷体" panose="02010600040101010101" pitchFamily="2" charset="-122"/>
              </a:rPr>
              <a:t>∗</a:t>
            </a:r>
            <a:r>
              <a:rPr lang="en-US" altLang="zh-CN" sz="1800" b="1" i="1" dirty="0">
                <a:solidFill>
                  <a:srgbClr val="000000"/>
                </a:solidFill>
                <a:latin typeface="华文楷体" panose="02010600040101010101" pitchFamily="2" charset="-122"/>
                <a:ea typeface="华文楷体" panose="02010600040101010101" pitchFamily="2" charset="-122"/>
              </a:rPr>
              <a:t>)</a:t>
            </a:r>
            <a:r>
              <a:rPr lang="zh-CN" altLang="en-US" sz="1800" b="1" i="1" dirty="0">
                <a:solidFill>
                  <a:srgbClr val="000000"/>
                </a:solidFill>
                <a:latin typeface="华文楷体" panose="02010600040101010101" pitchFamily="2" charset="-122"/>
                <a:ea typeface="华文楷体" panose="02010600040101010101" pitchFamily="2" charset="-122"/>
              </a:rPr>
              <a:t>，</a:t>
            </a:r>
            <a:r>
              <a:rPr lang="zh-CN" altLang="en-US" sz="1800" b="1" dirty="0">
                <a:solidFill>
                  <a:srgbClr val="000000"/>
                </a:solidFill>
                <a:latin typeface="华文楷体" panose="02010600040101010101" pitchFamily="2" charset="-122"/>
                <a:ea typeface="华文楷体" panose="02010600040101010101" pitchFamily="2" charset="-122"/>
              </a:rPr>
              <a:t>以及</a:t>
            </a:r>
            <a:r>
              <a:rPr lang="en-US" altLang="zh-CN" sz="1800" b="1" i="1" dirty="0">
                <a:solidFill>
                  <a:srgbClr val="000000"/>
                </a:solidFill>
                <a:latin typeface="华文楷体" panose="02010600040101010101" pitchFamily="2" charset="-122"/>
                <a:ea typeface="华文楷体" panose="02010600040101010101" pitchFamily="2" charset="-122"/>
              </a:rPr>
              <a:t>y’=y⊕ y</a:t>
            </a:r>
            <a:r>
              <a:rPr lang="en-US" altLang="zh-CN" sz="1800" b="1" i="1" baseline="30000" dirty="0">
                <a:solidFill>
                  <a:srgbClr val="000000"/>
                </a:solidFill>
                <a:latin typeface="华文楷体" panose="02010600040101010101" pitchFamily="2" charset="-122"/>
                <a:ea typeface="华文楷体" panose="02010600040101010101" pitchFamily="2" charset="-122"/>
              </a:rPr>
              <a:t>∗</a:t>
            </a:r>
            <a:r>
              <a:rPr lang="en-US" altLang="zh-CN" sz="1800" b="1" i="1" dirty="0">
                <a:solidFill>
                  <a:srgbClr val="000000"/>
                </a:solidFill>
                <a:latin typeface="华文楷体" panose="02010600040101010101" pitchFamily="2" charset="-122"/>
                <a:ea typeface="华文楷体" panose="02010600040101010101" pitchFamily="2" charset="-122"/>
              </a:rPr>
              <a:t> =S(x)⊕ S(x</a:t>
            </a:r>
            <a:r>
              <a:rPr lang="en-US" altLang="zh-CN" sz="1800" b="1" i="1" baseline="30000" dirty="0">
                <a:solidFill>
                  <a:srgbClr val="000000"/>
                </a:solidFill>
                <a:latin typeface="华文楷体" panose="02010600040101010101" pitchFamily="2" charset="-122"/>
                <a:ea typeface="华文楷体" panose="02010600040101010101" pitchFamily="2" charset="-122"/>
              </a:rPr>
              <a:t>∗</a:t>
            </a:r>
            <a:r>
              <a:rPr lang="en-US" altLang="zh-CN" sz="1800" b="1" i="1" dirty="0">
                <a:solidFill>
                  <a:srgbClr val="000000"/>
                </a:solidFill>
                <a:latin typeface="华文楷体" panose="02010600040101010101" pitchFamily="2" charset="-122"/>
                <a:ea typeface="华文楷体" panose="02010600040101010101" pitchFamily="2" charset="-122"/>
              </a:rPr>
              <a:t>) </a:t>
            </a:r>
            <a:endParaRPr lang="en-US" altLang="zh-CN" sz="1800" b="1" dirty="0">
              <a:solidFill>
                <a:srgbClr val="000000"/>
              </a:solidFill>
              <a:latin typeface="华文楷体" panose="02010600040101010101" pitchFamily="2" charset="-122"/>
              <a:ea typeface="华文楷体" panose="02010600040101010101" pitchFamily="2" charset="-122"/>
            </a:endParaRPr>
          </a:p>
          <a:p>
            <a:pPr>
              <a:lnSpc>
                <a:spcPct val="150000"/>
              </a:lnSpc>
            </a:pPr>
            <a:r>
              <a:rPr lang="zh-CN" altLang="en-US" sz="1800" b="1" dirty="0">
                <a:solidFill>
                  <a:srgbClr val="000000"/>
                </a:solidFill>
                <a:latin typeface="华文楷体" panose="02010600040101010101" pitchFamily="2" charset="-122"/>
                <a:ea typeface="华文楷体" panose="02010600040101010101" pitchFamily="2" charset="-122"/>
              </a:rPr>
              <a:t>输出差分值有多少种可能？</a:t>
            </a:r>
            <a:endParaRPr lang="en-US" altLang="zh-CN" sz="1800" b="1" dirty="0">
              <a:solidFill>
                <a:srgbClr val="000000"/>
              </a:solidFill>
              <a:latin typeface="华文楷体" panose="02010600040101010101" pitchFamily="2" charset="-122"/>
              <a:ea typeface="华文楷体" panose="02010600040101010101" pitchFamily="2" charset="-122"/>
            </a:endParaRPr>
          </a:p>
        </p:txBody>
      </p:sp>
      <p:sp>
        <p:nvSpPr>
          <p:cNvPr id="12" name="矩形 11"/>
          <p:cNvSpPr/>
          <p:nvPr/>
        </p:nvSpPr>
        <p:spPr>
          <a:xfrm>
            <a:off x="6313064" y="2443671"/>
            <a:ext cx="1540381" cy="369332"/>
          </a:xfrm>
          <a:prstGeom prst="rect">
            <a:avLst/>
          </a:prstGeom>
        </p:spPr>
        <p:txBody>
          <a:bodyPr wrap="square">
            <a:spAutoFit/>
          </a:bodyPr>
          <a:lstStyle/>
          <a:p>
            <a:r>
              <a:rPr lang="en-US" altLang="zh-CN" sz="1800" b="1" dirty="0">
                <a:solidFill>
                  <a:srgbClr val="FF0000"/>
                </a:solidFill>
                <a:latin typeface="华文楷体" panose="02010600040101010101" pitchFamily="2" charset="-122"/>
                <a:ea typeface="华文楷体" panose="02010600040101010101" pitchFamily="2" charset="-122"/>
              </a:rPr>
              <a:t>64</a:t>
            </a:r>
            <a:r>
              <a:rPr lang="en-US" altLang="zh-CN" sz="1800" b="1" baseline="30000" dirty="0">
                <a:solidFill>
                  <a:srgbClr val="FF0000"/>
                </a:solidFill>
                <a:latin typeface="华文楷体" panose="02010600040101010101" pitchFamily="2" charset="-122"/>
                <a:ea typeface="华文楷体" panose="02010600040101010101" pitchFamily="2" charset="-122"/>
              </a:rPr>
              <a:t>2</a:t>
            </a:r>
            <a:r>
              <a:rPr lang="en-US" altLang="zh-CN" sz="1800" b="1" dirty="0">
                <a:solidFill>
                  <a:srgbClr val="FF0000"/>
                </a:solidFill>
                <a:latin typeface="华文楷体" panose="02010600040101010101" pitchFamily="2" charset="-122"/>
                <a:ea typeface="华文楷体" panose="02010600040101010101" pitchFamily="2" charset="-122"/>
              </a:rPr>
              <a:t> = </a:t>
            </a:r>
            <a:r>
              <a:rPr lang="en-US" altLang="zh-CN" sz="1800" b="1" i="1" dirty="0">
                <a:solidFill>
                  <a:srgbClr val="FF0000"/>
                </a:solidFill>
                <a:latin typeface="华文楷体" panose="02010600040101010101" pitchFamily="2" charset="-122"/>
                <a:ea typeface="华文楷体" panose="02010600040101010101" pitchFamily="2" charset="-122"/>
              </a:rPr>
              <a:t>4096 </a:t>
            </a:r>
            <a:endParaRPr lang="zh-CN" altLang="en-US" sz="1800" dirty="0">
              <a:solidFill>
                <a:srgbClr val="FF0000"/>
              </a:solidFill>
            </a:endParaRPr>
          </a:p>
        </p:txBody>
      </p:sp>
      <p:sp>
        <p:nvSpPr>
          <p:cNvPr id="13" name="矩形 12"/>
          <p:cNvSpPr/>
          <p:nvPr/>
        </p:nvSpPr>
        <p:spPr>
          <a:xfrm>
            <a:off x="6294550" y="3552336"/>
            <a:ext cx="1367934" cy="738664"/>
          </a:xfrm>
          <a:prstGeom prst="rect">
            <a:avLst/>
          </a:prstGeom>
        </p:spPr>
        <p:txBody>
          <a:bodyPr wrap="square">
            <a:spAutoFit/>
          </a:bodyPr>
          <a:lstStyle/>
          <a:p>
            <a:r>
              <a:rPr lang="en-US" altLang="zh-CN" sz="2100" b="1" dirty="0">
                <a:solidFill>
                  <a:srgbClr val="FF0000"/>
                </a:solidFill>
                <a:latin typeface="华文楷体" panose="02010600040101010101" pitchFamily="2" charset="-122"/>
                <a:ea typeface="华文楷体" panose="02010600040101010101" pitchFamily="2" charset="-122"/>
              </a:rPr>
              <a:t>2</a:t>
            </a:r>
            <a:r>
              <a:rPr lang="en-US" altLang="zh-CN" sz="2100" b="1" baseline="30000" dirty="0">
                <a:solidFill>
                  <a:srgbClr val="FF0000"/>
                </a:solidFill>
                <a:latin typeface="华文楷体" panose="02010600040101010101" pitchFamily="2" charset="-122"/>
                <a:ea typeface="华文楷体" panose="02010600040101010101" pitchFamily="2" charset="-122"/>
              </a:rPr>
              <a:t>6</a:t>
            </a:r>
            <a:r>
              <a:rPr lang="en-US" altLang="zh-CN" sz="2100" b="1" dirty="0">
                <a:solidFill>
                  <a:srgbClr val="FF0000"/>
                </a:solidFill>
                <a:latin typeface="华文楷体" panose="02010600040101010101" pitchFamily="2" charset="-122"/>
                <a:ea typeface="华文楷体" panose="02010600040101010101" pitchFamily="2" charset="-122"/>
              </a:rPr>
              <a:t>= </a:t>
            </a:r>
            <a:r>
              <a:rPr lang="en-US" altLang="zh-CN" sz="2100" b="1" i="1" dirty="0">
                <a:solidFill>
                  <a:srgbClr val="FF0000"/>
                </a:solidFill>
                <a:latin typeface="华文楷体" panose="02010600040101010101" pitchFamily="2" charset="-122"/>
                <a:ea typeface="华文楷体" panose="02010600040101010101" pitchFamily="2" charset="-122"/>
              </a:rPr>
              <a:t>64</a:t>
            </a:r>
            <a:endParaRPr lang="zh-CN" altLang="en-US" sz="2100" dirty="0">
              <a:solidFill>
                <a:srgbClr val="FF0000"/>
              </a:solidFill>
            </a:endParaRPr>
          </a:p>
          <a:p>
            <a:endParaRPr lang="zh-CN" altLang="en-US" sz="2100" dirty="0"/>
          </a:p>
        </p:txBody>
      </p:sp>
      <p:sp>
        <p:nvSpPr>
          <p:cNvPr id="17" name="矩形 16"/>
          <p:cNvSpPr/>
          <p:nvPr/>
        </p:nvSpPr>
        <p:spPr>
          <a:xfrm>
            <a:off x="6294550" y="5607247"/>
            <a:ext cx="1367934" cy="738664"/>
          </a:xfrm>
          <a:prstGeom prst="rect">
            <a:avLst/>
          </a:prstGeom>
        </p:spPr>
        <p:txBody>
          <a:bodyPr wrap="square">
            <a:spAutoFit/>
          </a:bodyPr>
          <a:lstStyle/>
          <a:p>
            <a:r>
              <a:rPr lang="en-US" altLang="zh-CN" sz="2100" b="1" dirty="0">
                <a:solidFill>
                  <a:srgbClr val="FF0000"/>
                </a:solidFill>
                <a:latin typeface="华文楷体" panose="02010600040101010101" pitchFamily="2" charset="-122"/>
                <a:ea typeface="华文楷体" panose="02010600040101010101" pitchFamily="2" charset="-122"/>
              </a:rPr>
              <a:t>2</a:t>
            </a:r>
            <a:r>
              <a:rPr lang="en-US" altLang="zh-CN" sz="2100" b="1" baseline="30000" dirty="0">
                <a:solidFill>
                  <a:srgbClr val="FF0000"/>
                </a:solidFill>
                <a:latin typeface="华文楷体" panose="02010600040101010101" pitchFamily="2" charset="-122"/>
                <a:ea typeface="华文楷体" panose="02010600040101010101" pitchFamily="2" charset="-122"/>
              </a:rPr>
              <a:t>4</a:t>
            </a:r>
            <a:r>
              <a:rPr lang="en-US" altLang="zh-CN" sz="2100" b="1" dirty="0">
                <a:solidFill>
                  <a:srgbClr val="FF0000"/>
                </a:solidFill>
                <a:latin typeface="华文楷体" panose="02010600040101010101" pitchFamily="2" charset="-122"/>
                <a:ea typeface="华文楷体" panose="02010600040101010101" pitchFamily="2" charset="-122"/>
              </a:rPr>
              <a:t>= </a:t>
            </a:r>
            <a:r>
              <a:rPr lang="en-US" altLang="zh-CN" sz="2100" b="1" i="1" dirty="0">
                <a:solidFill>
                  <a:srgbClr val="FF0000"/>
                </a:solidFill>
                <a:latin typeface="华文楷体" panose="02010600040101010101" pitchFamily="2" charset="-122"/>
                <a:ea typeface="华文楷体" panose="02010600040101010101" pitchFamily="2" charset="-122"/>
              </a:rPr>
              <a:t>16</a:t>
            </a:r>
            <a:endParaRPr lang="zh-CN" altLang="en-US" sz="2100" dirty="0">
              <a:solidFill>
                <a:srgbClr val="FF0000"/>
              </a:solidFill>
            </a:endParaRPr>
          </a:p>
          <a:p>
            <a:endParaRPr lang="zh-CN" altLang="en-US" sz="2100" dirty="0"/>
          </a:p>
        </p:txBody>
      </p:sp>
      <p:sp>
        <p:nvSpPr>
          <p:cNvPr id="15" name="Rectangle 2"/>
          <p:cNvSpPr txBox="1">
            <a:spLocks noChangeArrowheads="1"/>
          </p:cNvSpPr>
          <p:nvPr/>
        </p:nvSpPr>
        <p:spPr bwMode="auto">
          <a:xfrm>
            <a:off x="611188" y="-27384"/>
            <a:ext cx="7921625" cy="100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2723" b="1">
                <a:solidFill>
                  <a:schemeClr val="tx2"/>
                </a:solidFill>
                <a:latin typeface="+mj-lt"/>
                <a:ea typeface="+mj-ea"/>
                <a:cs typeface="+mj-cs"/>
              </a:defRPr>
            </a:lvl1pPr>
            <a:lvl2pPr algn="ctr" rtl="0" fontAlgn="base">
              <a:spcBef>
                <a:spcPct val="0"/>
              </a:spcBef>
              <a:spcAft>
                <a:spcPct val="0"/>
              </a:spcAft>
              <a:defRPr kumimoji="1" sz="4000" b="1">
                <a:solidFill>
                  <a:schemeClr val="tx2"/>
                </a:solidFill>
                <a:latin typeface="Times New Roman" pitchFamily="18" charset="0"/>
                <a:ea typeface="华文中宋" pitchFamily="2" charset="-122"/>
              </a:defRPr>
            </a:lvl2pPr>
            <a:lvl3pPr algn="ctr" rtl="0" fontAlgn="base">
              <a:spcBef>
                <a:spcPct val="0"/>
              </a:spcBef>
              <a:spcAft>
                <a:spcPct val="0"/>
              </a:spcAft>
              <a:defRPr kumimoji="1" sz="4000" b="1">
                <a:solidFill>
                  <a:schemeClr val="tx2"/>
                </a:solidFill>
                <a:latin typeface="Times New Roman" pitchFamily="18" charset="0"/>
                <a:ea typeface="华文中宋" pitchFamily="2" charset="-122"/>
              </a:defRPr>
            </a:lvl3pPr>
            <a:lvl4pPr algn="ctr" rtl="0" fontAlgn="base">
              <a:spcBef>
                <a:spcPct val="0"/>
              </a:spcBef>
              <a:spcAft>
                <a:spcPct val="0"/>
              </a:spcAft>
              <a:defRPr kumimoji="1" sz="4000" b="1">
                <a:solidFill>
                  <a:schemeClr val="tx2"/>
                </a:solidFill>
                <a:latin typeface="Times New Roman" pitchFamily="18" charset="0"/>
                <a:ea typeface="华文中宋" pitchFamily="2" charset="-122"/>
              </a:defRPr>
            </a:lvl4pPr>
            <a:lvl5pPr algn="ctr" rtl="0" fontAlgn="base">
              <a:spcBef>
                <a:spcPct val="0"/>
              </a:spcBef>
              <a:spcAft>
                <a:spcPct val="0"/>
              </a:spcAft>
              <a:defRPr kumimoji="1" sz="4000" b="1">
                <a:solidFill>
                  <a:schemeClr val="tx2"/>
                </a:solidFill>
                <a:latin typeface="Times New Roman" pitchFamily="18" charset="0"/>
                <a:ea typeface="华文中宋" pitchFamily="2" charset="-122"/>
              </a:defRPr>
            </a:lvl5pPr>
            <a:lvl6pPr marL="457200" algn="ctr" rtl="0" fontAlgn="base">
              <a:spcBef>
                <a:spcPct val="0"/>
              </a:spcBef>
              <a:spcAft>
                <a:spcPct val="0"/>
              </a:spcAft>
              <a:defRPr kumimoji="1" sz="4000" b="1">
                <a:solidFill>
                  <a:schemeClr val="tx2"/>
                </a:solidFill>
                <a:latin typeface="Times New Roman" pitchFamily="18" charset="0"/>
                <a:ea typeface="华文中宋" pitchFamily="2" charset="-122"/>
              </a:defRPr>
            </a:lvl6pPr>
            <a:lvl7pPr marL="914400" algn="ctr" rtl="0" fontAlgn="base">
              <a:spcBef>
                <a:spcPct val="0"/>
              </a:spcBef>
              <a:spcAft>
                <a:spcPct val="0"/>
              </a:spcAft>
              <a:defRPr kumimoji="1" sz="4000" b="1">
                <a:solidFill>
                  <a:schemeClr val="tx2"/>
                </a:solidFill>
                <a:latin typeface="Times New Roman" pitchFamily="18" charset="0"/>
                <a:ea typeface="华文中宋" pitchFamily="2" charset="-122"/>
              </a:defRPr>
            </a:lvl7pPr>
            <a:lvl8pPr marL="1371600" algn="ctr" rtl="0" fontAlgn="base">
              <a:spcBef>
                <a:spcPct val="0"/>
              </a:spcBef>
              <a:spcAft>
                <a:spcPct val="0"/>
              </a:spcAft>
              <a:defRPr kumimoji="1" sz="4000" b="1">
                <a:solidFill>
                  <a:schemeClr val="tx2"/>
                </a:solidFill>
                <a:latin typeface="Times New Roman" pitchFamily="18" charset="0"/>
                <a:ea typeface="华文中宋" pitchFamily="2" charset="-122"/>
              </a:defRPr>
            </a:lvl8pPr>
            <a:lvl9pPr marL="1828800" algn="ctr" rtl="0" fontAlgn="base">
              <a:spcBef>
                <a:spcPct val="0"/>
              </a:spcBef>
              <a:spcAft>
                <a:spcPct val="0"/>
              </a:spcAft>
              <a:defRPr kumimoji="1" sz="4000" b="1">
                <a:solidFill>
                  <a:schemeClr val="tx2"/>
                </a:solidFill>
                <a:latin typeface="Times New Roman" pitchFamily="18" charset="0"/>
                <a:ea typeface="华文中宋" pitchFamily="2" charset="-122"/>
              </a:defRPr>
            </a:lvl9pPr>
          </a:lstStyle>
          <a:p>
            <a:r>
              <a:rPr lang="en-US" altLang="zh-CN" sz="3600" b="0" kern="0" dirty="0">
                <a:solidFill>
                  <a:schemeClr val="bg1"/>
                </a:solidFill>
                <a:latin typeface="+mj-ea"/>
              </a:rPr>
              <a:t>DES: </a:t>
            </a:r>
            <a:r>
              <a:rPr lang="zh-CN" altLang="en-US" sz="3600" b="0" kern="0" dirty="0">
                <a:solidFill>
                  <a:schemeClr val="bg1"/>
                </a:solidFill>
                <a:latin typeface="+mj-ea"/>
              </a:rPr>
              <a:t>差分</a:t>
            </a:r>
            <a:r>
              <a:rPr lang="zh-CN" altLang="en-US" sz="4000" b="0" kern="0" dirty="0">
                <a:solidFill>
                  <a:schemeClr val="bg1"/>
                </a:solidFill>
                <a:latin typeface="+mj-ea"/>
              </a:rPr>
              <a:t>密码分析</a:t>
            </a:r>
            <a:endParaRPr lang="zh-CN" altLang="en-US" sz="3600" b="0" kern="0" dirty="0">
              <a:solidFill>
                <a:schemeClr val="bg1"/>
              </a:solidFill>
              <a:latin typeface="+mj-ea"/>
            </a:endParaRPr>
          </a:p>
        </p:txBody>
      </p:sp>
    </p:spTree>
    <p:extLst>
      <p:ext uri="{BB962C8B-B14F-4D97-AF65-F5344CB8AC3E}">
        <p14:creationId xmlns:p14="http://schemas.microsoft.com/office/powerpoint/2010/main" val="6592838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灯片编号占位符 3"/>
          <p:cNvSpPr>
            <a:spLocks noGrp="1"/>
          </p:cNvSpPr>
          <p:nvPr>
            <p:ph type="sldNum" sz="quarter" idx="11"/>
          </p:nvPr>
        </p:nvSpPr>
        <p:spPr/>
        <p:txBody>
          <a:bodyPr/>
          <a:lstStyle/>
          <a:p>
            <a:fld id="{111E091D-C055-43AB-A95D-89FFB7484959}" type="slidenum">
              <a:rPr lang="zh-CN" altLang="en-US"/>
              <a:t>145</a:t>
            </a:fld>
            <a:endParaRPr lang="en-US" altLang="zh-CN" dirty="0"/>
          </a:p>
        </p:txBody>
      </p:sp>
      <p:sp>
        <p:nvSpPr>
          <p:cNvPr id="17410" name="Rectangle 1"/>
          <p:cNvSpPr>
            <a:spLocks noGrp="1" noChangeArrowheads="1"/>
          </p:cNvSpPr>
          <p:nvPr>
            <p:ph type="title"/>
          </p:nvPr>
        </p:nvSpPr>
        <p:spPr>
          <a:xfrm>
            <a:off x="189468" y="1015723"/>
            <a:ext cx="6124243" cy="724757"/>
          </a:xfrm>
        </p:spPr>
        <p:txBody>
          <a:bodyPr/>
          <a:lstStyle/>
          <a:p>
            <a:pPr defTabSz="-476">
              <a:tabLst>
                <a:tab pos="492443" algn="l"/>
                <a:tab pos="984885" algn="l"/>
                <a:tab pos="1477328" algn="l"/>
                <a:tab pos="1969770" algn="l"/>
                <a:tab pos="2462689" algn="l"/>
                <a:tab pos="2955131" algn="l"/>
                <a:tab pos="3447574" algn="l"/>
                <a:tab pos="3940016" algn="l"/>
                <a:tab pos="4432459" algn="l"/>
                <a:tab pos="4925378" algn="l"/>
                <a:tab pos="5417820" algn="l"/>
                <a:tab pos="5910263" algn="l"/>
              </a:tabLst>
            </a:pPr>
            <a:r>
              <a:rPr lang="en-US" altLang="zh-CN" dirty="0">
                <a:solidFill>
                  <a:srgbClr val="EB5E59"/>
                </a:solidFill>
                <a:latin typeface="Times New Roman" panose="02020603050405020304" pitchFamily="18" charset="0"/>
                <a:cs typeface="Times New Roman" panose="02020603050405020304" pitchFamily="18" charset="0"/>
              </a:rPr>
              <a:t>S1 </a:t>
            </a:r>
            <a:r>
              <a:rPr lang="zh-CN" altLang="en-US" dirty="0">
                <a:solidFill>
                  <a:srgbClr val="EB5E59"/>
                </a:solidFill>
              </a:rPr>
              <a:t>的差分分布表</a:t>
            </a:r>
            <a:endParaRPr lang="en-GB" altLang="zh-CN" dirty="0">
              <a:solidFill>
                <a:srgbClr val="EB5E59"/>
              </a:solidFill>
              <a:latin typeface="Times New Roman" panose="02020603050405020304" pitchFamily="18" charset="0"/>
              <a:cs typeface="Times New Roman" panose="02020603050405020304" pitchFamily="18" charset="0"/>
            </a:endParaRPr>
          </a:p>
        </p:txBody>
      </p:sp>
      <p:pic>
        <p:nvPicPr>
          <p:cNvPr id="174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124" y="2108098"/>
            <a:ext cx="3943680" cy="2712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矩形 5"/>
          <p:cNvSpPr>
            <a:spLocks noChangeArrowheads="1"/>
          </p:cNvSpPr>
          <p:nvPr/>
        </p:nvSpPr>
        <p:spPr bwMode="auto">
          <a:xfrm>
            <a:off x="-56337" y="2392832"/>
            <a:ext cx="582331" cy="2605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bg1"/>
                </a:solidFill>
                <a:latin typeface="Times New Roman" panose="02020603050405020304" pitchFamily="18" charset="0"/>
                <a:ea typeface="宋体" panose="02010600030101010101" pitchFamily="2" charset="-122"/>
              </a:defRPr>
            </a:lvl1pPr>
            <a:lvl2pPr marL="742950" indent="-285750" eaLnBrk="0" hangingPunct="0">
              <a:defRPr sz="2400">
                <a:solidFill>
                  <a:schemeClr val="bg1"/>
                </a:solidFill>
                <a:latin typeface="Times New Roman" panose="02020603050405020304" pitchFamily="18" charset="0"/>
                <a:ea typeface="宋体" panose="02010600030101010101" pitchFamily="2" charset="-122"/>
              </a:defRPr>
            </a:lvl2pPr>
            <a:lvl3pPr marL="1143000" indent="-228600" eaLnBrk="0" hangingPunct="0">
              <a:defRPr sz="2400">
                <a:solidFill>
                  <a:schemeClr val="bg1"/>
                </a:solidFill>
                <a:latin typeface="Times New Roman" panose="02020603050405020304" pitchFamily="18" charset="0"/>
                <a:ea typeface="宋体" panose="02010600030101010101" pitchFamily="2" charset="-122"/>
              </a:defRPr>
            </a:lvl3pPr>
            <a:lvl4pPr marL="1600200" indent="-228600" eaLnBrk="0" hangingPunct="0">
              <a:defRPr sz="2400">
                <a:solidFill>
                  <a:schemeClr val="bg1"/>
                </a:solidFill>
                <a:latin typeface="Times New Roman" panose="02020603050405020304" pitchFamily="18" charset="0"/>
                <a:ea typeface="宋体" panose="02010600030101010101" pitchFamily="2" charset="-122"/>
              </a:defRPr>
            </a:lvl4pPr>
            <a:lvl5pPr marL="2057400" indent="-228600" eaLnBrk="0" hangingPunct="0">
              <a:defRPr sz="24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9pPr>
          </a:lstStyle>
          <a:p>
            <a:pPr algn="ctr"/>
            <a:r>
              <a:rPr lang="zh-CN" altLang="en-US" sz="1361" i="1" dirty="0">
                <a:solidFill>
                  <a:srgbClr val="FF0000"/>
                </a:solidFill>
                <a:ea typeface="HG Mincho Light J;MS Mincho;HG"/>
              </a:rPr>
              <a:t>０</a:t>
            </a:r>
            <a:endParaRPr lang="en-US" altLang="zh-CN" sz="1361" i="1" dirty="0">
              <a:solidFill>
                <a:srgbClr val="FF0000"/>
              </a:solidFill>
              <a:ea typeface="HG Mincho Light J;MS Mincho;HG"/>
            </a:endParaRPr>
          </a:p>
          <a:p>
            <a:pPr algn="ctr"/>
            <a:r>
              <a:rPr lang="en-US" altLang="zh-CN" sz="1361" dirty="0">
                <a:solidFill>
                  <a:srgbClr val="FF0000"/>
                </a:solidFill>
                <a:ea typeface="HG Mincho Light J;MS Mincho;HG"/>
              </a:rPr>
              <a:t>.</a:t>
            </a:r>
          </a:p>
          <a:p>
            <a:pPr algn="ctr"/>
            <a:r>
              <a:rPr lang="en-US" altLang="zh-CN" sz="1361" dirty="0">
                <a:solidFill>
                  <a:srgbClr val="FF0000"/>
                </a:solidFill>
                <a:ea typeface="HG Mincho Light J;MS Mincho;HG"/>
              </a:rPr>
              <a:t>.</a:t>
            </a:r>
          </a:p>
          <a:p>
            <a:pPr algn="ctr"/>
            <a:r>
              <a:rPr lang="en-US" altLang="zh-CN" sz="1361" dirty="0">
                <a:solidFill>
                  <a:srgbClr val="FF0000"/>
                </a:solidFill>
                <a:ea typeface="HG Mincho Light J;MS Mincho;HG"/>
              </a:rPr>
              <a:t>.</a:t>
            </a:r>
          </a:p>
          <a:p>
            <a:pPr algn="ctr"/>
            <a:r>
              <a:rPr lang="en-US" altLang="zh-CN" sz="1361" dirty="0">
                <a:solidFill>
                  <a:srgbClr val="FF0000"/>
                </a:solidFill>
                <a:ea typeface="HG Mincho Light J;MS Mincho;HG"/>
              </a:rPr>
              <a:t>.</a:t>
            </a:r>
          </a:p>
          <a:p>
            <a:pPr algn="ctr"/>
            <a:r>
              <a:rPr lang="en-US" altLang="zh-CN" sz="1361" dirty="0">
                <a:solidFill>
                  <a:srgbClr val="FF0000"/>
                </a:solidFill>
                <a:ea typeface="HG Mincho Light J;MS Mincho;HG"/>
              </a:rPr>
              <a:t>.</a:t>
            </a:r>
          </a:p>
          <a:p>
            <a:pPr algn="ctr"/>
            <a:r>
              <a:rPr lang="en-US" altLang="zh-CN" sz="1361" dirty="0">
                <a:solidFill>
                  <a:srgbClr val="FF0000"/>
                </a:solidFill>
                <a:ea typeface="HG Mincho Light J;MS Mincho;HG"/>
              </a:rPr>
              <a:t>.</a:t>
            </a:r>
          </a:p>
          <a:p>
            <a:pPr algn="ctr"/>
            <a:r>
              <a:rPr lang="en-US" altLang="zh-CN" sz="1361" dirty="0">
                <a:solidFill>
                  <a:srgbClr val="FF0000"/>
                </a:solidFill>
                <a:ea typeface="HG Mincho Light J;MS Mincho;HG"/>
              </a:rPr>
              <a:t>.</a:t>
            </a:r>
          </a:p>
          <a:p>
            <a:pPr algn="ctr"/>
            <a:r>
              <a:rPr lang="en-US" altLang="zh-CN" sz="1361" dirty="0">
                <a:solidFill>
                  <a:srgbClr val="FF0000"/>
                </a:solidFill>
                <a:ea typeface="HG Mincho Light J;MS Mincho;HG"/>
              </a:rPr>
              <a:t>.</a:t>
            </a:r>
          </a:p>
          <a:p>
            <a:pPr algn="ctr"/>
            <a:r>
              <a:rPr lang="en-US" altLang="zh-CN" sz="1361" dirty="0">
                <a:solidFill>
                  <a:srgbClr val="FF0000"/>
                </a:solidFill>
                <a:ea typeface="HG Mincho Light J;MS Mincho;HG"/>
              </a:rPr>
              <a:t>.</a:t>
            </a:r>
          </a:p>
          <a:p>
            <a:r>
              <a:rPr lang="zh-CN" altLang="en-US" sz="1361" b="1" i="1" dirty="0">
                <a:solidFill>
                  <a:srgbClr val="FF0000"/>
                </a:solidFill>
                <a:latin typeface="华文仿宋" panose="02010600040101010101" pitchFamily="2" charset="-122"/>
                <a:ea typeface="华文仿宋" panose="02010600040101010101" pitchFamily="2" charset="-122"/>
              </a:rPr>
              <a:t>６３</a:t>
            </a:r>
          </a:p>
          <a:p>
            <a:r>
              <a:rPr lang="en-US" altLang="zh-CN" sz="1361" b="1" i="1" dirty="0">
                <a:solidFill>
                  <a:srgbClr val="FF0000"/>
                </a:solidFill>
                <a:latin typeface="华文仿宋" panose="02010600040101010101" pitchFamily="2" charset="-122"/>
                <a:ea typeface="华文仿宋" panose="02010600040101010101" pitchFamily="2" charset="-122"/>
              </a:rPr>
              <a:t>=2</a:t>
            </a:r>
            <a:r>
              <a:rPr lang="en-US" altLang="zh-CN" sz="1361" b="1" i="1" baseline="30000" dirty="0">
                <a:solidFill>
                  <a:srgbClr val="FF0000"/>
                </a:solidFill>
                <a:latin typeface="华文仿宋" panose="02010600040101010101" pitchFamily="2" charset="-122"/>
                <a:ea typeface="华文仿宋" panose="02010600040101010101" pitchFamily="2" charset="-122"/>
              </a:rPr>
              <a:t>6</a:t>
            </a:r>
            <a:r>
              <a:rPr lang="en-US" altLang="zh-CN" sz="1361" b="1" i="1" dirty="0">
                <a:solidFill>
                  <a:srgbClr val="FF0000"/>
                </a:solidFill>
                <a:latin typeface="华文仿宋" panose="02010600040101010101" pitchFamily="2" charset="-122"/>
                <a:ea typeface="华文仿宋" panose="02010600040101010101" pitchFamily="2" charset="-122"/>
              </a:rPr>
              <a:t>-1</a:t>
            </a:r>
          </a:p>
        </p:txBody>
      </p:sp>
      <p:cxnSp>
        <p:nvCxnSpPr>
          <p:cNvPr id="17415" name="直接箭头连接符 7"/>
          <p:cNvCxnSpPr>
            <a:cxnSpLocks noChangeShapeType="1"/>
          </p:cNvCxnSpPr>
          <p:nvPr/>
        </p:nvCxnSpPr>
        <p:spPr bwMode="auto">
          <a:xfrm>
            <a:off x="472533" y="4659877"/>
            <a:ext cx="414764" cy="108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cxnSp>
        <p:nvCxnSpPr>
          <p:cNvPr id="17416" name="直接箭头连接符 9"/>
          <p:cNvCxnSpPr>
            <a:cxnSpLocks noChangeShapeType="1"/>
          </p:cNvCxnSpPr>
          <p:nvPr/>
        </p:nvCxnSpPr>
        <p:spPr bwMode="auto">
          <a:xfrm>
            <a:off x="420688" y="2593083"/>
            <a:ext cx="466609" cy="1080"/>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
        <p:nvSpPr>
          <p:cNvPr id="17417" name="矩形 11"/>
          <p:cNvSpPr>
            <a:spLocks noChangeArrowheads="1"/>
          </p:cNvSpPr>
          <p:nvPr/>
        </p:nvSpPr>
        <p:spPr bwMode="auto">
          <a:xfrm>
            <a:off x="4890526" y="2801632"/>
            <a:ext cx="311073" cy="1347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1"/>
                </a:solidFill>
                <a:latin typeface="Times New Roman" panose="02020603050405020304" pitchFamily="18" charset="0"/>
                <a:ea typeface="宋体" panose="02010600030101010101" pitchFamily="2" charset="-122"/>
              </a:defRPr>
            </a:lvl1pPr>
            <a:lvl2pPr marL="742950" indent="-285750" eaLnBrk="0" hangingPunct="0">
              <a:defRPr sz="2400">
                <a:solidFill>
                  <a:schemeClr val="bg1"/>
                </a:solidFill>
                <a:latin typeface="Times New Roman" panose="02020603050405020304" pitchFamily="18" charset="0"/>
                <a:ea typeface="宋体" panose="02010600030101010101" pitchFamily="2" charset="-122"/>
              </a:defRPr>
            </a:lvl2pPr>
            <a:lvl3pPr marL="1143000" indent="-228600" eaLnBrk="0" hangingPunct="0">
              <a:defRPr sz="2400">
                <a:solidFill>
                  <a:schemeClr val="bg1"/>
                </a:solidFill>
                <a:latin typeface="Times New Roman" panose="02020603050405020304" pitchFamily="18" charset="0"/>
                <a:ea typeface="宋体" panose="02010600030101010101" pitchFamily="2" charset="-122"/>
              </a:defRPr>
            </a:lvl3pPr>
            <a:lvl4pPr marL="1600200" indent="-228600" eaLnBrk="0" hangingPunct="0">
              <a:defRPr sz="2400">
                <a:solidFill>
                  <a:schemeClr val="bg1"/>
                </a:solidFill>
                <a:latin typeface="Times New Roman" panose="02020603050405020304" pitchFamily="18" charset="0"/>
                <a:ea typeface="宋体" panose="02010600030101010101" pitchFamily="2" charset="-122"/>
              </a:defRPr>
            </a:lvl4pPr>
            <a:lvl5pPr marL="2057400" indent="-228600" eaLnBrk="0" hangingPunct="0">
              <a:defRPr sz="24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9pPr>
          </a:lstStyle>
          <a:p>
            <a:r>
              <a:rPr lang="zh-CN" altLang="en-US" sz="1631" b="1" dirty="0">
                <a:solidFill>
                  <a:srgbClr val="003366"/>
                </a:solidFill>
                <a:ea typeface="HG Mincho Light J;MS Mincho;HG"/>
              </a:rPr>
              <a:t>出现的次数</a:t>
            </a:r>
          </a:p>
        </p:txBody>
      </p:sp>
      <p:cxnSp>
        <p:nvCxnSpPr>
          <p:cNvPr id="17418" name="直接箭头连接符 13"/>
          <p:cNvCxnSpPr>
            <a:cxnSpLocks noChangeShapeType="1"/>
          </p:cNvCxnSpPr>
          <p:nvPr/>
        </p:nvCxnSpPr>
        <p:spPr bwMode="auto">
          <a:xfrm rot="10800000">
            <a:off x="4666804" y="3041655"/>
            <a:ext cx="466609" cy="1081"/>
          </a:xfrm>
          <a:prstGeom prst="straightConnector1">
            <a:avLst/>
          </a:prstGeom>
          <a:noFill/>
          <a:ln w="9525" algn="ctr">
            <a:solidFill>
              <a:schemeClr val="tx1"/>
            </a:solidFill>
            <a:round/>
            <a:tailEnd type="arrow" w="med" len="med"/>
          </a:ln>
          <a:extLst>
            <a:ext uri="{909E8E84-426E-40DD-AFC4-6F175D3DCCD1}">
              <a14:hiddenFill xmlns:a14="http://schemas.microsoft.com/office/drawing/2010/main">
                <a:noFill/>
              </a14:hiddenFill>
            </a:ext>
          </a:extLst>
        </p:spPr>
      </p:cxnSp>
      <p:sp>
        <p:nvSpPr>
          <p:cNvPr id="13" name="Rectangle 2"/>
          <p:cNvSpPr txBox="1">
            <a:spLocks noChangeArrowheads="1"/>
          </p:cNvSpPr>
          <p:nvPr/>
        </p:nvSpPr>
        <p:spPr>
          <a:xfrm>
            <a:off x="5288017" y="1214050"/>
            <a:ext cx="3227333" cy="4052591"/>
          </a:xfrm>
          <a:prstGeom prst="rect">
            <a:avLst/>
          </a:prstGeom>
        </p:spPr>
        <p:txBody>
          <a:bodyPr vert="horz" lIns="68580" tIns="34290" rIns="68580" bIns="34290" rtlCol="0" anchor="ct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0044" indent="-350044" defTabSz="621983">
              <a:lnSpc>
                <a:spcPct val="150000"/>
              </a:lnSpc>
              <a:buFont typeface="Wingdings" panose="05000000000000000000" pitchFamily="2" charset="2"/>
              <a:buChar char="u"/>
              <a:defRPr/>
            </a:pPr>
            <a:r>
              <a:rPr lang="en-US" altLang="zh-CN" sz="1905" b="1" dirty="0">
                <a:latin typeface="华文仿宋" panose="02010600040101010101" pitchFamily="2" charset="-122"/>
                <a:ea typeface="华文仿宋" panose="02010600040101010101" pitchFamily="2" charset="-122"/>
              </a:rPr>
              <a:t>6</a:t>
            </a:r>
            <a:r>
              <a:rPr lang="zh-CN" altLang="en-US" sz="1905" b="1" dirty="0">
                <a:latin typeface="华文仿宋" panose="02010600040101010101" pitchFamily="2" charset="-122"/>
                <a:ea typeface="华文仿宋" panose="02010600040101010101" pitchFamily="2" charset="-122"/>
              </a:rPr>
              <a:t>比特的差分输入</a:t>
            </a:r>
            <a:r>
              <a:rPr lang="en-US" altLang="zh-CN" sz="1905" b="1" i="1" dirty="0">
                <a:latin typeface="华文仿宋" panose="02010600040101010101" pitchFamily="2" charset="-122"/>
                <a:ea typeface="华文仿宋" panose="02010600040101010101" pitchFamily="2" charset="-122"/>
              </a:rPr>
              <a:t>x’</a:t>
            </a:r>
            <a:r>
              <a:rPr lang="zh-CN" altLang="en-US" sz="1905" b="1" dirty="0">
                <a:latin typeface="华文仿宋" panose="02010600040101010101" pitchFamily="2" charset="-122"/>
                <a:ea typeface="华文仿宋" panose="02010600040101010101" pitchFamily="2" charset="-122"/>
              </a:rPr>
              <a:t>有</a:t>
            </a:r>
            <a:r>
              <a:rPr lang="en-US" altLang="zh-CN" sz="1905" b="1" dirty="0">
                <a:latin typeface="华文仿宋" panose="02010600040101010101" pitchFamily="2" charset="-122"/>
                <a:ea typeface="华文仿宋" panose="02010600040101010101" pitchFamily="2" charset="-122"/>
              </a:rPr>
              <a:t>64</a:t>
            </a:r>
            <a:r>
              <a:rPr lang="zh-CN" altLang="en-US" sz="1905" b="1" dirty="0">
                <a:latin typeface="华文仿宋" panose="02010600040101010101" pitchFamily="2" charset="-122"/>
                <a:ea typeface="华文仿宋" panose="02010600040101010101" pitchFamily="2" charset="-122"/>
              </a:rPr>
              <a:t>个值：</a:t>
            </a:r>
            <a:r>
              <a:rPr lang="en-US" altLang="zh-CN" sz="1905" b="1" i="1" dirty="0">
                <a:latin typeface="华文仿宋" panose="02010600040101010101" pitchFamily="2" charset="-122"/>
                <a:ea typeface="华文仿宋" panose="02010600040101010101" pitchFamily="2" charset="-122"/>
              </a:rPr>
              <a:t>00-3F</a:t>
            </a:r>
            <a:r>
              <a:rPr lang="en-US" altLang="zh-CN" sz="1905" b="1" dirty="0">
                <a:latin typeface="华文仿宋" panose="02010600040101010101" pitchFamily="2" charset="-122"/>
                <a:ea typeface="华文仿宋" panose="02010600040101010101" pitchFamily="2" charset="-122"/>
              </a:rPr>
              <a:t>(16</a:t>
            </a:r>
            <a:r>
              <a:rPr lang="zh-CN" altLang="en-US" sz="1905" b="1" dirty="0">
                <a:latin typeface="华文仿宋" panose="02010600040101010101" pitchFamily="2" charset="-122"/>
                <a:ea typeface="华文仿宋" panose="02010600040101010101" pitchFamily="2" charset="-122"/>
              </a:rPr>
              <a:t>进制，</a:t>
            </a:r>
            <a:r>
              <a:rPr lang="en-US" altLang="zh-CN" sz="1905" b="1" dirty="0">
                <a:latin typeface="华文仿宋" panose="02010600040101010101" pitchFamily="2" charset="-122"/>
                <a:ea typeface="华文仿宋" panose="02010600040101010101" pitchFamily="2" charset="-122"/>
                <a:cs typeface="Times New Roman" panose="02020603050405020304" pitchFamily="18" charset="0"/>
              </a:rPr>
              <a:t>10</a:t>
            </a:r>
            <a:r>
              <a:rPr lang="zh-CN" altLang="en-US" sz="1905" b="1" dirty="0">
                <a:latin typeface="华文仿宋" panose="02010600040101010101" pitchFamily="2" charset="-122"/>
                <a:ea typeface="华文仿宋" panose="02010600040101010101" pitchFamily="2" charset="-122"/>
              </a:rPr>
              <a:t>进制是</a:t>
            </a:r>
            <a:r>
              <a:rPr lang="en-US" altLang="zh-CN" sz="1905" b="1" i="1" dirty="0">
                <a:latin typeface="华文仿宋" panose="02010600040101010101" pitchFamily="2" charset="-122"/>
                <a:ea typeface="华文仿宋" panose="02010600040101010101" pitchFamily="2" charset="-122"/>
              </a:rPr>
              <a:t>0-63</a:t>
            </a:r>
            <a:r>
              <a:rPr lang="en-US" altLang="zh-CN" sz="1905" b="1" dirty="0">
                <a:latin typeface="华文仿宋" panose="02010600040101010101" pitchFamily="2" charset="-122"/>
                <a:ea typeface="华文仿宋" panose="02010600040101010101" pitchFamily="2" charset="-122"/>
              </a:rPr>
              <a:t>)</a:t>
            </a:r>
          </a:p>
          <a:p>
            <a:pPr marL="350044" indent="-350044" defTabSz="621983">
              <a:lnSpc>
                <a:spcPct val="150000"/>
              </a:lnSpc>
              <a:buFont typeface="Wingdings" panose="05000000000000000000" pitchFamily="2" charset="2"/>
              <a:buChar char="u"/>
              <a:defRPr/>
            </a:pPr>
            <a:r>
              <a:rPr lang="en-US" altLang="zh-CN" sz="1905" b="1" dirty="0">
                <a:latin typeface="华文仿宋" panose="02010600040101010101" pitchFamily="2" charset="-122"/>
                <a:ea typeface="华文仿宋" panose="02010600040101010101" pitchFamily="2" charset="-122"/>
              </a:rPr>
              <a:t>4</a:t>
            </a:r>
            <a:r>
              <a:rPr lang="zh-CN" altLang="en-US" sz="1905" b="1" dirty="0">
                <a:latin typeface="华文仿宋" panose="02010600040101010101" pitchFamily="2" charset="-122"/>
                <a:ea typeface="华文仿宋" panose="02010600040101010101" pitchFamily="2" charset="-122"/>
              </a:rPr>
              <a:t>比特的差分输出</a:t>
            </a:r>
            <a:r>
              <a:rPr lang="en-US" altLang="zh-CN" sz="1905" b="1" i="1" dirty="0">
                <a:latin typeface="华文仿宋" panose="02010600040101010101" pitchFamily="2" charset="-122"/>
                <a:ea typeface="华文仿宋" panose="02010600040101010101" pitchFamily="2" charset="-122"/>
              </a:rPr>
              <a:t>y’</a:t>
            </a:r>
            <a:r>
              <a:rPr lang="zh-CN" altLang="en-US" sz="1905" b="1" dirty="0">
                <a:latin typeface="华文仿宋" panose="02010600040101010101" pitchFamily="2" charset="-122"/>
                <a:ea typeface="华文仿宋" panose="02010600040101010101" pitchFamily="2" charset="-122"/>
              </a:rPr>
              <a:t>有</a:t>
            </a:r>
            <a:r>
              <a:rPr lang="en-US" altLang="zh-CN" sz="1905" b="1" dirty="0">
                <a:latin typeface="华文仿宋" panose="02010600040101010101" pitchFamily="2" charset="-122"/>
                <a:ea typeface="华文仿宋" panose="02010600040101010101" pitchFamily="2" charset="-122"/>
              </a:rPr>
              <a:t>16</a:t>
            </a:r>
            <a:r>
              <a:rPr lang="zh-CN" altLang="en-US" sz="1905" b="1" dirty="0">
                <a:latin typeface="华文仿宋" panose="02010600040101010101" pitchFamily="2" charset="-122"/>
                <a:ea typeface="华文仿宋" panose="02010600040101010101" pitchFamily="2" charset="-122"/>
              </a:rPr>
              <a:t>个值：</a:t>
            </a:r>
            <a:r>
              <a:rPr lang="en-US" altLang="zh-CN" sz="1905" b="1" i="1" dirty="0">
                <a:latin typeface="华文仿宋" panose="02010600040101010101" pitchFamily="2" charset="-122"/>
                <a:ea typeface="华文仿宋" panose="02010600040101010101" pitchFamily="2" charset="-122"/>
              </a:rPr>
              <a:t>0-F</a:t>
            </a:r>
            <a:r>
              <a:rPr lang="en-US" altLang="zh-CN" sz="1905" b="1" dirty="0">
                <a:latin typeface="华文仿宋" panose="02010600040101010101" pitchFamily="2" charset="-122"/>
                <a:ea typeface="华文仿宋" panose="02010600040101010101" pitchFamily="2" charset="-122"/>
              </a:rPr>
              <a:t>(16</a:t>
            </a:r>
            <a:r>
              <a:rPr lang="zh-CN" altLang="en-US" sz="1905" b="1" dirty="0">
                <a:latin typeface="华文仿宋" panose="02010600040101010101" pitchFamily="2" charset="-122"/>
                <a:ea typeface="华文仿宋" panose="02010600040101010101" pitchFamily="2" charset="-122"/>
              </a:rPr>
              <a:t>进制，</a:t>
            </a:r>
            <a:r>
              <a:rPr lang="en-US" altLang="zh-CN" sz="1905" b="1" dirty="0">
                <a:latin typeface="华文仿宋" panose="02010600040101010101" pitchFamily="2" charset="-122"/>
                <a:ea typeface="华文仿宋" panose="02010600040101010101" pitchFamily="2" charset="-122"/>
              </a:rPr>
              <a:t>10</a:t>
            </a:r>
            <a:r>
              <a:rPr lang="zh-CN" altLang="en-US" sz="1905" b="1" dirty="0">
                <a:latin typeface="华文仿宋" panose="02010600040101010101" pitchFamily="2" charset="-122"/>
                <a:ea typeface="华文仿宋" panose="02010600040101010101" pitchFamily="2" charset="-122"/>
              </a:rPr>
              <a:t>进制是</a:t>
            </a:r>
            <a:r>
              <a:rPr lang="en-US" altLang="zh-CN" sz="1905" b="1" i="1" dirty="0">
                <a:latin typeface="华文仿宋" panose="02010600040101010101" pitchFamily="2" charset="-122"/>
                <a:ea typeface="华文仿宋" panose="02010600040101010101" pitchFamily="2" charset="-122"/>
              </a:rPr>
              <a:t>0-15</a:t>
            </a:r>
            <a:r>
              <a:rPr lang="en-US" altLang="zh-CN" sz="1905" b="1" dirty="0">
                <a:latin typeface="华文仿宋" panose="02010600040101010101" pitchFamily="2" charset="-122"/>
                <a:ea typeface="华文仿宋" panose="02010600040101010101" pitchFamily="2" charset="-122"/>
              </a:rPr>
              <a:t>)</a:t>
            </a:r>
          </a:p>
          <a:p>
            <a:pPr marL="350044" indent="-350044" defTabSz="621983">
              <a:lnSpc>
                <a:spcPct val="150000"/>
              </a:lnSpc>
              <a:buFont typeface="Wingdings" panose="05000000000000000000" pitchFamily="2" charset="2"/>
              <a:buChar char="u"/>
              <a:defRPr/>
            </a:pPr>
            <a:r>
              <a:rPr lang="zh-CN" altLang="en-US" sz="1905" b="1" dirty="0">
                <a:latin typeface="华文仿宋" panose="02010600040101010101" pitchFamily="2" charset="-122"/>
                <a:ea typeface="华文仿宋" panose="02010600040101010101" pitchFamily="2" charset="-122"/>
                <a:cs typeface="Times New Roman" panose="02020603050405020304" pitchFamily="18" charset="0"/>
              </a:rPr>
              <a:t>可以看到：第一行除第一列外全为</a:t>
            </a:r>
            <a:r>
              <a:rPr lang="en-US" altLang="zh-CN" sz="1905" b="1" dirty="0">
                <a:latin typeface="华文仿宋" panose="02010600040101010101" pitchFamily="2" charset="-122"/>
                <a:ea typeface="华文仿宋" panose="02010600040101010101" pitchFamily="2" charset="-122"/>
                <a:cs typeface="Times New Roman" panose="02020603050405020304" pitchFamily="18" charset="0"/>
              </a:rPr>
              <a:t>0</a:t>
            </a:r>
            <a:r>
              <a:rPr lang="zh-CN" altLang="en-US" sz="1905" b="1" dirty="0">
                <a:latin typeface="华文仿宋" panose="02010600040101010101" pitchFamily="2" charset="-122"/>
                <a:ea typeface="华文仿宋" panose="02010600040101010101" pitchFamily="2" charset="-122"/>
                <a:cs typeface="Times New Roman" panose="02020603050405020304" pitchFamily="18" charset="0"/>
              </a:rPr>
              <a:t>，因为当</a:t>
            </a:r>
            <a:r>
              <a:rPr lang="en-US" altLang="zh-CN" sz="1905" b="1" i="1" dirty="0">
                <a:latin typeface="华文仿宋" panose="02010600040101010101" pitchFamily="2" charset="-122"/>
                <a:ea typeface="华文仿宋" panose="02010600040101010101" pitchFamily="2" charset="-122"/>
                <a:cs typeface="Times New Roman" panose="02020603050405020304" pitchFamily="18" charset="0"/>
              </a:rPr>
              <a:t>x’= x⊕ x</a:t>
            </a:r>
            <a:r>
              <a:rPr lang="en-US" altLang="zh-CN" sz="1905" b="1" i="1" baseline="30000" dirty="0">
                <a:latin typeface="华文仿宋" panose="02010600040101010101" pitchFamily="2" charset="-122"/>
                <a:ea typeface="华文仿宋" panose="02010600040101010101" pitchFamily="2" charset="-122"/>
                <a:cs typeface="Times New Roman" panose="02020603050405020304" pitchFamily="18" charset="0"/>
              </a:rPr>
              <a:t>∗</a:t>
            </a:r>
            <a:r>
              <a:rPr lang="en-US" altLang="zh-CN" sz="1905" b="1" i="1" dirty="0">
                <a:latin typeface="华文仿宋" panose="02010600040101010101" pitchFamily="2" charset="-122"/>
                <a:ea typeface="华文仿宋" panose="02010600040101010101" pitchFamily="2" charset="-122"/>
                <a:cs typeface="Times New Roman" panose="02020603050405020304" pitchFamily="18" charset="0"/>
              </a:rPr>
              <a:t> = 0</a:t>
            </a:r>
            <a:r>
              <a:rPr lang="zh-CN" altLang="en-US" sz="1905" b="1" i="1" dirty="0">
                <a:latin typeface="华文仿宋" panose="02010600040101010101" pitchFamily="2" charset="-122"/>
                <a:ea typeface="华文仿宋" panose="02010600040101010101" pitchFamily="2" charset="-122"/>
                <a:cs typeface="Times New Roman" panose="02020603050405020304" pitchFamily="18" charset="0"/>
              </a:rPr>
              <a:t>，</a:t>
            </a:r>
            <a:r>
              <a:rPr lang="zh-CN" altLang="en-US" sz="1905" b="1" dirty="0">
                <a:latin typeface="华文仿宋" panose="02010600040101010101" pitchFamily="2" charset="-122"/>
                <a:ea typeface="华文仿宋" panose="02010600040101010101" pitchFamily="2" charset="-122"/>
                <a:cs typeface="Times New Roman" panose="02020603050405020304" pitchFamily="18" charset="0"/>
              </a:rPr>
              <a:t>同样的输入出现了两次，因此其输出</a:t>
            </a:r>
            <a:r>
              <a:rPr lang="en-US" altLang="zh-CN" sz="1905" b="1" i="1" dirty="0">
                <a:latin typeface="华文仿宋" panose="02010600040101010101" pitchFamily="2" charset="-122"/>
                <a:ea typeface="华文仿宋" panose="02010600040101010101" pitchFamily="2" charset="-122"/>
                <a:cs typeface="Times New Roman" panose="02020603050405020304" pitchFamily="18" charset="0"/>
              </a:rPr>
              <a:t>y’=y⊕ y</a:t>
            </a:r>
            <a:r>
              <a:rPr lang="zh-CN" altLang="en-US" sz="1905" b="1" i="1" baseline="30000" dirty="0">
                <a:latin typeface="华文仿宋" panose="02010600040101010101" pitchFamily="2" charset="-122"/>
                <a:ea typeface="华文仿宋" panose="02010600040101010101" pitchFamily="2" charset="-122"/>
                <a:cs typeface="Times New Roman" panose="02020603050405020304" pitchFamily="18" charset="0"/>
              </a:rPr>
              <a:t>∗</a:t>
            </a:r>
            <a:r>
              <a:rPr lang="zh-CN" altLang="en-US" sz="1905" b="1" i="1" dirty="0">
                <a:latin typeface="华文仿宋" panose="02010600040101010101" pitchFamily="2" charset="-122"/>
                <a:ea typeface="华文仿宋" panose="02010600040101010101" pitchFamily="2" charset="-122"/>
                <a:cs typeface="Times New Roman" panose="02020603050405020304" pitchFamily="18" charset="0"/>
              </a:rPr>
              <a:t> </a:t>
            </a:r>
            <a:r>
              <a:rPr lang="en-US" altLang="zh-CN" sz="1905" b="1" i="1" dirty="0">
                <a:latin typeface="华文仿宋" panose="02010600040101010101" pitchFamily="2" charset="-122"/>
                <a:ea typeface="华文仿宋" panose="02010600040101010101" pitchFamily="2" charset="-122"/>
                <a:cs typeface="Times New Roman" panose="02020603050405020304" pitchFamily="18" charset="0"/>
              </a:rPr>
              <a:t>= 0</a:t>
            </a:r>
            <a:endParaRPr lang="en-US" altLang="zh-CN" sz="1905" b="1" dirty="0">
              <a:latin typeface="华文仿宋" panose="02010600040101010101" pitchFamily="2" charset="-122"/>
              <a:ea typeface="华文仿宋" panose="02010600040101010101" pitchFamily="2" charset="-122"/>
            </a:endParaRPr>
          </a:p>
        </p:txBody>
      </p:sp>
      <p:sp>
        <p:nvSpPr>
          <p:cNvPr id="14" name="矩形 4"/>
          <p:cNvSpPr>
            <a:spLocks noChangeArrowheads="1"/>
          </p:cNvSpPr>
          <p:nvPr/>
        </p:nvSpPr>
        <p:spPr bwMode="auto">
          <a:xfrm>
            <a:off x="5425321" y="871061"/>
            <a:ext cx="3567054" cy="536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14350" indent="-514350" eaLnBrk="0" hangingPunct="0">
              <a:defRPr sz="2400">
                <a:solidFill>
                  <a:schemeClr val="bg1"/>
                </a:solidFill>
                <a:latin typeface="Times New Roman" panose="02020603050405020304" pitchFamily="18" charset="0"/>
                <a:ea typeface="宋体" panose="02010600030101010101" pitchFamily="2" charset="-122"/>
              </a:defRPr>
            </a:lvl1pPr>
            <a:lvl2pPr marL="742950" indent="-285750" eaLnBrk="0" hangingPunct="0">
              <a:defRPr sz="2400">
                <a:solidFill>
                  <a:schemeClr val="bg1"/>
                </a:solidFill>
                <a:latin typeface="Times New Roman" panose="02020603050405020304" pitchFamily="18" charset="0"/>
                <a:ea typeface="宋体" panose="02010600030101010101" pitchFamily="2" charset="-122"/>
              </a:defRPr>
            </a:lvl2pPr>
            <a:lvl3pPr marL="1143000" indent="-228600" eaLnBrk="0" hangingPunct="0">
              <a:defRPr sz="2400">
                <a:solidFill>
                  <a:schemeClr val="bg1"/>
                </a:solidFill>
                <a:latin typeface="Times New Roman" panose="02020603050405020304" pitchFamily="18" charset="0"/>
                <a:ea typeface="宋体" panose="02010600030101010101" pitchFamily="2" charset="-122"/>
              </a:defRPr>
            </a:lvl3pPr>
            <a:lvl4pPr marL="1600200" indent="-228600" eaLnBrk="0" hangingPunct="0">
              <a:defRPr sz="2400">
                <a:solidFill>
                  <a:schemeClr val="bg1"/>
                </a:solidFill>
                <a:latin typeface="Times New Roman" panose="02020603050405020304" pitchFamily="18" charset="0"/>
                <a:ea typeface="宋体" panose="02010600030101010101" pitchFamily="2" charset="-122"/>
              </a:defRPr>
            </a:lvl4pPr>
            <a:lvl5pPr marL="2057400" indent="-228600" eaLnBrk="0" hangingPunct="0">
              <a:defRPr sz="24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9pPr>
          </a:lstStyle>
          <a:p>
            <a:pPr algn="l">
              <a:lnSpc>
                <a:spcPct val="150000"/>
              </a:lnSpc>
              <a:buFont typeface="Wingdings" panose="05000000000000000000" pitchFamily="2" charset="2"/>
              <a:buChar char="u"/>
            </a:pPr>
            <a:r>
              <a:rPr lang="zh-CN" altLang="en-US" sz="1905"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后面的行：</a:t>
            </a:r>
            <a:endParaRPr lang="en-US" altLang="zh-CN" sz="1905"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algn="l">
              <a:lnSpc>
                <a:spcPct val="150000"/>
              </a:lnSpc>
              <a:buFont typeface="Wingdings" panose="05000000000000000000" pitchFamily="2" charset="2"/>
              <a:buChar char="u"/>
            </a:pPr>
            <a:r>
              <a:rPr lang="zh-CN" altLang="en-US" sz="1905"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例如，当</a:t>
            </a:r>
            <a:r>
              <a:rPr lang="en-US" altLang="zh-CN" sz="1905"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en-US" altLang="zh-CN" sz="1905" b="1" i="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x’= 01 </a:t>
            </a:r>
            <a:r>
              <a:rPr lang="zh-CN" altLang="en-US" sz="1905"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时</a:t>
            </a:r>
            <a:r>
              <a:rPr lang="en-US" altLang="zh-CN" sz="1905"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 </a:t>
            </a:r>
            <a:r>
              <a:rPr lang="en-US" altLang="zh-CN" sz="1905" b="1" i="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6</a:t>
            </a:r>
            <a:r>
              <a:rPr lang="zh-CN" altLang="en-US" sz="1905"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个可能的</a:t>
            </a:r>
            <a:r>
              <a:rPr lang="en-US" altLang="zh-CN" sz="1905" b="1" i="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y’</a:t>
            </a:r>
            <a:r>
              <a:rPr lang="zh-CN" altLang="en-US" sz="1905"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中有</a:t>
            </a:r>
            <a:r>
              <a:rPr lang="en-US" altLang="zh-CN" sz="1905" b="1" i="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5</a:t>
            </a:r>
            <a:r>
              <a:rPr lang="zh-CN" altLang="en-US" sz="1905"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个值</a:t>
            </a:r>
            <a:r>
              <a:rPr lang="en-US" altLang="zh-CN" sz="1905"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t>
            </a:r>
            <a:r>
              <a:rPr lang="en-US" altLang="zh-CN" sz="1905" b="1" i="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0, 1, 2, 4, 8</a:t>
            </a:r>
            <a:r>
              <a:rPr lang="zh-CN" altLang="en-US" sz="1905"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呈现</a:t>
            </a:r>
            <a:r>
              <a:rPr lang="en-US" altLang="zh-CN" sz="1905" b="1" i="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0</a:t>
            </a:r>
            <a:r>
              <a:rPr lang="zh-CN" altLang="en-US" sz="1905"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可能次数，就是说不出现。</a:t>
            </a:r>
            <a:endParaRPr lang="en-US" altLang="zh-CN" sz="1905"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algn="l">
              <a:lnSpc>
                <a:spcPct val="150000"/>
              </a:lnSpc>
              <a:buFont typeface="Wingdings" panose="05000000000000000000" pitchFamily="2" charset="2"/>
              <a:buChar char="u"/>
            </a:pPr>
            <a:r>
              <a:rPr lang="en-US" altLang="zh-CN" sz="1905" b="1" i="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A </a:t>
            </a:r>
            <a:r>
              <a:rPr lang="zh-CN" altLang="en-US" sz="1905"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出现的概率是</a:t>
            </a:r>
            <a:r>
              <a:rPr lang="en-US" altLang="zh-CN" sz="1905" b="1" i="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12/64</a:t>
            </a:r>
          </a:p>
          <a:p>
            <a:pPr algn="l">
              <a:lnSpc>
                <a:spcPct val="150000"/>
              </a:lnSpc>
              <a:buFont typeface="Wingdings" panose="05000000000000000000" pitchFamily="2" charset="2"/>
              <a:buChar char="u"/>
            </a:pPr>
            <a:r>
              <a:rPr lang="en-US" altLang="zh-CN" sz="1905"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9 </a:t>
            </a:r>
            <a:r>
              <a:rPr lang="zh-CN" altLang="en-US" sz="1905"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和</a:t>
            </a:r>
            <a:r>
              <a:rPr lang="en-US" altLang="zh-CN" sz="1905" b="1" i="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C </a:t>
            </a:r>
            <a:r>
              <a:rPr lang="zh-CN" altLang="en-US" sz="1905"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出现的概率是</a:t>
            </a:r>
            <a:r>
              <a:rPr lang="en-US" altLang="zh-CN" sz="1905" b="1" i="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10/64</a:t>
            </a:r>
          </a:p>
          <a:p>
            <a:pPr algn="l">
              <a:lnSpc>
                <a:spcPct val="150000"/>
              </a:lnSpc>
              <a:buFont typeface="Wingdings" panose="05000000000000000000" pitchFamily="2" charset="2"/>
              <a:buChar char="u"/>
            </a:pPr>
            <a:r>
              <a:rPr lang="zh-CN" altLang="en-US" sz="1905"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这就是说，</a:t>
            </a:r>
            <a:r>
              <a:rPr lang="en-US" altLang="zh-CN" sz="1905" b="1" i="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S1</a:t>
            </a:r>
            <a:r>
              <a:rPr lang="zh-CN" altLang="en-US" sz="1905"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呈现出很强的不均匀分布</a:t>
            </a:r>
            <a:endParaRPr lang="en-US" altLang="zh-CN" sz="1905"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a:p>
            <a:pPr algn="l">
              <a:lnSpc>
                <a:spcPct val="150000"/>
              </a:lnSpc>
              <a:buFont typeface="Wingdings" panose="05000000000000000000" pitchFamily="2" charset="2"/>
              <a:buChar char="u"/>
            </a:pPr>
            <a:r>
              <a:rPr lang="zh-CN" altLang="en-US" sz="1905"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这种差分不均匀性对于所有的</a:t>
            </a:r>
            <a:r>
              <a:rPr lang="en-US" altLang="zh-CN" sz="1905"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S</a:t>
            </a:r>
            <a:r>
              <a:rPr lang="zh-CN" altLang="en-US" sz="1905"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盒</a:t>
            </a:r>
            <a:r>
              <a:rPr lang="en-US" altLang="zh-CN" sz="1905" b="1" i="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S1, S2, . . . , S8</a:t>
            </a:r>
            <a:r>
              <a:rPr lang="zh-CN" altLang="en-US" sz="1905"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rPr>
              <a:t>都有体现</a:t>
            </a:r>
            <a:endParaRPr lang="en-US" altLang="zh-CN" sz="1905" b="1" dirty="0">
              <a:solidFill>
                <a:srgbClr val="00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5" name="矩形 4"/>
          <p:cNvSpPr>
            <a:spLocks noChangeArrowheads="1"/>
          </p:cNvSpPr>
          <p:nvPr/>
        </p:nvSpPr>
        <p:spPr bwMode="auto">
          <a:xfrm>
            <a:off x="5567195" y="1957344"/>
            <a:ext cx="3186668" cy="3170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14350" indent="-514350" eaLnBrk="0" hangingPunct="0">
              <a:defRPr sz="2400">
                <a:solidFill>
                  <a:schemeClr val="bg1"/>
                </a:solidFill>
                <a:latin typeface="Times New Roman" panose="02020603050405020304" pitchFamily="18" charset="0"/>
                <a:ea typeface="宋体" panose="02010600030101010101" pitchFamily="2" charset="-122"/>
              </a:defRPr>
            </a:lvl1pPr>
            <a:lvl2pPr marL="742950" indent="-285750" eaLnBrk="0" hangingPunct="0">
              <a:defRPr sz="2400">
                <a:solidFill>
                  <a:schemeClr val="bg1"/>
                </a:solidFill>
                <a:latin typeface="Times New Roman" panose="02020603050405020304" pitchFamily="18" charset="0"/>
                <a:ea typeface="宋体" panose="02010600030101010101" pitchFamily="2" charset="-122"/>
              </a:defRPr>
            </a:lvl2pPr>
            <a:lvl3pPr marL="1143000" indent="-228600" eaLnBrk="0" hangingPunct="0">
              <a:defRPr sz="2400">
                <a:solidFill>
                  <a:schemeClr val="bg1"/>
                </a:solidFill>
                <a:latin typeface="Times New Roman" panose="02020603050405020304" pitchFamily="18" charset="0"/>
                <a:ea typeface="宋体" panose="02010600030101010101" pitchFamily="2" charset="-122"/>
              </a:defRPr>
            </a:lvl3pPr>
            <a:lvl4pPr marL="1600200" indent="-228600" eaLnBrk="0" hangingPunct="0">
              <a:defRPr sz="2400">
                <a:solidFill>
                  <a:schemeClr val="bg1"/>
                </a:solidFill>
                <a:latin typeface="Times New Roman" panose="02020603050405020304" pitchFamily="18" charset="0"/>
                <a:ea typeface="宋体" panose="02010600030101010101" pitchFamily="2" charset="-122"/>
              </a:defRPr>
            </a:lvl4pPr>
            <a:lvl5pPr marL="2057400" indent="-228600" eaLnBrk="0" hangingPunct="0">
              <a:defRPr sz="24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9pPr>
          </a:lstStyle>
          <a:p>
            <a:pPr>
              <a:lnSpc>
                <a:spcPct val="150000"/>
              </a:lnSpc>
              <a:buFont typeface="Wingdings" panose="05000000000000000000" pitchFamily="2" charset="2"/>
              <a:buChar char="u"/>
            </a:pPr>
            <a:r>
              <a:rPr lang="zh-CN" altLang="en-US" sz="1905" b="1" dirty="0">
                <a:solidFill>
                  <a:srgbClr val="000000"/>
                </a:solidFill>
                <a:latin typeface="华文楷体" panose="02010600040101010101" pitchFamily="2" charset="-122"/>
                <a:ea typeface="华文楷体" panose="02010600040101010101" pitchFamily="2" charset="-122"/>
              </a:rPr>
              <a:t>考虑输入异或值为</a:t>
            </a:r>
            <a:r>
              <a:rPr lang="en-US" altLang="zh-CN" sz="1905" b="1" dirty="0">
                <a:solidFill>
                  <a:srgbClr val="000000"/>
                </a:solidFill>
                <a:latin typeface="华文楷体" panose="02010600040101010101" pitchFamily="2" charset="-122"/>
                <a:ea typeface="华文楷体" panose="02010600040101010101" pitchFamily="2" charset="-122"/>
              </a:rPr>
              <a:t>34</a:t>
            </a:r>
            <a:r>
              <a:rPr lang="zh-CN" altLang="en-US" sz="1905" b="1" dirty="0">
                <a:solidFill>
                  <a:srgbClr val="000000"/>
                </a:solidFill>
                <a:latin typeface="华文楷体" panose="02010600040101010101" pitchFamily="2" charset="-122"/>
                <a:ea typeface="华文楷体" panose="02010600040101010101" pitchFamily="2" charset="-122"/>
              </a:rPr>
              <a:t>时，可能的输出异或是：</a:t>
            </a:r>
            <a:endParaRPr lang="en-US" altLang="zh-CN" sz="1905" b="1" dirty="0">
              <a:solidFill>
                <a:srgbClr val="000000"/>
              </a:solidFill>
              <a:latin typeface="华文楷体" panose="02010600040101010101" pitchFamily="2" charset="-122"/>
              <a:ea typeface="华文楷体" panose="02010600040101010101" pitchFamily="2" charset="-122"/>
            </a:endParaRPr>
          </a:p>
          <a:p>
            <a:pPr>
              <a:lnSpc>
                <a:spcPct val="150000"/>
              </a:lnSpc>
              <a:buFont typeface="Wingdings" panose="05000000000000000000" pitchFamily="2" charset="2"/>
              <a:buChar char="u"/>
            </a:pPr>
            <a:endParaRPr lang="en-US" altLang="zh-CN" sz="1905" b="1" dirty="0">
              <a:solidFill>
                <a:srgbClr val="000000"/>
              </a:solidFill>
              <a:latin typeface="华文楷体" panose="02010600040101010101" pitchFamily="2" charset="-122"/>
              <a:ea typeface="华文楷体" panose="02010600040101010101" pitchFamily="2" charset="-122"/>
            </a:endParaRPr>
          </a:p>
          <a:p>
            <a:pPr marL="0" indent="0">
              <a:lnSpc>
                <a:spcPct val="150000"/>
              </a:lnSpc>
            </a:pPr>
            <a:endParaRPr lang="en-US" altLang="zh-CN" sz="1905" b="1" dirty="0">
              <a:solidFill>
                <a:srgbClr val="000000"/>
              </a:solidFill>
              <a:latin typeface="华文楷体" panose="02010600040101010101" pitchFamily="2" charset="-122"/>
              <a:ea typeface="华文楷体" panose="02010600040101010101" pitchFamily="2" charset="-122"/>
            </a:endParaRPr>
          </a:p>
          <a:p>
            <a:pPr>
              <a:lnSpc>
                <a:spcPct val="150000"/>
              </a:lnSpc>
              <a:buFont typeface="Wingdings" panose="05000000000000000000" pitchFamily="2" charset="2"/>
              <a:buChar char="u"/>
            </a:pPr>
            <a:r>
              <a:rPr lang="zh-CN" altLang="en-US" sz="1905" b="1" dirty="0">
                <a:solidFill>
                  <a:srgbClr val="000000"/>
                </a:solidFill>
                <a:latin typeface="华文楷体" panose="02010600040101010101" pitchFamily="2" charset="-122"/>
                <a:ea typeface="华文楷体" panose="02010600040101010101" pitchFamily="2" charset="-122"/>
              </a:rPr>
              <a:t>其中：</a:t>
            </a:r>
            <a:r>
              <a:rPr lang="en-US" altLang="zh-CN" sz="1905" b="1" dirty="0">
                <a:solidFill>
                  <a:srgbClr val="000000"/>
                </a:solidFill>
                <a:latin typeface="华文楷体" panose="02010600040101010101" pitchFamily="2" charset="-122"/>
                <a:ea typeface="华文楷体" panose="02010600040101010101" pitchFamily="2" charset="-122"/>
              </a:rPr>
              <a:t>34</a:t>
            </a:r>
            <a:r>
              <a:rPr lang="en-US" altLang="zh-CN" sz="1905" b="1" dirty="0">
                <a:solidFill>
                  <a:srgbClr val="000000"/>
                </a:solidFill>
                <a:latin typeface="华文楷体" panose="02010600040101010101" pitchFamily="2" charset="-122"/>
                <a:ea typeface="华文楷体" panose="02010600040101010101" pitchFamily="2" charset="-122"/>
                <a:sym typeface="Wingdings" panose="05000000000000000000" pitchFamily="2" charset="2"/>
              </a:rPr>
              <a:t>4</a:t>
            </a:r>
            <a:r>
              <a:rPr lang="zh-CN" altLang="en-US" sz="1905" b="1" dirty="0">
                <a:solidFill>
                  <a:srgbClr val="000000"/>
                </a:solidFill>
                <a:latin typeface="华文楷体" panose="02010600040101010101" pitchFamily="2" charset="-122"/>
                <a:ea typeface="华文楷体" panose="02010600040101010101" pitchFamily="2" charset="-122"/>
                <a:sym typeface="Wingdings" panose="05000000000000000000" pitchFamily="2" charset="2"/>
              </a:rPr>
              <a:t>有两种可能，这种输入对是成双的，即：</a:t>
            </a:r>
            <a:r>
              <a:rPr lang="el-GR" altLang="zh-CN" sz="1905" b="1" dirty="0">
                <a:solidFill>
                  <a:srgbClr val="000000"/>
                </a:solidFill>
                <a:latin typeface="华文楷体" panose="02010600040101010101" pitchFamily="2" charset="-122"/>
                <a:ea typeface="华文楷体" panose="02010600040101010101" pitchFamily="2" charset="-122"/>
              </a:rPr>
              <a:t>(</a:t>
            </a:r>
            <a:r>
              <a:rPr lang="el-GR" altLang="zh-CN" sz="1905" b="1" i="1" dirty="0">
                <a:solidFill>
                  <a:srgbClr val="000000"/>
                </a:solidFill>
                <a:latin typeface="华文楷体" panose="02010600040101010101" pitchFamily="2" charset="-122"/>
                <a:ea typeface="华文楷体" panose="02010600040101010101" pitchFamily="2" charset="-122"/>
              </a:rPr>
              <a:t>α,</a:t>
            </a:r>
            <a:r>
              <a:rPr lang="en-US" altLang="zh-CN" sz="1905" b="1" i="1" dirty="0">
                <a:solidFill>
                  <a:srgbClr val="000000"/>
                </a:solidFill>
                <a:latin typeface="华文楷体" panose="02010600040101010101" pitchFamily="2" charset="-122"/>
                <a:ea typeface="华文楷体" panose="02010600040101010101" pitchFamily="2" charset="-122"/>
              </a:rPr>
              <a:t> </a:t>
            </a:r>
            <a:r>
              <a:rPr lang="el-GR" altLang="zh-CN" sz="1905" b="1" i="1" dirty="0">
                <a:solidFill>
                  <a:srgbClr val="000000"/>
                </a:solidFill>
                <a:latin typeface="华文楷体" panose="02010600040101010101" pitchFamily="2" charset="-122"/>
                <a:ea typeface="华文楷体" panose="02010600040101010101" pitchFamily="2" charset="-122"/>
              </a:rPr>
              <a:t>β)</a:t>
            </a:r>
            <a:r>
              <a:rPr lang="zh-CN" altLang="en-US" sz="1905" b="1" i="1" dirty="0">
                <a:solidFill>
                  <a:srgbClr val="000000"/>
                </a:solidFill>
                <a:latin typeface="华文楷体" panose="02010600040101010101" pitchFamily="2" charset="-122"/>
                <a:ea typeface="华文楷体" panose="02010600040101010101" pitchFamily="2" charset="-122"/>
              </a:rPr>
              <a:t>和 </a:t>
            </a:r>
            <a:r>
              <a:rPr lang="en-US" altLang="zh-CN" sz="1905" b="1" i="1" dirty="0">
                <a:solidFill>
                  <a:srgbClr val="000000"/>
                </a:solidFill>
                <a:latin typeface="华文楷体" panose="02010600040101010101" pitchFamily="2" charset="-122"/>
                <a:ea typeface="华文楷体" panose="02010600040101010101" pitchFamily="2" charset="-122"/>
              </a:rPr>
              <a:t>(</a:t>
            </a:r>
            <a:r>
              <a:rPr lang="el-GR" altLang="zh-CN" sz="1905" b="1" i="1" dirty="0">
                <a:solidFill>
                  <a:srgbClr val="000000"/>
                </a:solidFill>
                <a:latin typeface="华文楷体" panose="02010600040101010101" pitchFamily="2" charset="-122"/>
                <a:ea typeface="华文楷体" panose="02010600040101010101" pitchFamily="2" charset="-122"/>
              </a:rPr>
              <a:t>β,</a:t>
            </a:r>
            <a:r>
              <a:rPr lang="en-US" altLang="zh-CN" sz="1905" b="1" i="1" dirty="0">
                <a:solidFill>
                  <a:srgbClr val="000000"/>
                </a:solidFill>
                <a:latin typeface="华文楷体" panose="02010600040101010101" pitchFamily="2" charset="-122"/>
                <a:ea typeface="华文楷体" panose="02010600040101010101" pitchFamily="2" charset="-122"/>
              </a:rPr>
              <a:t> </a:t>
            </a:r>
            <a:r>
              <a:rPr lang="el-GR" altLang="zh-CN" sz="1905" b="1" i="1" dirty="0">
                <a:solidFill>
                  <a:srgbClr val="000000"/>
                </a:solidFill>
                <a:latin typeface="华文楷体" panose="02010600040101010101" pitchFamily="2" charset="-122"/>
                <a:ea typeface="华文楷体" panose="02010600040101010101" pitchFamily="2" charset="-122"/>
              </a:rPr>
              <a:t>α)</a:t>
            </a:r>
            <a:endParaRPr lang="en-US" altLang="zh-CN" sz="1905" b="1" i="1" dirty="0">
              <a:solidFill>
                <a:srgbClr val="000000"/>
              </a:solidFill>
              <a:latin typeface="华文楷体" panose="02010600040101010101" pitchFamily="2" charset="-122"/>
              <a:ea typeface="华文楷体" panose="02010600040101010101" pitchFamily="2" charset="-122"/>
            </a:endParaRPr>
          </a:p>
        </p:txBody>
      </p:sp>
      <p:pic>
        <p:nvPicPr>
          <p:cNvPr id="1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7439" y="2965710"/>
            <a:ext cx="2655777" cy="47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
          <p:cNvSpPr txBox="1">
            <a:spLocks noChangeArrowheads="1"/>
          </p:cNvSpPr>
          <p:nvPr/>
        </p:nvSpPr>
        <p:spPr bwMode="auto">
          <a:xfrm>
            <a:off x="611188" y="-27384"/>
            <a:ext cx="7921625" cy="1008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2723" b="1">
                <a:solidFill>
                  <a:schemeClr val="tx2"/>
                </a:solidFill>
                <a:latin typeface="+mj-lt"/>
                <a:ea typeface="+mj-ea"/>
                <a:cs typeface="+mj-cs"/>
              </a:defRPr>
            </a:lvl1pPr>
            <a:lvl2pPr algn="ctr" rtl="0" fontAlgn="base">
              <a:spcBef>
                <a:spcPct val="0"/>
              </a:spcBef>
              <a:spcAft>
                <a:spcPct val="0"/>
              </a:spcAft>
              <a:defRPr kumimoji="1" sz="4000" b="1">
                <a:solidFill>
                  <a:schemeClr val="tx2"/>
                </a:solidFill>
                <a:latin typeface="Times New Roman" pitchFamily="18" charset="0"/>
                <a:ea typeface="华文中宋" pitchFamily="2" charset="-122"/>
              </a:defRPr>
            </a:lvl2pPr>
            <a:lvl3pPr algn="ctr" rtl="0" fontAlgn="base">
              <a:spcBef>
                <a:spcPct val="0"/>
              </a:spcBef>
              <a:spcAft>
                <a:spcPct val="0"/>
              </a:spcAft>
              <a:defRPr kumimoji="1" sz="4000" b="1">
                <a:solidFill>
                  <a:schemeClr val="tx2"/>
                </a:solidFill>
                <a:latin typeface="Times New Roman" pitchFamily="18" charset="0"/>
                <a:ea typeface="华文中宋" pitchFamily="2" charset="-122"/>
              </a:defRPr>
            </a:lvl3pPr>
            <a:lvl4pPr algn="ctr" rtl="0" fontAlgn="base">
              <a:spcBef>
                <a:spcPct val="0"/>
              </a:spcBef>
              <a:spcAft>
                <a:spcPct val="0"/>
              </a:spcAft>
              <a:defRPr kumimoji="1" sz="4000" b="1">
                <a:solidFill>
                  <a:schemeClr val="tx2"/>
                </a:solidFill>
                <a:latin typeface="Times New Roman" pitchFamily="18" charset="0"/>
                <a:ea typeface="华文中宋" pitchFamily="2" charset="-122"/>
              </a:defRPr>
            </a:lvl4pPr>
            <a:lvl5pPr algn="ctr" rtl="0" fontAlgn="base">
              <a:spcBef>
                <a:spcPct val="0"/>
              </a:spcBef>
              <a:spcAft>
                <a:spcPct val="0"/>
              </a:spcAft>
              <a:defRPr kumimoji="1" sz="4000" b="1">
                <a:solidFill>
                  <a:schemeClr val="tx2"/>
                </a:solidFill>
                <a:latin typeface="Times New Roman" pitchFamily="18" charset="0"/>
                <a:ea typeface="华文中宋" pitchFamily="2" charset="-122"/>
              </a:defRPr>
            </a:lvl5pPr>
            <a:lvl6pPr marL="457200" algn="ctr" rtl="0" fontAlgn="base">
              <a:spcBef>
                <a:spcPct val="0"/>
              </a:spcBef>
              <a:spcAft>
                <a:spcPct val="0"/>
              </a:spcAft>
              <a:defRPr kumimoji="1" sz="4000" b="1">
                <a:solidFill>
                  <a:schemeClr val="tx2"/>
                </a:solidFill>
                <a:latin typeface="Times New Roman" pitchFamily="18" charset="0"/>
                <a:ea typeface="华文中宋" pitchFamily="2" charset="-122"/>
              </a:defRPr>
            </a:lvl6pPr>
            <a:lvl7pPr marL="914400" algn="ctr" rtl="0" fontAlgn="base">
              <a:spcBef>
                <a:spcPct val="0"/>
              </a:spcBef>
              <a:spcAft>
                <a:spcPct val="0"/>
              </a:spcAft>
              <a:defRPr kumimoji="1" sz="4000" b="1">
                <a:solidFill>
                  <a:schemeClr val="tx2"/>
                </a:solidFill>
                <a:latin typeface="Times New Roman" pitchFamily="18" charset="0"/>
                <a:ea typeface="华文中宋" pitchFamily="2" charset="-122"/>
              </a:defRPr>
            </a:lvl7pPr>
            <a:lvl8pPr marL="1371600" algn="ctr" rtl="0" fontAlgn="base">
              <a:spcBef>
                <a:spcPct val="0"/>
              </a:spcBef>
              <a:spcAft>
                <a:spcPct val="0"/>
              </a:spcAft>
              <a:defRPr kumimoji="1" sz="4000" b="1">
                <a:solidFill>
                  <a:schemeClr val="tx2"/>
                </a:solidFill>
                <a:latin typeface="Times New Roman" pitchFamily="18" charset="0"/>
                <a:ea typeface="华文中宋" pitchFamily="2" charset="-122"/>
              </a:defRPr>
            </a:lvl8pPr>
            <a:lvl9pPr marL="1828800" algn="ctr" rtl="0" fontAlgn="base">
              <a:spcBef>
                <a:spcPct val="0"/>
              </a:spcBef>
              <a:spcAft>
                <a:spcPct val="0"/>
              </a:spcAft>
              <a:defRPr kumimoji="1" sz="4000" b="1">
                <a:solidFill>
                  <a:schemeClr val="tx2"/>
                </a:solidFill>
                <a:latin typeface="Times New Roman" pitchFamily="18" charset="0"/>
                <a:ea typeface="华文中宋" pitchFamily="2" charset="-122"/>
              </a:defRPr>
            </a:lvl9pPr>
          </a:lstStyle>
          <a:p>
            <a:r>
              <a:rPr lang="en-US" altLang="zh-CN" sz="3600" b="0" kern="0" dirty="0">
                <a:solidFill>
                  <a:schemeClr val="bg1"/>
                </a:solidFill>
                <a:latin typeface="+mj-ea"/>
              </a:rPr>
              <a:t>DES: </a:t>
            </a:r>
            <a:r>
              <a:rPr lang="zh-CN" altLang="en-US" sz="3600" b="0" kern="0" dirty="0">
                <a:solidFill>
                  <a:schemeClr val="bg1"/>
                </a:solidFill>
                <a:latin typeface="+mj-ea"/>
              </a:rPr>
              <a:t>差分</a:t>
            </a:r>
            <a:r>
              <a:rPr lang="zh-CN" altLang="en-US" sz="4000" b="0" kern="0" dirty="0">
                <a:solidFill>
                  <a:schemeClr val="bg1"/>
                </a:solidFill>
                <a:latin typeface="+mj-ea"/>
              </a:rPr>
              <a:t>密码分析</a:t>
            </a:r>
            <a:endParaRPr lang="zh-CN" altLang="en-US" sz="3600" b="0" kern="0" dirty="0">
              <a:solidFill>
                <a:schemeClr val="bg1"/>
              </a:solidFill>
              <a:latin typeface="+mj-ea"/>
            </a:endParaRPr>
          </a:p>
        </p:txBody>
      </p:sp>
    </p:spTree>
    <p:extLst>
      <p:ext uri="{BB962C8B-B14F-4D97-AF65-F5344CB8AC3E}">
        <p14:creationId xmlns:p14="http://schemas.microsoft.com/office/powerpoint/2010/main" val="7207196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1" nodeType="clickEffect">
                                  <p:stCondLst>
                                    <p:cond delay="0"/>
                                  </p:stCondLst>
                                  <p:childTnLst>
                                    <p:animEffect transition="out" filter="fade">
                                      <p:cBhvr>
                                        <p:cTn id="13" dur="1000"/>
                                        <p:tgtEl>
                                          <p:spTgt spid="13"/>
                                        </p:tgtEl>
                                      </p:cBhvr>
                                    </p:animEffect>
                                    <p:anim calcmode="lin" valueType="num">
                                      <p:cBhvr>
                                        <p:cTn id="14" dur="1000"/>
                                        <p:tgtEl>
                                          <p:spTgt spid="13"/>
                                        </p:tgtEl>
                                        <p:attrNameLst>
                                          <p:attrName>ppt_x</p:attrName>
                                        </p:attrNameLst>
                                      </p:cBhvr>
                                      <p:tavLst>
                                        <p:tav tm="0">
                                          <p:val>
                                            <p:strVal val="ppt_x"/>
                                          </p:val>
                                        </p:tav>
                                        <p:tav tm="100000">
                                          <p:val>
                                            <p:strVal val="ppt_x"/>
                                          </p:val>
                                        </p:tav>
                                      </p:tavLst>
                                    </p:anim>
                                    <p:anim calcmode="lin" valueType="num">
                                      <p:cBhvr>
                                        <p:cTn id="15" dur="1000"/>
                                        <p:tgtEl>
                                          <p:spTgt spid="13"/>
                                        </p:tgtEl>
                                        <p:attrNameLst>
                                          <p:attrName>ppt_y</p:attrName>
                                        </p:attrNameLst>
                                      </p:cBhvr>
                                      <p:tavLst>
                                        <p:tav tm="0">
                                          <p:val>
                                            <p:strVal val="ppt_y"/>
                                          </p:val>
                                        </p:tav>
                                        <p:tav tm="100000">
                                          <p:val>
                                            <p:strVal val="ppt_y+.1"/>
                                          </p:val>
                                        </p:tav>
                                      </p:tavLst>
                                    </p:anim>
                                    <p:set>
                                      <p:cBhvr>
                                        <p:cTn id="16" dur="1" fill="hold">
                                          <p:stCondLst>
                                            <p:cond delay="999"/>
                                          </p:stCondLst>
                                        </p:cTn>
                                        <p:tgtEl>
                                          <p:spTgt spid="13"/>
                                        </p:tgtEl>
                                        <p:attrNameLst>
                                          <p:attrName>style.visibility</p:attrName>
                                        </p:attrNameLst>
                                      </p:cBhvr>
                                      <p:to>
                                        <p:strVal val="hidden"/>
                                      </p:to>
                                    </p:set>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xit" presetSubtype="0" fill="hold" grpId="1" nodeType="clickEffect">
                                  <p:stCondLst>
                                    <p:cond delay="0"/>
                                  </p:stCondLst>
                                  <p:childTnLst>
                                    <p:animEffect transition="out" filter="fade">
                                      <p:cBhvr>
                                        <p:cTn id="26" dur="1000"/>
                                        <p:tgtEl>
                                          <p:spTgt spid="14"/>
                                        </p:tgtEl>
                                      </p:cBhvr>
                                    </p:animEffect>
                                    <p:anim calcmode="lin" valueType="num">
                                      <p:cBhvr>
                                        <p:cTn id="27" dur="1000"/>
                                        <p:tgtEl>
                                          <p:spTgt spid="14"/>
                                        </p:tgtEl>
                                        <p:attrNameLst>
                                          <p:attrName>ppt_x</p:attrName>
                                        </p:attrNameLst>
                                      </p:cBhvr>
                                      <p:tavLst>
                                        <p:tav tm="0">
                                          <p:val>
                                            <p:strVal val="ppt_x"/>
                                          </p:val>
                                        </p:tav>
                                        <p:tav tm="100000">
                                          <p:val>
                                            <p:strVal val="ppt_x"/>
                                          </p:val>
                                        </p:tav>
                                      </p:tavLst>
                                    </p:anim>
                                    <p:anim calcmode="lin" valueType="num">
                                      <p:cBhvr>
                                        <p:cTn id="28" dur="1000"/>
                                        <p:tgtEl>
                                          <p:spTgt spid="14"/>
                                        </p:tgtEl>
                                        <p:attrNameLst>
                                          <p:attrName>ppt_y</p:attrName>
                                        </p:attrNameLst>
                                      </p:cBhvr>
                                      <p:tavLst>
                                        <p:tav tm="0">
                                          <p:val>
                                            <p:strVal val="ppt_y"/>
                                          </p:val>
                                        </p:tav>
                                        <p:tav tm="100000">
                                          <p:val>
                                            <p:strVal val="ppt_y+.1"/>
                                          </p:val>
                                        </p:tav>
                                      </p:tavLst>
                                    </p:anim>
                                    <p:set>
                                      <p:cBhvr>
                                        <p:cTn id="29" dur="1" fill="hold">
                                          <p:stCondLst>
                                            <p:cond delay="999"/>
                                          </p:stCondLst>
                                        </p:cTn>
                                        <p:tgtEl>
                                          <p:spTgt spid="14"/>
                                        </p:tgtEl>
                                        <p:attrNameLst>
                                          <p:attrName>style.visibility</p:attrName>
                                        </p:attrNameLst>
                                      </p:cBhvr>
                                      <p:to>
                                        <p:strVal val="hidden"/>
                                      </p:to>
                                    </p:set>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灯片编号占位符 3"/>
          <p:cNvSpPr>
            <a:spLocks noGrp="1"/>
          </p:cNvSpPr>
          <p:nvPr>
            <p:ph type="sldNum" sz="quarter" idx="11"/>
          </p:nvPr>
        </p:nvSpPr>
        <p:spPr/>
        <p:txBody>
          <a:bodyPr/>
          <a:lstStyle/>
          <a:p>
            <a:fld id="{69B7D598-B931-475F-828B-DA987598716E}" type="slidenum">
              <a:rPr lang="zh-CN" altLang="en-US"/>
              <a:pPr/>
              <a:t>146</a:t>
            </a:fld>
            <a:endParaRPr lang="en-US" altLang="zh-CN"/>
          </a:p>
        </p:txBody>
      </p:sp>
      <p:sp>
        <p:nvSpPr>
          <p:cNvPr id="7" name="页脚占位符 4"/>
          <p:cNvSpPr>
            <a:spLocks noGrp="1"/>
          </p:cNvSpPr>
          <p:nvPr>
            <p:ph type="ftr" sz="quarter" idx="12"/>
          </p:nvPr>
        </p:nvSpPr>
        <p:spPr/>
        <p:txBody>
          <a:bodyPr/>
          <a:lstStyle/>
          <a:p>
            <a:r>
              <a:rPr lang="en-US" altLang="zh-CN"/>
              <a:t>密码学补充：差分密码分析</a:t>
            </a: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6800" y="2253205"/>
            <a:ext cx="5227200" cy="397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txBox="1">
            <a:spLocks noGrp="1"/>
          </p:cNvSpPr>
          <p:nvPr/>
        </p:nvSpPr>
        <p:spPr>
          <a:xfrm>
            <a:off x="6973921" y="6474601"/>
            <a:ext cx="2134080" cy="364320"/>
          </a:xfrm>
          <a:prstGeom prst="rect">
            <a:avLst/>
          </a:prstGeom>
          <a:noFill/>
        </p:spPr>
        <p:txBody>
          <a:bodyPr anchor="ctr"/>
          <a:lstStyle>
            <a:lvl1pPr eaLnBrk="0" hangingPunct="0">
              <a:defRPr sz="2400">
                <a:solidFill>
                  <a:schemeClr val="bg1"/>
                </a:solidFill>
                <a:latin typeface="Times New Roman" panose="02020603050405020304" pitchFamily="18" charset="0"/>
                <a:ea typeface="宋体" panose="02010600030101010101" pitchFamily="2" charset="-122"/>
              </a:defRPr>
            </a:lvl1pPr>
            <a:lvl2pPr marL="742950" indent="-285750" eaLnBrk="0" hangingPunct="0">
              <a:defRPr sz="2400">
                <a:solidFill>
                  <a:schemeClr val="bg1"/>
                </a:solidFill>
                <a:latin typeface="Times New Roman" panose="02020603050405020304" pitchFamily="18" charset="0"/>
                <a:ea typeface="宋体" panose="02010600030101010101" pitchFamily="2" charset="-122"/>
              </a:defRPr>
            </a:lvl2pPr>
            <a:lvl3pPr marL="1143000" indent="-228600" eaLnBrk="0" hangingPunct="0">
              <a:defRPr sz="2400">
                <a:solidFill>
                  <a:schemeClr val="bg1"/>
                </a:solidFill>
                <a:latin typeface="Times New Roman" panose="02020603050405020304" pitchFamily="18" charset="0"/>
                <a:ea typeface="宋体" panose="02010600030101010101" pitchFamily="2" charset="-122"/>
              </a:defRPr>
            </a:lvl3pPr>
            <a:lvl4pPr marL="1600200" indent="-228600" eaLnBrk="0" hangingPunct="0">
              <a:defRPr sz="2400">
                <a:solidFill>
                  <a:schemeClr val="bg1"/>
                </a:solidFill>
                <a:latin typeface="Times New Roman" panose="02020603050405020304" pitchFamily="18" charset="0"/>
                <a:ea typeface="宋体" panose="02010600030101010101" pitchFamily="2" charset="-122"/>
              </a:defRPr>
            </a:lvl4pPr>
            <a:lvl5pPr marL="2057400" indent="-228600" eaLnBrk="0" hangingPunct="0">
              <a:defRPr sz="24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9pPr>
          </a:lstStyle>
          <a:p>
            <a:pPr algn="r"/>
            <a:fld id="{F0287EFF-9D01-4294-A499-24FF1808F0C5}" type="slidenum">
              <a:rPr lang="zh-CN" altLang="en-US" sz="1089">
                <a:solidFill>
                  <a:srgbClr val="898989"/>
                </a:solidFill>
                <a:ea typeface="HG Mincho Light J;MS Mincho;HG "/>
              </a:rPr>
              <a:pPr algn="r"/>
              <a:t>146</a:t>
            </a:fld>
            <a:endParaRPr lang="en-US" altLang="zh-CN" sz="1089">
              <a:solidFill>
                <a:srgbClr val="898989"/>
              </a:solidFill>
              <a:ea typeface="HG Mincho Light J;MS Mincho;HG "/>
            </a:endParaRPr>
          </a:p>
        </p:txBody>
      </p:sp>
      <p:sp>
        <p:nvSpPr>
          <p:cNvPr id="21510" name="矩形 8"/>
          <p:cNvSpPr>
            <a:spLocks noChangeArrowheads="1"/>
          </p:cNvSpPr>
          <p:nvPr/>
        </p:nvSpPr>
        <p:spPr bwMode="auto">
          <a:xfrm>
            <a:off x="117656" y="1327567"/>
            <a:ext cx="3801600" cy="1851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1"/>
                </a:solidFill>
                <a:latin typeface="Times New Roman" panose="02020603050405020304" pitchFamily="18" charset="0"/>
                <a:ea typeface="宋体" panose="02010600030101010101" pitchFamily="2" charset="-122"/>
              </a:defRPr>
            </a:lvl1pPr>
            <a:lvl2pPr marL="742950" indent="-285750" eaLnBrk="0" hangingPunct="0">
              <a:defRPr sz="2400">
                <a:solidFill>
                  <a:schemeClr val="bg1"/>
                </a:solidFill>
                <a:latin typeface="Times New Roman" panose="02020603050405020304" pitchFamily="18" charset="0"/>
                <a:ea typeface="宋体" panose="02010600030101010101" pitchFamily="2" charset="-122"/>
              </a:defRPr>
            </a:lvl2pPr>
            <a:lvl3pPr marL="1143000" indent="-228600" eaLnBrk="0" hangingPunct="0">
              <a:defRPr sz="2400">
                <a:solidFill>
                  <a:schemeClr val="bg1"/>
                </a:solidFill>
                <a:latin typeface="Times New Roman" panose="02020603050405020304" pitchFamily="18" charset="0"/>
                <a:ea typeface="宋体" panose="02010600030101010101" pitchFamily="2" charset="-122"/>
              </a:defRPr>
            </a:lvl3pPr>
            <a:lvl4pPr marL="1600200" indent="-228600" eaLnBrk="0" hangingPunct="0">
              <a:defRPr sz="2400">
                <a:solidFill>
                  <a:schemeClr val="bg1"/>
                </a:solidFill>
                <a:latin typeface="Times New Roman" panose="02020603050405020304" pitchFamily="18" charset="0"/>
                <a:ea typeface="宋体" panose="02010600030101010101" pitchFamily="2" charset="-122"/>
              </a:defRPr>
            </a:lvl4pPr>
            <a:lvl5pPr marL="2057400" indent="-228600" eaLnBrk="0" hangingPunct="0">
              <a:defRPr sz="24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9pPr>
          </a:lstStyle>
          <a:p>
            <a:pPr>
              <a:lnSpc>
                <a:spcPct val="150000"/>
              </a:lnSpc>
            </a:pPr>
            <a:r>
              <a:rPr lang="zh-CN" altLang="en-US" sz="2540" b="1" dirty="0">
                <a:solidFill>
                  <a:srgbClr val="000000"/>
                </a:solidFill>
                <a:latin typeface="华文仿宋" panose="02010600040101010101" pitchFamily="2" charset="-122"/>
                <a:ea typeface="华文仿宋" panose="02010600040101010101" pitchFamily="2" charset="-122"/>
              </a:rPr>
              <a:t>对</a:t>
            </a:r>
            <a:r>
              <a:rPr lang="en-US" altLang="zh-CN" sz="2540" b="1" i="1" dirty="0">
                <a:solidFill>
                  <a:srgbClr val="000000"/>
                </a:solidFill>
                <a:latin typeface="华文仿宋" panose="02010600040101010101" pitchFamily="2" charset="-122"/>
                <a:ea typeface="华文仿宋" panose="02010600040101010101" pitchFamily="2" charset="-122"/>
              </a:rPr>
              <a:t>S1</a:t>
            </a:r>
            <a:r>
              <a:rPr lang="zh-CN" altLang="en-US" sz="2540" b="1" dirty="0">
                <a:solidFill>
                  <a:srgbClr val="000000"/>
                </a:solidFill>
                <a:latin typeface="华文仿宋" panose="02010600040101010101" pitchFamily="2" charset="-122"/>
                <a:ea typeface="华文仿宋" panose="02010600040101010101" pitchFamily="2" charset="-122"/>
              </a:rPr>
              <a:t>构建差分表，发现当输入是</a:t>
            </a:r>
            <a:r>
              <a:rPr lang="en-US" altLang="zh-CN" sz="2540" b="1" i="1" dirty="0">
                <a:solidFill>
                  <a:srgbClr val="000000"/>
                </a:solidFill>
                <a:latin typeface="华文仿宋" panose="02010600040101010101" pitchFamily="2" charset="-122"/>
                <a:ea typeface="华文仿宋" panose="02010600040101010101" pitchFamily="2" charset="-122"/>
              </a:rPr>
              <a:t>13 </a:t>
            </a:r>
            <a:r>
              <a:rPr lang="zh-CN" altLang="en-US" sz="2540" b="1" dirty="0">
                <a:solidFill>
                  <a:srgbClr val="000000"/>
                </a:solidFill>
                <a:latin typeface="华文仿宋" panose="02010600040101010101" pitchFamily="2" charset="-122"/>
                <a:ea typeface="华文仿宋" panose="02010600040101010101" pitchFamily="2" charset="-122"/>
              </a:rPr>
              <a:t>和</a:t>
            </a:r>
            <a:r>
              <a:rPr lang="en-US" altLang="zh-CN" sz="2540" b="1" i="1" dirty="0">
                <a:solidFill>
                  <a:srgbClr val="000000"/>
                </a:solidFill>
                <a:latin typeface="华文仿宋" panose="02010600040101010101" pitchFamily="2" charset="-122"/>
                <a:ea typeface="华文仿宋" panose="02010600040101010101" pitchFamily="2" charset="-122"/>
              </a:rPr>
              <a:t>27 </a:t>
            </a:r>
            <a:r>
              <a:rPr lang="zh-CN" altLang="en-US" sz="2540" b="1" dirty="0">
                <a:solidFill>
                  <a:srgbClr val="000000"/>
                </a:solidFill>
                <a:latin typeface="华文仿宋" panose="02010600040101010101" pitchFamily="2" charset="-122"/>
                <a:ea typeface="华文仿宋" panose="02010600040101010101" pitchFamily="2" charset="-122"/>
              </a:rPr>
              <a:t>时</a:t>
            </a:r>
            <a:r>
              <a:rPr lang="en-US" altLang="zh-CN" sz="2540" b="1" dirty="0">
                <a:solidFill>
                  <a:srgbClr val="000000"/>
                </a:solidFill>
                <a:latin typeface="华文仿宋" panose="02010600040101010101" pitchFamily="2" charset="-122"/>
                <a:ea typeface="华文仿宋" panose="02010600040101010101" pitchFamily="2" charset="-122"/>
              </a:rPr>
              <a:t>(</a:t>
            </a:r>
            <a:r>
              <a:rPr lang="zh-CN" altLang="en-US" sz="2540" b="1" dirty="0">
                <a:solidFill>
                  <a:srgbClr val="000000"/>
                </a:solidFill>
                <a:latin typeface="华文仿宋" panose="02010600040101010101" pitchFamily="2" charset="-122"/>
                <a:ea typeface="华文仿宋" panose="02010600040101010101" pitchFamily="2" charset="-122"/>
              </a:rPr>
              <a:t>只看后面的</a:t>
            </a:r>
            <a:r>
              <a:rPr lang="en-US" altLang="zh-CN" sz="2540" b="1" dirty="0">
                <a:solidFill>
                  <a:srgbClr val="000000"/>
                </a:solidFill>
                <a:latin typeface="华文仿宋" panose="02010600040101010101" pitchFamily="2" charset="-122"/>
                <a:ea typeface="华文仿宋" panose="02010600040101010101" pitchFamily="2" charset="-122"/>
              </a:rPr>
              <a:t>6</a:t>
            </a:r>
            <a:r>
              <a:rPr lang="zh-CN" altLang="en-US" sz="2540" b="1" dirty="0">
                <a:solidFill>
                  <a:srgbClr val="000000"/>
                </a:solidFill>
                <a:latin typeface="华文仿宋" panose="02010600040101010101" pitchFamily="2" charset="-122"/>
                <a:ea typeface="华文仿宋" panose="02010600040101010101" pitchFamily="2" charset="-122"/>
              </a:rPr>
              <a:t>位</a:t>
            </a:r>
            <a:r>
              <a:rPr lang="en-US" altLang="zh-CN" sz="2540" b="1" dirty="0">
                <a:solidFill>
                  <a:srgbClr val="000000"/>
                </a:solidFill>
                <a:latin typeface="华文仿宋" panose="02010600040101010101" pitchFamily="2" charset="-122"/>
                <a:ea typeface="华文仿宋" panose="02010600040101010101" pitchFamily="2" charset="-122"/>
              </a:rPr>
              <a:t>)</a:t>
            </a:r>
            <a:r>
              <a:rPr lang="zh-CN" altLang="en-US" sz="2540" b="1" dirty="0">
                <a:solidFill>
                  <a:srgbClr val="000000"/>
                </a:solidFill>
                <a:latin typeface="华文仿宋" panose="02010600040101010101" pitchFamily="2" charset="-122"/>
                <a:ea typeface="华文仿宋" panose="02010600040101010101" pitchFamily="2" charset="-122"/>
              </a:rPr>
              <a:t>：</a:t>
            </a:r>
          </a:p>
        </p:txBody>
      </p:sp>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01548435"/>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灯片编号占位符 3"/>
          <p:cNvSpPr>
            <a:spLocks noGrp="1"/>
          </p:cNvSpPr>
          <p:nvPr>
            <p:ph type="sldNum" sz="quarter" idx="11"/>
          </p:nvPr>
        </p:nvSpPr>
        <p:spPr/>
        <p:txBody>
          <a:bodyPr/>
          <a:lstStyle/>
          <a:p>
            <a:fld id="{4462D4F6-FFF8-4574-A778-BAA8EF8EF1E9}" type="slidenum">
              <a:rPr lang="zh-CN" altLang="en-US"/>
              <a:pPr/>
              <a:t>147</a:t>
            </a:fld>
            <a:endParaRPr lang="en-US" altLang="zh-CN"/>
          </a:p>
        </p:txBody>
      </p:sp>
      <p:sp>
        <p:nvSpPr>
          <p:cNvPr id="7" name="页脚占位符 4"/>
          <p:cNvSpPr>
            <a:spLocks noGrp="1"/>
          </p:cNvSpPr>
          <p:nvPr>
            <p:ph type="ftr" sz="quarter" idx="12"/>
          </p:nvPr>
        </p:nvSpPr>
        <p:spPr/>
        <p:txBody>
          <a:bodyPr/>
          <a:lstStyle/>
          <a:p>
            <a:r>
              <a:rPr lang="en-US" altLang="zh-CN"/>
              <a:t>密码学补充：差分密码分析</a:t>
            </a:r>
          </a:p>
        </p:txBody>
      </p:sp>
      <p:sp>
        <p:nvSpPr>
          <p:cNvPr id="4" name="灯片编号占位符 3"/>
          <p:cNvSpPr txBox="1">
            <a:spLocks noGrp="1"/>
          </p:cNvSpPr>
          <p:nvPr/>
        </p:nvSpPr>
        <p:spPr>
          <a:xfrm>
            <a:off x="6973921" y="6474601"/>
            <a:ext cx="2134080" cy="364320"/>
          </a:xfrm>
          <a:prstGeom prst="rect">
            <a:avLst/>
          </a:prstGeom>
          <a:noFill/>
        </p:spPr>
        <p:txBody>
          <a:bodyPr anchor="ctr"/>
          <a:lstStyle>
            <a:lvl1pPr eaLnBrk="0" hangingPunct="0">
              <a:defRPr sz="2400">
                <a:solidFill>
                  <a:schemeClr val="bg1"/>
                </a:solidFill>
                <a:latin typeface="Times New Roman" panose="02020603050405020304" pitchFamily="18" charset="0"/>
                <a:ea typeface="宋体" panose="02010600030101010101" pitchFamily="2" charset="-122"/>
              </a:defRPr>
            </a:lvl1pPr>
            <a:lvl2pPr marL="742950" indent="-285750" eaLnBrk="0" hangingPunct="0">
              <a:defRPr sz="2400">
                <a:solidFill>
                  <a:schemeClr val="bg1"/>
                </a:solidFill>
                <a:latin typeface="Times New Roman" panose="02020603050405020304" pitchFamily="18" charset="0"/>
                <a:ea typeface="宋体" panose="02010600030101010101" pitchFamily="2" charset="-122"/>
              </a:defRPr>
            </a:lvl2pPr>
            <a:lvl3pPr marL="1143000" indent="-228600" eaLnBrk="0" hangingPunct="0">
              <a:defRPr sz="2400">
                <a:solidFill>
                  <a:schemeClr val="bg1"/>
                </a:solidFill>
                <a:latin typeface="Times New Roman" panose="02020603050405020304" pitchFamily="18" charset="0"/>
                <a:ea typeface="宋体" panose="02010600030101010101" pitchFamily="2" charset="-122"/>
              </a:defRPr>
            </a:lvl3pPr>
            <a:lvl4pPr marL="1600200" indent="-228600" eaLnBrk="0" hangingPunct="0">
              <a:defRPr sz="2400">
                <a:solidFill>
                  <a:schemeClr val="bg1"/>
                </a:solidFill>
                <a:latin typeface="Times New Roman" panose="02020603050405020304" pitchFamily="18" charset="0"/>
                <a:ea typeface="宋体" panose="02010600030101010101" pitchFamily="2" charset="-122"/>
              </a:defRPr>
            </a:lvl4pPr>
            <a:lvl5pPr marL="2057400" indent="-228600" eaLnBrk="0" hangingPunct="0">
              <a:defRPr sz="24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9pPr>
          </a:lstStyle>
          <a:p>
            <a:pPr algn="r"/>
            <a:fld id="{F0BB1679-D34B-40D6-B06B-882D90A6E0D9}" type="slidenum">
              <a:rPr lang="zh-CN" altLang="en-US" sz="1089">
                <a:solidFill>
                  <a:srgbClr val="898989"/>
                </a:solidFill>
                <a:ea typeface="HG Mincho Light J;MS Mincho;HG "/>
              </a:rPr>
              <a:pPr algn="r"/>
              <a:t>147</a:t>
            </a:fld>
            <a:endParaRPr lang="en-US" altLang="zh-CN" sz="1089">
              <a:solidFill>
                <a:srgbClr val="898989"/>
              </a:solidFill>
              <a:ea typeface="HG Mincho Light J;MS Mincho;HG "/>
            </a:endParaRPr>
          </a:p>
        </p:txBody>
      </p:sp>
      <p:sp>
        <p:nvSpPr>
          <p:cNvPr id="22533" name="矩形 4"/>
          <p:cNvSpPr>
            <a:spLocks noChangeArrowheads="1"/>
          </p:cNvSpPr>
          <p:nvPr/>
        </p:nvSpPr>
        <p:spPr bwMode="auto">
          <a:xfrm>
            <a:off x="138240" y="1582921"/>
            <a:ext cx="1906560" cy="2437590"/>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bg1"/>
                </a:solidFill>
                <a:latin typeface="Times New Roman" panose="02020603050405020304" pitchFamily="18" charset="0"/>
                <a:ea typeface="宋体" panose="02010600030101010101" pitchFamily="2" charset="-122"/>
              </a:defRPr>
            </a:lvl1pPr>
            <a:lvl2pPr marL="742950" indent="-285750" eaLnBrk="0" hangingPunct="0">
              <a:defRPr sz="2400">
                <a:solidFill>
                  <a:schemeClr val="bg1"/>
                </a:solidFill>
                <a:latin typeface="Times New Roman" panose="02020603050405020304" pitchFamily="18" charset="0"/>
                <a:ea typeface="宋体" panose="02010600030101010101" pitchFamily="2" charset="-122"/>
              </a:defRPr>
            </a:lvl2pPr>
            <a:lvl3pPr marL="1143000" indent="-228600" eaLnBrk="0" hangingPunct="0">
              <a:defRPr sz="2400">
                <a:solidFill>
                  <a:schemeClr val="bg1"/>
                </a:solidFill>
                <a:latin typeface="Times New Roman" panose="02020603050405020304" pitchFamily="18" charset="0"/>
                <a:ea typeface="宋体" panose="02010600030101010101" pitchFamily="2" charset="-122"/>
              </a:defRPr>
            </a:lvl3pPr>
            <a:lvl4pPr marL="1600200" indent="-228600" eaLnBrk="0" hangingPunct="0">
              <a:defRPr sz="2400">
                <a:solidFill>
                  <a:schemeClr val="bg1"/>
                </a:solidFill>
                <a:latin typeface="Times New Roman" panose="02020603050405020304" pitchFamily="18" charset="0"/>
                <a:ea typeface="宋体" panose="02010600030101010101" pitchFamily="2" charset="-122"/>
              </a:defRPr>
            </a:lvl4pPr>
            <a:lvl5pPr marL="2057400" indent="-228600" eaLnBrk="0" hangingPunct="0">
              <a:defRPr sz="24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9pPr>
          </a:lstStyle>
          <a:p>
            <a:pPr>
              <a:lnSpc>
                <a:spcPct val="150000"/>
              </a:lnSpc>
            </a:pPr>
            <a:r>
              <a:rPr lang="zh-CN" altLang="en-US" sz="2540" b="1">
                <a:solidFill>
                  <a:srgbClr val="003399"/>
                </a:solidFill>
                <a:latin typeface="华文楷体" panose="02010600040101010101" pitchFamily="2" charset="-122"/>
                <a:ea typeface="华文楷体" panose="02010600040101010101" pitchFamily="2" charset="-122"/>
              </a:rPr>
              <a:t>列出</a:t>
            </a:r>
            <a:r>
              <a:rPr lang="en-US" altLang="zh-CN" sz="2540" b="1">
                <a:solidFill>
                  <a:srgbClr val="003399"/>
                </a:solidFill>
                <a:latin typeface="华文楷体" panose="02010600040101010101" pitchFamily="2" charset="-122"/>
                <a:ea typeface="华文楷体" panose="02010600040101010101" pitchFamily="2" charset="-122"/>
              </a:rPr>
              <a:t>S1</a:t>
            </a:r>
            <a:r>
              <a:rPr lang="zh-CN" altLang="en-US" sz="2540" b="1">
                <a:solidFill>
                  <a:srgbClr val="003399"/>
                </a:solidFill>
                <a:latin typeface="华文楷体" panose="02010600040101010101" pitchFamily="2" charset="-122"/>
                <a:ea typeface="华文楷体" panose="02010600040101010101" pitchFamily="2" charset="-122"/>
              </a:rPr>
              <a:t>中输入异或值为</a:t>
            </a:r>
            <a:r>
              <a:rPr lang="en-US" altLang="zh-CN" sz="2540" b="1">
                <a:solidFill>
                  <a:srgbClr val="003399"/>
                </a:solidFill>
                <a:latin typeface="华文楷体" panose="02010600040101010101" pitchFamily="2" charset="-122"/>
                <a:ea typeface="华文楷体" panose="02010600040101010101" pitchFamily="2" charset="-122"/>
              </a:rPr>
              <a:t>34</a:t>
            </a:r>
            <a:r>
              <a:rPr lang="zh-CN" altLang="en-US" sz="2540" b="1">
                <a:solidFill>
                  <a:srgbClr val="003399"/>
                </a:solidFill>
                <a:latin typeface="华文楷体" panose="02010600040101010101" pitchFamily="2" charset="-122"/>
                <a:ea typeface="华文楷体" panose="02010600040101010101" pitchFamily="2" charset="-122"/>
              </a:rPr>
              <a:t>的可能的输入值：</a:t>
            </a:r>
          </a:p>
        </p:txBody>
      </p:sp>
      <p:pic>
        <p:nvPicPr>
          <p:cNvPr id="2253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8801" y="1420201"/>
            <a:ext cx="6680160" cy="4626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508455790"/>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灯片编号占位符 3"/>
          <p:cNvSpPr>
            <a:spLocks noGrp="1"/>
          </p:cNvSpPr>
          <p:nvPr>
            <p:ph type="sldNum" sz="quarter" idx="11"/>
          </p:nvPr>
        </p:nvSpPr>
        <p:spPr/>
        <p:txBody>
          <a:bodyPr/>
          <a:lstStyle/>
          <a:p>
            <a:fld id="{CB7BD1FF-B659-48B3-A88D-00D3D3850CF6}" type="slidenum">
              <a:rPr lang="zh-CN" altLang="en-US"/>
              <a:pPr/>
              <a:t>148</a:t>
            </a:fld>
            <a:endParaRPr lang="en-US" altLang="zh-CN"/>
          </a:p>
        </p:txBody>
      </p:sp>
      <p:sp>
        <p:nvSpPr>
          <p:cNvPr id="8" name="页脚占位符 4"/>
          <p:cNvSpPr>
            <a:spLocks noGrp="1"/>
          </p:cNvSpPr>
          <p:nvPr>
            <p:ph type="ftr" sz="quarter" idx="12"/>
          </p:nvPr>
        </p:nvSpPr>
        <p:spPr/>
        <p:txBody>
          <a:bodyPr/>
          <a:lstStyle/>
          <a:p>
            <a:r>
              <a:rPr lang="en-US" altLang="zh-CN"/>
              <a:t>密码学补充：差分密码分析</a:t>
            </a: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001" y="3364201"/>
            <a:ext cx="3983040" cy="282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1"/>
          <p:cNvSpPr>
            <a:spLocks noGrp="1" noChangeArrowheads="1"/>
          </p:cNvSpPr>
          <p:nvPr>
            <p:ph type="title"/>
          </p:nvPr>
        </p:nvSpPr>
        <p:spPr>
          <a:xfrm>
            <a:off x="653761" y="361"/>
            <a:ext cx="8164800" cy="96624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zh-CN" altLang="en-US" dirty="0"/>
              <a:t>确定密钥的原理</a:t>
            </a:r>
            <a:r>
              <a:rPr lang="en-US" altLang="zh-CN" dirty="0"/>
              <a:t>-</a:t>
            </a:r>
            <a:r>
              <a:rPr lang="zh-CN" altLang="en-US" dirty="0"/>
              <a:t>１</a:t>
            </a:r>
            <a:endParaRPr lang="en-GB" altLang="zh-CN" dirty="0">
              <a:ea typeface="宋体" panose="02010600030101010101" pitchFamily="2" charset="-122"/>
            </a:endParaRPr>
          </a:p>
        </p:txBody>
      </p:sp>
      <p:sp>
        <p:nvSpPr>
          <p:cNvPr id="4" name="灯片编号占位符 3"/>
          <p:cNvSpPr txBox="1">
            <a:spLocks noGrp="1"/>
          </p:cNvSpPr>
          <p:nvPr/>
        </p:nvSpPr>
        <p:spPr>
          <a:xfrm>
            <a:off x="6973921" y="6474601"/>
            <a:ext cx="2134080" cy="364320"/>
          </a:xfrm>
          <a:prstGeom prst="rect">
            <a:avLst/>
          </a:prstGeom>
          <a:noFill/>
        </p:spPr>
        <p:txBody>
          <a:bodyPr anchor="ctr"/>
          <a:lstStyle>
            <a:lvl1pPr eaLnBrk="0" hangingPunct="0">
              <a:defRPr sz="2400">
                <a:solidFill>
                  <a:schemeClr val="bg1"/>
                </a:solidFill>
                <a:latin typeface="Times New Roman" panose="02020603050405020304" pitchFamily="18" charset="0"/>
                <a:ea typeface="宋体" panose="02010600030101010101" pitchFamily="2" charset="-122"/>
              </a:defRPr>
            </a:lvl1pPr>
            <a:lvl2pPr marL="742950" indent="-285750" eaLnBrk="0" hangingPunct="0">
              <a:defRPr sz="2400">
                <a:solidFill>
                  <a:schemeClr val="bg1"/>
                </a:solidFill>
                <a:latin typeface="Times New Roman" panose="02020603050405020304" pitchFamily="18" charset="0"/>
                <a:ea typeface="宋体" panose="02010600030101010101" pitchFamily="2" charset="-122"/>
              </a:defRPr>
            </a:lvl2pPr>
            <a:lvl3pPr marL="1143000" indent="-228600" eaLnBrk="0" hangingPunct="0">
              <a:defRPr sz="2400">
                <a:solidFill>
                  <a:schemeClr val="bg1"/>
                </a:solidFill>
                <a:latin typeface="Times New Roman" panose="02020603050405020304" pitchFamily="18" charset="0"/>
                <a:ea typeface="宋体" panose="02010600030101010101" pitchFamily="2" charset="-122"/>
              </a:defRPr>
            </a:lvl3pPr>
            <a:lvl4pPr marL="1600200" indent="-228600" eaLnBrk="0" hangingPunct="0">
              <a:defRPr sz="2400">
                <a:solidFill>
                  <a:schemeClr val="bg1"/>
                </a:solidFill>
                <a:latin typeface="Times New Roman" panose="02020603050405020304" pitchFamily="18" charset="0"/>
                <a:ea typeface="宋体" panose="02010600030101010101" pitchFamily="2" charset="-122"/>
              </a:defRPr>
            </a:lvl4pPr>
            <a:lvl5pPr marL="2057400" indent="-228600" eaLnBrk="0" hangingPunct="0">
              <a:defRPr sz="24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9pPr>
          </a:lstStyle>
          <a:p>
            <a:pPr algn="r"/>
            <a:fld id="{F7A312CA-0F3F-4523-BE5D-1CBED457ED36}" type="slidenum">
              <a:rPr lang="zh-CN" altLang="en-US" sz="1089">
                <a:solidFill>
                  <a:srgbClr val="898989"/>
                </a:solidFill>
                <a:ea typeface="HG Mincho Light J;MS Mincho;HG "/>
              </a:rPr>
              <a:pPr algn="r"/>
              <a:t>148</a:t>
            </a:fld>
            <a:endParaRPr lang="en-US" altLang="zh-CN" sz="1089">
              <a:solidFill>
                <a:srgbClr val="898989"/>
              </a:solidFill>
              <a:ea typeface="HG Mincho Light J;MS Mincho;HG "/>
            </a:endParaRPr>
          </a:p>
        </p:txBody>
      </p:sp>
      <p:sp>
        <p:nvSpPr>
          <p:cNvPr id="23558" name="矩形 4"/>
          <p:cNvSpPr>
            <a:spLocks noChangeArrowheads="1"/>
          </p:cNvSpPr>
          <p:nvPr/>
        </p:nvSpPr>
        <p:spPr bwMode="auto">
          <a:xfrm>
            <a:off x="360001" y="1261800"/>
            <a:ext cx="8523360" cy="1851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eaLnBrk="0" hangingPunct="0">
              <a:defRPr sz="2400">
                <a:solidFill>
                  <a:schemeClr val="bg1"/>
                </a:solidFill>
                <a:latin typeface="Times New Roman" panose="02020603050405020304" pitchFamily="18" charset="0"/>
                <a:ea typeface="宋体" panose="02010600030101010101" pitchFamily="2" charset="-122"/>
              </a:defRPr>
            </a:lvl1pPr>
            <a:lvl2pPr marL="742950" indent="-285750" eaLnBrk="0" hangingPunct="0">
              <a:defRPr sz="2400">
                <a:solidFill>
                  <a:schemeClr val="bg1"/>
                </a:solidFill>
                <a:latin typeface="Times New Roman" panose="02020603050405020304" pitchFamily="18" charset="0"/>
                <a:ea typeface="宋体" panose="02010600030101010101" pitchFamily="2" charset="-122"/>
              </a:defRPr>
            </a:lvl2pPr>
            <a:lvl3pPr marL="1143000" indent="-228600" eaLnBrk="0" hangingPunct="0">
              <a:defRPr sz="2400">
                <a:solidFill>
                  <a:schemeClr val="bg1"/>
                </a:solidFill>
                <a:latin typeface="Times New Roman" panose="02020603050405020304" pitchFamily="18" charset="0"/>
                <a:ea typeface="宋体" panose="02010600030101010101" pitchFamily="2" charset="-122"/>
              </a:defRPr>
            </a:lvl3pPr>
            <a:lvl4pPr marL="1600200" indent="-228600" eaLnBrk="0" hangingPunct="0">
              <a:defRPr sz="2400">
                <a:solidFill>
                  <a:schemeClr val="bg1"/>
                </a:solidFill>
                <a:latin typeface="Times New Roman" panose="02020603050405020304" pitchFamily="18" charset="0"/>
                <a:ea typeface="宋体" panose="02010600030101010101" pitchFamily="2" charset="-122"/>
              </a:defRPr>
            </a:lvl4pPr>
            <a:lvl5pPr marL="2057400" indent="-228600" eaLnBrk="0" hangingPunct="0">
              <a:defRPr sz="24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9pPr>
          </a:lstStyle>
          <a:p>
            <a:pPr>
              <a:lnSpc>
                <a:spcPct val="150000"/>
              </a:lnSpc>
              <a:buFont typeface="Wingdings" panose="05000000000000000000" pitchFamily="2" charset="2"/>
              <a:buChar char="u"/>
            </a:pPr>
            <a:r>
              <a:rPr lang="zh-CN" altLang="en-US" sz="2540" b="1" dirty="0">
                <a:solidFill>
                  <a:srgbClr val="000000"/>
                </a:solidFill>
                <a:latin typeface="华文楷体" panose="02010600040101010101" pitchFamily="2" charset="-122"/>
                <a:ea typeface="华文楷体" panose="02010600040101010101" pitchFamily="2" charset="-122"/>
              </a:rPr>
              <a:t>假设已知</a:t>
            </a:r>
            <a:r>
              <a:rPr lang="en-US" altLang="zh-CN" sz="2540" b="1" dirty="0">
                <a:solidFill>
                  <a:srgbClr val="000000"/>
                </a:solidFill>
                <a:latin typeface="华文楷体" panose="02010600040101010101" pitchFamily="2" charset="-122"/>
                <a:ea typeface="华文楷体" panose="02010600040101010101" pitchFamily="2" charset="-122"/>
              </a:rPr>
              <a:t>E</a:t>
            </a:r>
            <a:r>
              <a:rPr lang="zh-CN" altLang="en-US" sz="2540" b="1" dirty="0">
                <a:solidFill>
                  <a:srgbClr val="000000"/>
                </a:solidFill>
                <a:latin typeface="华文楷体" panose="02010600040101010101" pitchFamily="2" charset="-122"/>
                <a:ea typeface="华文楷体" panose="02010600040101010101" pitchFamily="2" charset="-122"/>
              </a:rPr>
              <a:t>盒的两个输出是</a:t>
            </a:r>
            <a:r>
              <a:rPr lang="en-US" altLang="zh-CN" sz="2540" b="1" dirty="0">
                <a:solidFill>
                  <a:srgbClr val="000000"/>
                </a:solidFill>
                <a:latin typeface="华文楷体" panose="02010600040101010101" pitchFamily="2" charset="-122"/>
                <a:ea typeface="华文楷体" panose="02010600040101010101" pitchFamily="2" charset="-122"/>
              </a:rPr>
              <a:t>01</a:t>
            </a:r>
            <a:r>
              <a:rPr lang="zh-CN" altLang="en-US" sz="2540" b="1" dirty="0">
                <a:solidFill>
                  <a:srgbClr val="000000"/>
                </a:solidFill>
                <a:latin typeface="华文楷体" panose="02010600040101010101" pitchFamily="2" charset="-122"/>
                <a:ea typeface="华文楷体" panose="02010600040101010101" pitchFamily="2" charset="-122"/>
              </a:rPr>
              <a:t>和</a:t>
            </a:r>
            <a:r>
              <a:rPr lang="en-US" altLang="zh-CN" sz="2540" b="1" dirty="0">
                <a:solidFill>
                  <a:srgbClr val="000000"/>
                </a:solidFill>
                <a:latin typeface="华文楷体" panose="02010600040101010101" pitchFamily="2" charset="-122"/>
                <a:ea typeface="华文楷体" panose="02010600040101010101" pitchFamily="2" charset="-122"/>
              </a:rPr>
              <a:t>35</a:t>
            </a:r>
            <a:r>
              <a:rPr lang="zh-CN" altLang="en-US" sz="2540" b="1" dirty="0">
                <a:solidFill>
                  <a:srgbClr val="000000"/>
                </a:solidFill>
                <a:latin typeface="华文楷体" panose="02010600040101010101" pitchFamily="2" charset="-122"/>
                <a:ea typeface="华文楷体" panose="02010600040101010101" pitchFamily="2" charset="-122"/>
              </a:rPr>
              <a:t>，其异或的结果是</a:t>
            </a:r>
            <a:r>
              <a:rPr lang="en-US" altLang="zh-CN" sz="2540" b="1" dirty="0">
                <a:solidFill>
                  <a:srgbClr val="000000"/>
                </a:solidFill>
                <a:latin typeface="华文楷体" panose="02010600040101010101" pitchFamily="2" charset="-122"/>
                <a:ea typeface="华文楷体" panose="02010600040101010101" pitchFamily="2" charset="-122"/>
              </a:rPr>
              <a:t>34</a:t>
            </a:r>
            <a:r>
              <a:rPr lang="zh-CN" altLang="en-US" sz="2540" b="1" dirty="0">
                <a:solidFill>
                  <a:srgbClr val="000000"/>
                </a:solidFill>
                <a:latin typeface="华文楷体" panose="02010600040101010101" pitchFamily="2" charset="-122"/>
                <a:ea typeface="华文楷体" panose="02010600040101010101" pitchFamily="2" charset="-122"/>
              </a:rPr>
              <a:t>，经过</a:t>
            </a:r>
            <a:r>
              <a:rPr lang="en-US" altLang="zh-CN" sz="2540" b="1" dirty="0">
                <a:solidFill>
                  <a:srgbClr val="000000"/>
                </a:solidFill>
                <a:latin typeface="华文楷体" panose="02010600040101010101" pitchFamily="2" charset="-122"/>
                <a:ea typeface="华文楷体" panose="02010600040101010101" pitchFamily="2" charset="-122"/>
              </a:rPr>
              <a:t>S1</a:t>
            </a:r>
            <a:r>
              <a:rPr lang="zh-CN" altLang="en-US" sz="2540" b="1" dirty="0">
                <a:solidFill>
                  <a:srgbClr val="000000"/>
                </a:solidFill>
                <a:latin typeface="华文楷体" panose="02010600040101010101" pitchFamily="2" charset="-122"/>
                <a:ea typeface="华文楷体" panose="02010600040101010101" pitchFamily="2" charset="-122"/>
              </a:rPr>
              <a:t>之后输出异或的结果是</a:t>
            </a:r>
            <a:r>
              <a:rPr lang="en-US" altLang="zh-CN" sz="2540" b="1" dirty="0">
                <a:solidFill>
                  <a:srgbClr val="000000"/>
                </a:solidFill>
                <a:latin typeface="华文楷体" panose="02010600040101010101" pitchFamily="2" charset="-122"/>
                <a:ea typeface="华文楷体" panose="02010600040101010101" pitchFamily="2" charset="-122"/>
              </a:rPr>
              <a:t>D</a:t>
            </a:r>
            <a:r>
              <a:rPr lang="zh-CN" altLang="en-US" sz="2540" b="1" dirty="0">
                <a:solidFill>
                  <a:srgbClr val="000000"/>
                </a:solidFill>
                <a:latin typeface="华文楷体" panose="02010600040101010101" pitchFamily="2" charset="-122"/>
                <a:ea typeface="华文楷体" panose="02010600040101010101" pitchFamily="2" charset="-122"/>
              </a:rPr>
              <a:t>。查</a:t>
            </a:r>
            <a:r>
              <a:rPr lang="en-US" altLang="zh-CN" sz="2540" b="1" dirty="0">
                <a:solidFill>
                  <a:srgbClr val="000000"/>
                </a:solidFill>
                <a:latin typeface="华文楷体" panose="02010600040101010101" pitchFamily="2" charset="-122"/>
                <a:ea typeface="华文楷体" panose="02010600040101010101" pitchFamily="2" charset="-122"/>
              </a:rPr>
              <a:t>S1</a:t>
            </a:r>
            <a:r>
              <a:rPr lang="zh-CN" altLang="en-US" sz="2540" b="1" dirty="0">
                <a:solidFill>
                  <a:srgbClr val="000000"/>
                </a:solidFill>
                <a:latin typeface="华文楷体" panose="02010600040101010101" pitchFamily="2" charset="-122"/>
                <a:ea typeface="华文楷体" panose="02010600040101010101" pitchFamily="2" charset="-122"/>
              </a:rPr>
              <a:t>的差分分布表，得到输入异或为</a:t>
            </a:r>
            <a:r>
              <a:rPr lang="en-US" altLang="zh-CN" sz="2540" b="1" dirty="0">
                <a:solidFill>
                  <a:srgbClr val="000000"/>
                </a:solidFill>
                <a:latin typeface="华文楷体" panose="02010600040101010101" pitchFamily="2" charset="-122"/>
                <a:ea typeface="华文楷体" panose="02010600040101010101" pitchFamily="2" charset="-122"/>
              </a:rPr>
              <a:t>34</a:t>
            </a:r>
            <a:r>
              <a:rPr lang="zh-CN" altLang="en-US" sz="2540" b="1" dirty="0">
                <a:solidFill>
                  <a:srgbClr val="000000"/>
                </a:solidFill>
                <a:latin typeface="华文楷体" panose="02010600040101010101" pitchFamily="2" charset="-122"/>
                <a:ea typeface="华文楷体" panose="02010600040101010101" pitchFamily="2" charset="-122"/>
              </a:rPr>
              <a:t>，输出异或为</a:t>
            </a:r>
            <a:r>
              <a:rPr lang="en-US" altLang="zh-CN" sz="2540" b="1" dirty="0">
                <a:solidFill>
                  <a:srgbClr val="000000"/>
                </a:solidFill>
                <a:latin typeface="华文楷体" panose="02010600040101010101" pitchFamily="2" charset="-122"/>
                <a:ea typeface="华文楷体" panose="02010600040101010101" pitchFamily="2" charset="-122"/>
              </a:rPr>
              <a:t>D</a:t>
            </a:r>
            <a:r>
              <a:rPr lang="zh-CN" altLang="en-US" sz="2540" b="1" dirty="0">
                <a:solidFill>
                  <a:srgbClr val="000000"/>
                </a:solidFill>
                <a:latin typeface="华文楷体" panose="02010600040101010101" pitchFamily="2" charset="-122"/>
                <a:ea typeface="华文楷体" panose="02010600040101010101" pitchFamily="2" charset="-122"/>
              </a:rPr>
              <a:t>时，可能的输入：</a:t>
            </a:r>
            <a:endParaRPr lang="en-US" altLang="zh-CN" sz="2540" b="1" dirty="0">
              <a:solidFill>
                <a:srgbClr val="000000"/>
              </a:solidFill>
              <a:latin typeface="华文楷体" panose="02010600040101010101" pitchFamily="2" charset="-122"/>
              <a:ea typeface="华文楷体" panose="02010600040101010101" pitchFamily="2" charset="-122"/>
            </a:endParaRPr>
          </a:p>
        </p:txBody>
      </p:sp>
      <p:cxnSp>
        <p:nvCxnSpPr>
          <p:cNvPr id="23559" name="直接箭头连接符 7"/>
          <p:cNvCxnSpPr>
            <a:cxnSpLocks noChangeShapeType="1"/>
          </p:cNvCxnSpPr>
          <p:nvPr/>
        </p:nvCxnSpPr>
        <p:spPr bwMode="auto">
          <a:xfrm rot="5400000">
            <a:off x="6580080" y="3948121"/>
            <a:ext cx="1556640" cy="0"/>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48242336"/>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灯片编号占位符 3"/>
          <p:cNvSpPr>
            <a:spLocks noGrp="1"/>
          </p:cNvSpPr>
          <p:nvPr>
            <p:ph type="sldNum" sz="quarter" idx="11"/>
          </p:nvPr>
        </p:nvSpPr>
        <p:spPr/>
        <p:txBody>
          <a:bodyPr/>
          <a:lstStyle/>
          <a:p>
            <a:fld id="{786A0AA8-67A9-406E-A2F3-CF648D510B17}" type="slidenum">
              <a:rPr lang="zh-CN" altLang="en-US"/>
              <a:pPr/>
              <a:t>149</a:t>
            </a:fld>
            <a:endParaRPr lang="en-US" altLang="zh-CN"/>
          </a:p>
        </p:txBody>
      </p:sp>
      <p:sp>
        <p:nvSpPr>
          <p:cNvPr id="11" name="页脚占位符 4"/>
          <p:cNvSpPr>
            <a:spLocks noGrp="1"/>
          </p:cNvSpPr>
          <p:nvPr>
            <p:ph type="ftr" sz="quarter" idx="12"/>
          </p:nvPr>
        </p:nvSpPr>
        <p:spPr/>
        <p:txBody>
          <a:bodyPr/>
          <a:lstStyle/>
          <a:p>
            <a:r>
              <a:rPr lang="en-US" altLang="zh-CN"/>
              <a:t>密码学补充：差分密码分析</a:t>
            </a:r>
          </a:p>
        </p:txBody>
      </p:sp>
      <p:sp>
        <p:nvSpPr>
          <p:cNvPr id="24578" name="Rectangle 1"/>
          <p:cNvSpPr>
            <a:spLocks noGrp="1" noChangeArrowheads="1"/>
          </p:cNvSpPr>
          <p:nvPr>
            <p:ph type="title"/>
          </p:nvPr>
        </p:nvSpPr>
        <p:spPr>
          <a:xfrm>
            <a:off x="653761" y="361"/>
            <a:ext cx="8164800" cy="96624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zh-CN" altLang="en-US"/>
              <a:t>确定密钥的原理</a:t>
            </a:r>
            <a:r>
              <a:rPr lang="en-US" altLang="zh-CN"/>
              <a:t>-</a:t>
            </a:r>
            <a:r>
              <a:rPr lang="zh-CN" altLang="en-US"/>
              <a:t>２</a:t>
            </a:r>
            <a:endParaRPr lang="en-GB" altLang="zh-CN">
              <a:ea typeface="宋体" panose="02010600030101010101" pitchFamily="2" charset="-122"/>
            </a:endParaRPr>
          </a:p>
        </p:txBody>
      </p:sp>
      <p:sp>
        <p:nvSpPr>
          <p:cNvPr id="4" name="灯片编号占位符 3"/>
          <p:cNvSpPr txBox="1">
            <a:spLocks noGrp="1"/>
          </p:cNvSpPr>
          <p:nvPr/>
        </p:nvSpPr>
        <p:spPr>
          <a:xfrm>
            <a:off x="6973921" y="6474601"/>
            <a:ext cx="2134080" cy="364320"/>
          </a:xfrm>
          <a:prstGeom prst="rect">
            <a:avLst/>
          </a:prstGeom>
          <a:noFill/>
        </p:spPr>
        <p:txBody>
          <a:bodyPr anchor="ctr"/>
          <a:lstStyle>
            <a:lvl1pPr eaLnBrk="0" hangingPunct="0">
              <a:defRPr sz="2400">
                <a:solidFill>
                  <a:schemeClr val="bg1"/>
                </a:solidFill>
                <a:latin typeface="Times New Roman" panose="02020603050405020304" pitchFamily="18" charset="0"/>
                <a:ea typeface="宋体" panose="02010600030101010101" pitchFamily="2" charset="-122"/>
              </a:defRPr>
            </a:lvl1pPr>
            <a:lvl2pPr marL="742950" indent="-285750" eaLnBrk="0" hangingPunct="0">
              <a:defRPr sz="2400">
                <a:solidFill>
                  <a:schemeClr val="bg1"/>
                </a:solidFill>
                <a:latin typeface="Times New Roman" panose="02020603050405020304" pitchFamily="18" charset="0"/>
                <a:ea typeface="宋体" panose="02010600030101010101" pitchFamily="2" charset="-122"/>
              </a:defRPr>
            </a:lvl2pPr>
            <a:lvl3pPr marL="1143000" indent="-228600" eaLnBrk="0" hangingPunct="0">
              <a:defRPr sz="2400">
                <a:solidFill>
                  <a:schemeClr val="bg1"/>
                </a:solidFill>
                <a:latin typeface="Times New Roman" panose="02020603050405020304" pitchFamily="18" charset="0"/>
                <a:ea typeface="宋体" panose="02010600030101010101" pitchFamily="2" charset="-122"/>
              </a:defRPr>
            </a:lvl3pPr>
            <a:lvl4pPr marL="1600200" indent="-228600" eaLnBrk="0" hangingPunct="0">
              <a:defRPr sz="2400">
                <a:solidFill>
                  <a:schemeClr val="bg1"/>
                </a:solidFill>
                <a:latin typeface="Times New Roman" panose="02020603050405020304" pitchFamily="18" charset="0"/>
                <a:ea typeface="宋体" panose="02010600030101010101" pitchFamily="2" charset="-122"/>
              </a:defRPr>
            </a:lvl4pPr>
            <a:lvl5pPr marL="2057400" indent="-228600" eaLnBrk="0" hangingPunct="0">
              <a:defRPr sz="24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9pPr>
          </a:lstStyle>
          <a:p>
            <a:pPr algn="r"/>
            <a:fld id="{BE72A07D-E548-4AEE-9939-75C13B776D31}" type="slidenum">
              <a:rPr lang="zh-CN" altLang="en-US" sz="1089">
                <a:solidFill>
                  <a:srgbClr val="898989"/>
                </a:solidFill>
                <a:ea typeface="HG Mincho Light J;MS Mincho;HG "/>
              </a:rPr>
              <a:pPr algn="r"/>
              <a:t>149</a:t>
            </a:fld>
            <a:endParaRPr lang="en-US" altLang="zh-CN" sz="1089">
              <a:solidFill>
                <a:srgbClr val="898989"/>
              </a:solidFill>
              <a:ea typeface="HG Mincho Light J;MS Mincho;HG "/>
            </a:endParaRPr>
          </a:p>
        </p:txBody>
      </p:sp>
      <p:sp>
        <p:nvSpPr>
          <p:cNvPr id="24581" name="矩形 4"/>
          <p:cNvSpPr>
            <a:spLocks noChangeArrowheads="1"/>
          </p:cNvSpPr>
          <p:nvPr/>
        </p:nvSpPr>
        <p:spPr bwMode="auto">
          <a:xfrm>
            <a:off x="829441" y="1161001"/>
            <a:ext cx="6788160" cy="126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1"/>
                </a:solidFill>
                <a:latin typeface="Times New Roman" panose="02020603050405020304" pitchFamily="18" charset="0"/>
                <a:ea typeface="宋体" panose="02010600030101010101" pitchFamily="2" charset="-122"/>
              </a:defRPr>
            </a:lvl1pPr>
            <a:lvl2pPr marL="742950" indent="-285750" eaLnBrk="0" hangingPunct="0">
              <a:defRPr sz="2400">
                <a:solidFill>
                  <a:schemeClr val="bg1"/>
                </a:solidFill>
                <a:latin typeface="Times New Roman" panose="02020603050405020304" pitchFamily="18" charset="0"/>
                <a:ea typeface="宋体" panose="02010600030101010101" pitchFamily="2" charset="-122"/>
              </a:defRPr>
            </a:lvl2pPr>
            <a:lvl3pPr marL="1143000" indent="-228600" eaLnBrk="0" hangingPunct="0">
              <a:defRPr sz="2400">
                <a:solidFill>
                  <a:schemeClr val="bg1"/>
                </a:solidFill>
                <a:latin typeface="Times New Roman" panose="02020603050405020304" pitchFamily="18" charset="0"/>
                <a:ea typeface="宋体" panose="02010600030101010101" pitchFamily="2" charset="-122"/>
              </a:defRPr>
            </a:lvl3pPr>
            <a:lvl4pPr marL="1600200" indent="-228600" eaLnBrk="0" hangingPunct="0">
              <a:defRPr sz="2400">
                <a:solidFill>
                  <a:schemeClr val="bg1"/>
                </a:solidFill>
                <a:latin typeface="Times New Roman" panose="02020603050405020304" pitchFamily="18" charset="0"/>
                <a:ea typeface="宋体" panose="02010600030101010101" pitchFamily="2" charset="-122"/>
              </a:defRPr>
            </a:lvl4pPr>
            <a:lvl5pPr marL="2057400" indent="-228600" eaLnBrk="0" hangingPunct="0">
              <a:defRPr sz="24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9pPr>
          </a:lstStyle>
          <a:p>
            <a:pPr>
              <a:lnSpc>
                <a:spcPct val="150000"/>
              </a:lnSpc>
            </a:pPr>
            <a:r>
              <a:rPr lang="zh-CN" altLang="en-US" sz="2540" b="1">
                <a:solidFill>
                  <a:srgbClr val="000000"/>
                </a:solidFill>
                <a:latin typeface="华文楷体" panose="02010600040101010101" pitchFamily="2" charset="-122"/>
                <a:ea typeface="华文楷体" panose="02010600040101010101" pitchFamily="2" charset="-122"/>
              </a:rPr>
              <a:t>实际上，输入异或的结果是</a:t>
            </a:r>
            <a:r>
              <a:rPr lang="en-US" altLang="zh-CN" sz="2540" b="1">
                <a:solidFill>
                  <a:srgbClr val="000000"/>
                </a:solidFill>
                <a:latin typeface="华文楷体" panose="02010600040101010101" pitchFamily="2" charset="-122"/>
                <a:ea typeface="华文楷体" panose="02010600040101010101" pitchFamily="2" charset="-122"/>
              </a:rPr>
              <a:t>34</a:t>
            </a:r>
            <a:r>
              <a:rPr lang="zh-CN" altLang="en-US" sz="2540" b="1">
                <a:solidFill>
                  <a:srgbClr val="000000"/>
                </a:solidFill>
                <a:latin typeface="华文楷体" panose="02010600040101010101" pitchFamily="2" charset="-122"/>
                <a:ea typeface="华文楷体" panose="02010600040101010101" pitchFamily="2" charset="-122"/>
              </a:rPr>
              <a:t>，与密钥无关，这是因为：</a:t>
            </a:r>
          </a:p>
        </p:txBody>
      </p:sp>
      <p:pic>
        <p:nvPicPr>
          <p:cNvPr id="245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320" y="2625481"/>
            <a:ext cx="4890240" cy="158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矩形 6"/>
          <p:cNvSpPr>
            <a:spLocks noChangeArrowheads="1"/>
          </p:cNvSpPr>
          <p:nvPr/>
        </p:nvSpPr>
        <p:spPr bwMode="auto">
          <a:xfrm>
            <a:off x="959618" y="4366441"/>
            <a:ext cx="835485" cy="126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bg1"/>
                </a:solidFill>
                <a:latin typeface="Times New Roman" panose="02020603050405020304" pitchFamily="18" charset="0"/>
                <a:ea typeface="宋体" panose="02010600030101010101" pitchFamily="2" charset="-122"/>
              </a:defRPr>
            </a:lvl1pPr>
            <a:lvl2pPr marL="742950" indent="-285750" eaLnBrk="0" hangingPunct="0">
              <a:defRPr sz="2400">
                <a:solidFill>
                  <a:schemeClr val="bg1"/>
                </a:solidFill>
                <a:latin typeface="Times New Roman" panose="02020603050405020304" pitchFamily="18" charset="0"/>
                <a:ea typeface="宋体" panose="02010600030101010101" pitchFamily="2" charset="-122"/>
              </a:defRPr>
            </a:lvl2pPr>
            <a:lvl3pPr marL="1143000" indent="-228600" eaLnBrk="0" hangingPunct="0">
              <a:defRPr sz="2400">
                <a:solidFill>
                  <a:schemeClr val="bg1"/>
                </a:solidFill>
                <a:latin typeface="Times New Roman" panose="02020603050405020304" pitchFamily="18" charset="0"/>
                <a:ea typeface="宋体" panose="02010600030101010101" pitchFamily="2" charset="-122"/>
              </a:defRPr>
            </a:lvl3pPr>
            <a:lvl4pPr marL="1600200" indent="-228600" eaLnBrk="0" hangingPunct="0">
              <a:defRPr sz="2400">
                <a:solidFill>
                  <a:schemeClr val="bg1"/>
                </a:solidFill>
                <a:latin typeface="Times New Roman" panose="02020603050405020304" pitchFamily="18" charset="0"/>
                <a:ea typeface="宋体" panose="02010600030101010101" pitchFamily="2" charset="-122"/>
              </a:defRPr>
            </a:lvl4pPr>
            <a:lvl5pPr marL="2057400" indent="-228600" eaLnBrk="0" hangingPunct="0">
              <a:defRPr sz="24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9pPr>
          </a:lstStyle>
          <a:p>
            <a:pPr>
              <a:lnSpc>
                <a:spcPct val="150000"/>
              </a:lnSpc>
            </a:pPr>
            <a:r>
              <a:rPr lang="zh-CN" altLang="en-US" sz="2540" b="1">
                <a:solidFill>
                  <a:srgbClr val="000000"/>
                </a:solidFill>
                <a:latin typeface="华文楷体" panose="02010600040101010101" pitchFamily="2" charset="-122"/>
                <a:ea typeface="华文楷体" panose="02010600040101010101" pitchFamily="2" charset="-122"/>
              </a:rPr>
              <a:t>因为</a:t>
            </a:r>
            <a:endParaRPr lang="en-US" altLang="zh-CN" sz="2540" b="1">
              <a:solidFill>
                <a:srgbClr val="000000"/>
              </a:solidFill>
              <a:latin typeface="华文楷体" panose="02010600040101010101" pitchFamily="2" charset="-122"/>
              <a:ea typeface="华文楷体" panose="02010600040101010101" pitchFamily="2" charset="-122"/>
            </a:endParaRPr>
          </a:p>
          <a:p>
            <a:pPr>
              <a:lnSpc>
                <a:spcPct val="150000"/>
              </a:lnSpc>
            </a:pPr>
            <a:r>
              <a:rPr lang="zh-CN" altLang="en-US" sz="2540" b="1">
                <a:solidFill>
                  <a:srgbClr val="000000"/>
                </a:solidFill>
                <a:latin typeface="华文楷体" panose="02010600040101010101" pitchFamily="2" charset="-122"/>
                <a:ea typeface="华文楷体" panose="02010600040101010101" pitchFamily="2" charset="-122"/>
              </a:rPr>
              <a:t>所以</a:t>
            </a:r>
          </a:p>
        </p:txBody>
      </p:sp>
      <p:pic>
        <p:nvPicPr>
          <p:cNvPr id="2458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0961" y="4645800"/>
            <a:ext cx="2376000" cy="31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0960" y="5191561"/>
            <a:ext cx="2384640" cy="31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6"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2401" y="4029481"/>
            <a:ext cx="1909440" cy="1926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112889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11188" y="-27384"/>
            <a:ext cx="7921625" cy="1008062"/>
          </a:xfrm>
        </p:spPr>
        <p:txBody>
          <a:bodyPr/>
          <a:lstStyle/>
          <a:p>
            <a:r>
              <a:rPr lang="zh-CN" altLang="en-US" b="0" dirty="0">
                <a:solidFill>
                  <a:schemeClr val="bg1"/>
                </a:solidFill>
              </a:rPr>
              <a:t>维吉尼亚密码</a:t>
            </a:r>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15</a:t>
            </a:fld>
            <a:endParaRPr lang="en-US" altLang="zh-CN"/>
          </a:p>
        </p:txBody>
      </p:sp>
      <p:sp>
        <p:nvSpPr>
          <p:cNvPr id="7" name="矩形 6">
            <a:extLst>
              <a:ext uri="{FF2B5EF4-FFF2-40B4-BE49-F238E27FC236}">
                <a16:creationId xmlns:a16="http://schemas.microsoft.com/office/drawing/2014/main" id="{51C5094A-ACDB-4DB9-816B-8C3CA53224BF}"/>
              </a:ext>
            </a:extLst>
          </p:cNvPr>
          <p:cNvSpPr/>
          <p:nvPr/>
        </p:nvSpPr>
        <p:spPr>
          <a:xfrm>
            <a:off x="107504" y="1628801"/>
            <a:ext cx="8928992" cy="3970318"/>
          </a:xfrm>
          <a:prstGeom prst="rect">
            <a:avLst/>
          </a:prstGeom>
        </p:spPr>
        <p:txBody>
          <a:bodyPr wrap="square">
            <a:spAutoFit/>
          </a:bodyPr>
          <a:lstStyle/>
          <a:p>
            <a:pPr marL="571500" indent="-571500" algn="l">
              <a:buFont typeface="Arial" panose="020B0604020202020204" pitchFamily="34" charset="0"/>
              <a:buChar char="•"/>
            </a:pPr>
            <a:r>
              <a:rPr lang="zh-CN" altLang="en-US" sz="3600" dirty="0">
                <a:latin typeface="微软雅黑" pitchFamily="34" charset="-122"/>
                <a:ea typeface="微软雅黑" pitchFamily="34" charset="-122"/>
              </a:rPr>
              <a:t>维吉尼亚密码</a:t>
            </a:r>
            <a:endParaRPr lang="en-US" altLang="zh-CN" sz="3600" dirty="0">
              <a:latin typeface="微软雅黑" pitchFamily="34" charset="-122"/>
              <a:ea typeface="微软雅黑" pitchFamily="34" charset="-122"/>
            </a:endParaRPr>
          </a:p>
          <a:p>
            <a:pPr marL="571500" indent="-571500" algn="l">
              <a:buFont typeface="Arial" panose="020B0604020202020204" pitchFamily="34" charset="0"/>
              <a:buChar char="•"/>
            </a:pPr>
            <a:endParaRPr lang="en-US" altLang="zh-CN" sz="3600" dirty="0">
              <a:latin typeface="微软雅黑" pitchFamily="34" charset="-122"/>
              <a:ea typeface="微软雅黑" pitchFamily="34" charset="-122"/>
            </a:endParaRPr>
          </a:p>
          <a:p>
            <a:pPr marL="571500" indent="-571500" algn="l">
              <a:buFont typeface="Arial" panose="020B0604020202020204" pitchFamily="34" charset="0"/>
              <a:buChar char="•"/>
            </a:pPr>
            <a:r>
              <a:rPr lang="zh-CN" altLang="en-US" sz="3600" dirty="0">
                <a:latin typeface="微软雅黑" pitchFamily="34" charset="-122"/>
                <a:ea typeface="微软雅黑" pitchFamily="34" charset="-122"/>
              </a:rPr>
              <a:t>不使用单一偏移量作为密钥</a:t>
            </a:r>
            <a:endParaRPr lang="en-US" altLang="zh-CN" sz="3600" dirty="0">
              <a:latin typeface="微软雅黑" pitchFamily="34" charset="-122"/>
              <a:ea typeface="微软雅黑" pitchFamily="34" charset="-122"/>
            </a:endParaRPr>
          </a:p>
          <a:p>
            <a:pPr marL="571500" indent="-571500" algn="l">
              <a:buFont typeface="Arial" panose="020B0604020202020204" pitchFamily="34" charset="0"/>
              <a:buChar char="•"/>
            </a:pPr>
            <a:endParaRPr lang="en-US" altLang="zh-CN" sz="3600" dirty="0">
              <a:latin typeface="微软雅黑" pitchFamily="34" charset="-122"/>
              <a:ea typeface="微软雅黑" pitchFamily="34" charset="-122"/>
            </a:endParaRPr>
          </a:p>
          <a:p>
            <a:pPr marL="571500" indent="-571500" algn="l">
              <a:buFont typeface="Arial" panose="020B0604020202020204" pitchFamily="34" charset="0"/>
              <a:buChar char="•"/>
            </a:pPr>
            <a:r>
              <a:rPr lang="zh-CN" altLang="en-US" sz="3600" dirty="0">
                <a:latin typeface="微软雅黑" pitchFamily="34" charset="-122"/>
                <a:ea typeface="微软雅黑" pitchFamily="34" charset="-122"/>
              </a:rPr>
              <a:t>选择某一关键词并重复而得到密钥</a:t>
            </a:r>
            <a:endParaRPr lang="en-US" altLang="zh-CN" sz="3600" dirty="0">
              <a:latin typeface="微软雅黑" pitchFamily="34" charset="-122"/>
              <a:ea typeface="微软雅黑" pitchFamily="34" charset="-122"/>
            </a:endParaRPr>
          </a:p>
          <a:p>
            <a:pPr marL="571500" indent="-571500" algn="l">
              <a:buFont typeface="Arial" panose="020B0604020202020204" pitchFamily="34" charset="0"/>
              <a:buChar char="•"/>
            </a:pPr>
            <a:endParaRPr lang="en-US" altLang="zh-CN" sz="3600" dirty="0">
              <a:latin typeface="微软雅黑" pitchFamily="34" charset="-122"/>
              <a:ea typeface="微软雅黑" pitchFamily="34" charset="-122"/>
            </a:endParaRPr>
          </a:p>
          <a:p>
            <a:pPr marL="571500" indent="-571500" algn="l">
              <a:buFont typeface="Arial" panose="020B0604020202020204" pitchFamily="34" charset="0"/>
              <a:buChar char="•"/>
            </a:pPr>
            <a:r>
              <a:rPr lang="zh-CN" altLang="en-US" sz="3600" dirty="0">
                <a:latin typeface="微软雅黑" pitchFamily="34" charset="-122"/>
                <a:ea typeface="微软雅黑" pitchFamily="34" charset="-122"/>
              </a:rPr>
              <a:t>关键词：和明文一样，英文字符串</a:t>
            </a:r>
            <a:endParaRPr lang="en-US" altLang="zh-CN" sz="3600" dirty="0">
              <a:latin typeface="微软雅黑" pitchFamily="34" charset="-122"/>
              <a:ea typeface="微软雅黑" pitchFamily="34" charset="-122"/>
            </a:endParaRPr>
          </a:p>
        </p:txBody>
      </p:sp>
    </p:spTree>
    <p:extLst>
      <p:ext uri="{BB962C8B-B14F-4D97-AF65-F5344CB8AC3E}">
        <p14:creationId xmlns:p14="http://schemas.microsoft.com/office/powerpoint/2010/main" val="666200911"/>
      </p:ext>
    </p:extLst>
  </p:cSld>
  <p:clrMapOvr>
    <a:masterClrMapping/>
  </p:clrMapOvr>
  <p:transition>
    <p:wipe dir="d"/>
  </p:transition>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灯片编号占位符 3"/>
          <p:cNvSpPr>
            <a:spLocks noGrp="1"/>
          </p:cNvSpPr>
          <p:nvPr>
            <p:ph type="sldNum" sz="quarter" idx="11"/>
          </p:nvPr>
        </p:nvSpPr>
        <p:spPr/>
        <p:txBody>
          <a:bodyPr/>
          <a:lstStyle/>
          <a:p>
            <a:fld id="{B6F964EE-9237-4DFF-BB8A-7D1F436524B9}" type="slidenum">
              <a:rPr lang="zh-CN" altLang="en-US"/>
              <a:pPr/>
              <a:t>150</a:t>
            </a:fld>
            <a:endParaRPr lang="en-US" altLang="zh-CN"/>
          </a:p>
        </p:txBody>
      </p:sp>
      <p:sp>
        <p:nvSpPr>
          <p:cNvPr id="9" name="页脚占位符 4"/>
          <p:cNvSpPr>
            <a:spLocks noGrp="1"/>
          </p:cNvSpPr>
          <p:nvPr>
            <p:ph type="ftr" sz="quarter" idx="12"/>
          </p:nvPr>
        </p:nvSpPr>
        <p:spPr/>
        <p:txBody>
          <a:bodyPr/>
          <a:lstStyle/>
          <a:p>
            <a:r>
              <a:rPr lang="en-US" altLang="zh-CN"/>
              <a:t>密码学补充：差分密码分析</a:t>
            </a:r>
          </a:p>
        </p:txBody>
      </p:sp>
      <p:sp>
        <p:nvSpPr>
          <p:cNvPr id="25602" name="Rectangle 1"/>
          <p:cNvSpPr>
            <a:spLocks noGrp="1" noChangeArrowheads="1"/>
          </p:cNvSpPr>
          <p:nvPr>
            <p:ph type="title"/>
          </p:nvPr>
        </p:nvSpPr>
        <p:spPr>
          <a:xfrm>
            <a:off x="653761" y="361"/>
            <a:ext cx="8164800" cy="966240"/>
          </a:xfrm>
        </p:spPr>
        <p:txBody>
          <a:bodyPr/>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zh-CN" altLang="en-US"/>
              <a:t>确定密钥的原理</a:t>
            </a:r>
            <a:r>
              <a:rPr lang="en-US" altLang="zh-CN"/>
              <a:t>-</a:t>
            </a:r>
            <a:r>
              <a:rPr lang="zh-CN" altLang="en-US"/>
              <a:t>３</a:t>
            </a:r>
            <a:endParaRPr lang="en-GB" altLang="zh-CN">
              <a:ea typeface="宋体" panose="02010600030101010101" pitchFamily="2" charset="-122"/>
            </a:endParaRPr>
          </a:p>
        </p:txBody>
      </p:sp>
      <p:sp>
        <p:nvSpPr>
          <p:cNvPr id="4" name="灯片编号占位符 3"/>
          <p:cNvSpPr txBox="1">
            <a:spLocks noGrp="1"/>
          </p:cNvSpPr>
          <p:nvPr/>
        </p:nvSpPr>
        <p:spPr>
          <a:xfrm>
            <a:off x="6973921" y="6474601"/>
            <a:ext cx="2134080" cy="364320"/>
          </a:xfrm>
          <a:prstGeom prst="rect">
            <a:avLst/>
          </a:prstGeom>
          <a:noFill/>
        </p:spPr>
        <p:txBody>
          <a:bodyPr anchor="ctr"/>
          <a:lstStyle>
            <a:lvl1pPr eaLnBrk="0" hangingPunct="0">
              <a:defRPr sz="2400">
                <a:solidFill>
                  <a:schemeClr val="bg1"/>
                </a:solidFill>
                <a:latin typeface="Times New Roman" panose="02020603050405020304" pitchFamily="18" charset="0"/>
                <a:ea typeface="宋体" panose="02010600030101010101" pitchFamily="2" charset="-122"/>
              </a:defRPr>
            </a:lvl1pPr>
            <a:lvl2pPr marL="742950" indent="-285750" eaLnBrk="0" hangingPunct="0">
              <a:defRPr sz="2400">
                <a:solidFill>
                  <a:schemeClr val="bg1"/>
                </a:solidFill>
                <a:latin typeface="Times New Roman" panose="02020603050405020304" pitchFamily="18" charset="0"/>
                <a:ea typeface="宋体" panose="02010600030101010101" pitchFamily="2" charset="-122"/>
              </a:defRPr>
            </a:lvl2pPr>
            <a:lvl3pPr marL="1143000" indent="-228600" eaLnBrk="0" hangingPunct="0">
              <a:defRPr sz="2400">
                <a:solidFill>
                  <a:schemeClr val="bg1"/>
                </a:solidFill>
                <a:latin typeface="Times New Roman" panose="02020603050405020304" pitchFamily="18" charset="0"/>
                <a:ea typeface="宋体" panose="02010600030101010101" pitchFamily="2" charset="-122"/>
              </a:defRPr>
            </a:lvl3pPr>
            <a:lvl4pPr marL="1600200" indent="-228600" eaLnBrk="0" hangingPunct="0">
              <a:defRPr sz="2400">
                <a:solidFill>
                  <a:schemeClr val="bg1"/>
                </a:solidFill>
                <a:latin typeface="Times New Roman" panose="02020603050405020304" pitchFamily="18" charset="0"/>
                <a:ea typeface="宋体" panose="02010600030101010101" pitchFamily="2" charset="-122"/>
              </a:defRPr>
            </a:lvl4pPr>
            <a:lvl5pPr marL="2057400" indent="-228600" eaLnBrk="0" hangingPunct="0">
              <a:defRPr sz="24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9pPr>
          </a:lstStyle>
          <a:p>
            <a:pPr algn="r"/>
            <a:fld id="{A5679C23-24B1-4869-A71A-F940F3BF9F58}" type="slidenum">
              <a:rPr lang="zh-CN" altLang="en-US" sz="1089">
                <a:solidFill>
                  <a:srgbClr val="898989"/>
                </a:solidFill>
                <a:ea typeface="HG Mincho Light J;MS Mincho;HG "/>
              </a:rPr>
              <a:pPr algn="r"/>
              <a:t>150</a:t>
            </a:fld>
            <a:endParaRPr lang="en-US" altLang="zh-CN" sz="1089">
              <a:solidFill>
                <a:srgbClr val="898989"/>
              </a:solidFill>
              <a:ea typeface="HG Mincho Light J;MS Mincho;HG "/>
            </a:endParaRPr>
          </a:p>
        </p:txBody>
      </p:sp>
      <p:pic>
        <p:nvPicPr>
          <p:cNvPr id="2560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600" y="1521000"/>
            <a:ext cx="5880960"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矩形 5"/>
          <p:cNvSpPr>
            <a:spLocks noChangeArrowheads="1"/>
          </p:cNvSpPr>
          <p:nvPr/>
        </p:nvSpPr>
        <p:spPr bwMode="auto">
          <a:xfrm>
            <a:off x="207361" y="1313641"/>
            <a:ext cx="2161440" cy="48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1"/>
                </a:solidFill>
                <a:latin typeface="Times New Roman" panose="02020603050405020304" pitchFamily="18" charset="0"/>
                <a:ea typeface="宋体" panose="02010600030101010101" pitchFamily="2" charset="-122"/>
              </a:defRPr>
            </a:lvl1pPr>
            <a:lvl2pPr marL="742950" indent="-285750" eaLnBrk="0" hangingPunct="0">
              <a:defRPr sz="2400">
                <a:solidFill>
                  <a:schemeClr val="bg1"/>
                </a:solidFill>
                <a:latin typeface="Times New Roman" panose="02020603050405020304" pitchFamily="18" charset="0"/>
                <a:ea typeface="宋体" panose="02010600030101010101" pitchFamily="2" charset="-122"/>
              </a:defRPr>
            </a:lvl2pPr>
            <a:lvl3pPr marL="1143000" indent="-228600" eaLnBrk="0" hangingPunct="0">
              <a:defRPr sz="2400">
                <a:solidFill>
                  <a:schemeClr val="bg1"/>
                </a:solidFill>
                <a:latin typeface="Times New Roman" panose="02020603050405020304" pitchFamily="18" charset="0"/>
                <a:ea typeface="宋体" panose="02010600030101010101" pitchFamily="2" charset="-122"/>
              </a:defRPr>
            </a:lvl3pPr>
            <a:lvl4pPr marL="1600200" indent="-228600" eaLnBrk="0" hangingPunct="0">
              <a:defRPr sz="2400">
                <a:solidFill>
                  <a:schemeClr val="bg1"/>
                </a:solidFill>
                <a:latin typeface="Times New Roman" panose="02020603050405020304" pitchFamily="18" charset="0"/>
                <a:ea typeface="宋体" panose="02010600030101010101" pitchFamily="2" charset="-122"/>
              </a:defRPr>
            </a:lvl4pPr>
            <a:lvl5pPr marL="2057400" indent="-228600" eaLnBrk="0" hangingPunct="0">
              <a:defRPr sz="24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9pPr>
          </a:lstStyle>
          <a:p>
            <a:r>
              <a:rPr lang="zh-CN" altLang="en-US" sz="2540" b="1">
                <a:solidFill>
                  <a:srgbClr val="000000"/>
                </a:solidFill>
                <a:latin typeface="华文楷体" panose="02010600040101010101" pitchFamily="2" charset="-122"/>
                <a:ea typeface="华文楷体" panose="02010600040101010101" pitchFamily="2" charset="-122"/>
              </a:rPr>
              <a:t>这样就得到：</a:t>
            </a:r>
          </a:p>
        </p:txBody>
      </p:sp>
      <p:sp>
        <p:nvSpPr>
          <p:cNvPr id="25607" name="矩形 6"/>
          <p:cNvSpPr>
            <a:spLocks noChangeArrowheads="1"/>
          </p:cNvSpPr>
          <p:nvPr/>
        </p:nvSpPr>
        <p:spPr bwMode="auto">
          <a:xfrm>
            <a:off x="417580" y="4833001"/>
            <a:ext cx="3438762" cy="48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bg1"/>
                </a:solidFill>
                <a:latin typeface="Times New Roman" panose="02020603050405020304" pitchFamily="18" charset="0"/>
                <a:ea typeface="宋体" panose="02010600030101010101" pitchFamily="2" charset="-122"/>
              </a:defRPr>
            </a:lvl1pPr>
            <a:lvl2pPr marL="742950" indent="-285750" eaLnBrk="0" hangingPunct="0">
              <a:defRPr sz="2400">
                <a:solidFill>
                  <a:schemeClr val="bg1"/>
                </a:solidFill>
                <a:latin typeface="Times New Roman" panose="02020603050405020304" pitchFamily="18" charset="0"/>
                <a:ea typeface="宋体" panose="02010600030101010101" pitchFamily="2" charset="-122"/>
              </a:defRPr>
            </a:lvl2pPr>
            <a:lvl3pPr marL="1143000" indent="-228600" eaLnBrk="0" hangingPunct="0">
              <a:defRPr sz="2400">
                <a:solidFill>
                  <a:schemeClr val="bg1"/>
                </a:solidFill>
                <a:latin typeface="Times New Roman" panose="02020603050405020304" pitchFamily="18" charset="0"/>
                <a:ea typeface="宋体" panose="02010600030101010101" pitchFamily="2" charset="-122"/>
              </a:defRPr>
            </a:lvl3pPr>
            <a:lvl4pPr marL="1600200" indent="-228600" eaLnBrk="0" hangingPunct="0">
              <a:defRPr sz="2400">
                <a:solidFill>
                  <a:schemeClr val="bg1"/>
                </a:solidFill>
                <a:latin typeface="Times New Roman" panose="02020603050405020304" pitchFamily="18" charset="0"/>
                <a:ea typeface="宋体" panose="02010600030101010101" pitchFamily="2" charset="-122"/>
              </a:defRPr>
            </a:lvl4pPr>
            <a:lvl5pPr marL="2057400" indent="-228600" eaLnBrk="0" hangingPunct="0">
              <a:defRPr sz="2400">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bg1"/>
                </a:solidFill>
                <a:latin typeface="Times New Roman" panose="02020603050405020304" pitchFamily="18" charset="0"/>
                <a:ea typeface="宋体" panose="02010600030101010101" pitchFamily="2" charset="-122"/>
              </a:defRPr>
            </a:lvl9pPr>
          </a:lstStyle>
          <a:p>
            <a:r>
              <a:rPr lang="zh-CN" altLang="en-US" sz="2540" b="1">
                <a:solidFill>
                  <a:srgbClr val="000000"/>
                </a:solidFill>
                <a:latin typeface="华文楷体" panose="02010600040101010101" pitchFamily="2" charset="-122"/>
                <a:ea typeface="华文楷体" panose="02010600040101010101" pitchFamily="2" charset="-122"/>
              </a:rPr>
              <a:t>所以，可能的密钥就是</a:t>
            </a:r>
          </a:p>
        </p:txBody>
      </p:sp>
      <p:pic>
        <p:nvPicPr>
          <p:cNvPr id="2560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3040" y="5511241"/>
            <a:ext cx="3870720" cy="38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3902665"/>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21762" name="Rectangle 2"/>
          <p:cNvSpPr>
            <a:spLocks noGrp="1" noChangeArrowheads="1"/>
          </p:cNvSpPr>
          <p:nvPr>
            <p:ph type="title"/>
          </p:nvPr>
        </p:nvSpPr>
        <p:spPr>
          <a:xfrm>
            <a:off x="611188" y="-27384"/>
            <a:ext cx="7921625" cy="1008062"/>
          </a:xfrm>
        </p:spPr>
        <p:txBody>
          <a:bodyPr/>
          <a:lstStyle/>
          <a:p>
            <a:r>
              <a:rPr lang="en-US" altLang="zh-CN" b="0" dirty="0">
                <a:solidFill>
                  <a:schemeClr val="bg1"/>
                </a:solidFill>
                <a:latin typeface="+mj-ea"/>
              </a:rPr>
              <a:t>DES: </a:t>
            </a:r>
            <a:r>
              <a:rPr lang="zh-CN" altLang="en-US" b="0" dirty="0">
                <a:solidFill>
                  <a:schemeClr val="bg1"/>
                </a:solidFill>
                <a:latin typeface="+mj-ea"/>
              </a:rPr>
              <a:t>线性密码分析</a:t>
            </a:r>
          </a:p>
        </p:txBody>
      </p:sp>
      <p:sp>
        <p:nvSpPr>
          <p:cNvPr id="2421763" name="Rectangle 3"/>
          <p:cNvSpPr>
            <a:spLocks noGrp="1" noChangeArrowheads="1"/>
          </p:cNvSpPr>
          <p:nvPr>
            <p:ph idx="1"/>
          </p:nvPr>
        </p:nvSpPr>
        <p:spPr>
          <a:xfrm>
            <a:off x="827584" y="1988841"/>
            <a:ext cx="7772400" cy="3672408"/>
          </a:xfrm>
        </p:spPr>
        <p:txBody>
          <a:bodyPr/>
          <a:lstStyle/>
          <a:p>
            <a:pPr marL="432000" indent="-418950">
              <a:lnSpc>
                <a:spcPct val="150000"/>
              </a:lnSpc>
              <a:spcBef>
                <a:spcPts val="600"/>
              </a:spcBef>
              <a:spcAft>
                <a:spcPts val="1200"/>
              </a:spcAft>
              <a:buClr>
                <a:schemeClr val="accent2"/>
              </a:buClr>
              <a:buSzPct val="100000"/>
              <a:buBlip>
                <a:blip r:embed="rId3"/>
              </a:buBlip>
            </a:pPr>
            <a:r>
              <a:rPr lang="zh-CN" altLang="en-US" sz="2800" b="0" kern="1200" dirty="0">
                <a:latin typeface="微软雅黑" pitchFamily="34" charset="-122"/>
                <a:ea typeface="微软雅黑" pitchFamily="34" charset="-122"/>
                <a:sym typeface="ZapfDingbats" pitchFamily="82" charset="2"/>
              </a:rPr>
              <a:t>线性密码分析：用一个线性表达式来近似表示加密算法的一部分，该线性表达式是关于模</a:t>
            </a:r>
            <a:r>
              <a:rPr lang="en-US" altLang="zh-CN" sz="2800" b="0" kern="1200" dirty="0">
                <a:latin typeface="微软雅黑" pitchFamily="34" charset="-122"/>
                <a:ea typeface="微软雅黑" pitchFamily="34" charset="-122"/>
                <a:sym typeface="ZapfDingbats" pitchFamily="82" charset="2"/>
              </a:rPr>
              <a:t>2</a:t>
            </a:r>
            <a:r>
              <a:rPr lang="zh-CN" altLang="en-US" sz="2800" b="0" kern="1200" dirty="0">
                <a:latin typeface="微软雅黑" pitchFamily="34" charset="-122"/>
                <a:ea typeface="微软雅黑" pitchFamily="34" charset="-122"/>
                <a:sym typeface="ZapfDingbats" pitchFamily="82" charset="2"/>
              </a:rPr>
              <a:t>的操作。</a:t>
            </a:r>
            <a:endParaRPr lang="en-US" altLang="zh-CN" sz="2800" b="0" kern="1200" dirty="0">
              <a:latin typeface="微软雅黑" pitchFamily="34" charset="-122"/>
              <a:ea typeface="微软雅黑" pitchFamily="34" charset="-122"/>
              <a:sym typeface="ZapfDingbats" pitchFamily="82" charset="2"/>
            </a:endParaRPr>
          </a:p>
          <a:p>
            <a:pPr marL="432000" indent="-418950">
              <a:lnSpc>
                <a:spcPct val="150000"/>
              </a:lnSpc>
              <a:spcBef>
                <a:spcPts val="600"/>
              </a:spcBef>
              <a:spcAft>
                <a:spcPts val="1200"/>
              </a:spcAft>
              <a:buClr>
                <a:schemeClr val="accent2"/>
              </a:buClr>
              <a:buSzPct val="100000"/>
              <a:buBlip>
                <a:blip r:embed="rId3"/>
              </a:buBlip>
            </a:pPr>
            <a:r>
              <a:rPr lang="zh-CN" altLang="en-US" sz="2800" b="0" kern="1200" dirty="0">
                <a:latin typeface="微软雅黑" pitchFamily="34" charset="-122"/>
                <a:ea typeface="微软雅黑" pitchFamily="34" charset="-122"/>
                <a:sym typeface="ZapfDingbats" pitchFamily="82" charset="2"/>
              </a:rPr>
              <a:t>破解</a:t>
            </a:r>
            <a:r>
              <a:rPr lang="en-US" altLang="zh-CN" sz="2800" b="0" kern="1200" dirty="0">
                <a:latin typeface="微软雅黑" pitchFamily="34" charset="-122"/>
                <a:ea typeface="微软雅黑" pitchFamily="34" charset="-122"/>
                <a:sym typeface="ZapfDingbats" pitchFamily="82" charset="2"/>
              </a:rPr>
              <a:t>DES: 2</a:t>
            </a:r>
            <a:r>
              <a:rPr lang="en-US" altLang="zh-CN" sz="2800" b="0" kern="1200" baseline="30000" dirty="0">
                <a:latin typeface="微软雅黑" pitchFamily="34" charset="-122"/>
                <a:ea typeface="微软雅黑" pitchFamily="34" charset="-122"/>
                <a:sym typeface="ZapfDingbats" pitchFamily="82" charset="2"/>
              </a:rPr>
              <a:t>43</a:t>
            </a:r>
            <a:r>
              <a:rPr lang="zh-CN" altLang="en-US" sz="2800" b="0" kern="1200" dirty="0">
                <a:latin typeface="微软雅黑" pitchFamily="34" charset="-122"/>
                <a:ea typeface="微软雅黑" pitchFamily="34" charset="-122"/>
                <a:sym typeface="ZapfDingbats" pitchFamily="82" charset="2"/>
              </a:rPr>
              <a:t>个已知明文</a:t>
            </a:r>
            <a:endParaRPr lang="zh-CN" altLang="zh-CN" sz="2800" b="0" kern="1200" dirty="0">
              <a:latin typeface="微软雅黑" pitchFamily="34" charset="-122"/>
              <a:ea typeface="微软雅黑" pitchFamily="34" charset="-122"/>
              <a:sym typeface="ZapfDingbats" pitchFamily="82" charset="2"/>
            </a:endParaRPr>
          </a:p>
          <a:p>
            <a:pPr marL="432000" indent="-418950">
              <a:lnSpc>
                <a:spcPct val="150000"/>
              </a:lnSpc>
              <a:spcBef>
                <a:spcPts val="600"/>
              </a:spcBef>
              <a:spcAft>
                <a:spcPts val="1200"/>
              </a:spcAft>
              <a:buClr>
                <a:schemeClr val="accent2"/>
              </a:buClr>
              <a:buSzPct val="100000"/>
              <a:buBlip>
                <a:blip r:embed="rId3"/>
              </a:buBlip>
            </a:pPr>
            <a:r>
              <a:rPr lang="en-US" altLang="zh-CN" sz="2800" b="0" kern="1200" dirty="0">
                <a:latin typeface="微软雅黑" pitchFamily="34" charset="-122"/>
                <a:ea typeface="微软雅黑" pitchFamily="34" charset="-122"/>
                <a:sym typeface="ZapfDingbats" pitchFamily="82" charset="2"/>
              </a:rPr>
              <a:t>DES</a:t>
            </a:r>
            <a:r>
              <a:rPr lang="zh-CN" altLang="en-US" sz="2800" b="0" kern="1200" dirty="0">
                <a:latin typeface="微软雅黑" pitchFamily="34" charset="-122"/>
                <a:ea typeface="微软雅黑" pitchFamily="34" charset="-122"/>
                <a:sym typeface="ZapfDingbats" pitchFamily="82" charset="2"/>
              </a:rPr>
              <a:t>对线性密码分析的抵抗力稍弱</a:t>
            </a: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151</a:t>
            </a:fld>
            <a:endParaRPr lang="en-US" altLang="zh-CN"/>
          </a:p>
        </p:txBody>
      </p:sp>
    </p:spTree>
    <p:extLst>
      <p:ext uri="{BB962C8B-B14F-4D97-AF65-F5344CB8AC3E}">
        <p14:creationId xmlns:p14="http://schemas.microsoft.com/office/powerpoint/2010/main" val="710363001"/>
      </p:ext>
    </p:extLst>
  </p:cSld>
  <p:clrMapOvr>
    <a:masterClrMapping/>
  </p:clrMapOvr>
  <p:transition>
    <p:wipe dir="d"/>
  </p:transition>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262890" y="930084"/>
            <a:ext cx="7886700" cy="994172"/>
          </a:xfrm>
        </p:spPr>
        <p:txBody>
          <a:bodyPr>
            <a:normAutofit/>
          </a:bodyPr>
          <a:lstStyle/>
          <a:p>
            <a:r>
              <a:rPr lang="zh-CN" altLang="en-US" sz="2700" dirty="0">
                <a:solidFill>
                  <a:srgbClr val="EB5E59"/>
                </a:solidFill>
                <a:latin typeface="微软雅黑" panose="020B0503020204020204" pitchFamily="34" charset="-122"/>
                <a:ea typeface="微软雅黑" panose="020B0503020204020204" pitchFamily="34" charset="-122"/>
              </a:rPr>
              <a:t>线性密码分析的基本方法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11560" y="1773037"/>
                <a:ext cx="7772400" cy="4321175"/>
              </a:xfrm>
            </p:spPr>
            <p:txBody>
              <a:bodyPr>
                <a:noAutofit/>
              </a:bodyPr>
              <a:lstStyle/>
              <a:p>
                <a:pPr marL="0" indent="0">
                  <a:buNone/>
                </a:pPr>
                <a:r>
                  <a:rPr lang="zh-CN" altLang="en-US" dirty="0"/>
                  <a:t>线性密码分析的方法是寻找一个给定密码算法的具有下列形式的“有效的”线性表达式</a:t>
                </a:r>
              </a:p>
              <a:p>
                <a:pPr marL="0" indent="0">
                  <a:buNone/>
                </a:pPr>
                <a:endParaRPr lang="en-US" altLang="zh-CN" dirty="0"/>
              </a:p>
              <a:p>
                <a:pPr marL="0" indent="0">
                  <a:buNone/>
                </a:pPr>
                <a:endParaRPr lang="en-US" altLang="zh-CN" dirty="0"/>
              </a:p>
              <a:p>
                <a:pPr marL="0" indent="0">
                  <a:buNone/>
                </a:pPr>
                <a:r>
                  <a:rPr lang="zh-CN" altLang="en-US" dirty="0"/>
                  <a:t>这里</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𝑖</m:t>
                        </m:r>
                      </m:e>
                      <m:sub>
                        <m:r>
                          <a:rPr lang="en-US" altLang="zh-CN" b="0" i="1" smtClean="0">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𝑖</m:t>
                        </m:r>
                      </m:e>
                      <m:sub>
                        <m:r>
                          <a:rPr lang="en-US" altLang="zh-CN" b="0" i="1" smtClean="0">
                            <a:latin typeface="Cambria Math" panose="02040503050406030204" pitchFamily="18" charset="0"/>
                          </a:rPr>
                          <m:t>2</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b="0" i="1" smtClean="0">
                            <a:latin typeface="Cambria Math" panose="02040503050406030204" pitchFamily="18" charset="0"/>
                          </a:rPr>
                          <m:t>𝑎</m:t>
                        </m:r>
                      </m:sub>
                    </m:sSub>
                  </m:oMath>
                </a14:m>
                <a:r>
                  <a:rPr lang="en-US" altLang="zh-CN" dirty="0"/>
                  <a:t> </a:t>
                </a:r>
                <a:r>
                  <a:rPr lang="zh-CN" altLang="en-US"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𝑗</m:t>
                        </m:r>
                      </m:e>
                      <m:sub>
                        <m:r>
                          <a:rPr lang="en-US" altLang="zh-CN" i="1">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𝑗</m:t>
                        </m:r>
                      </m:e>
                      <m:sub>
                        <m:r>
                          <a:rPr lang="en-US" altLang="zh-CN" b="0" i="1" smtClean="0">
                            <a:latin typeface="Cambria Math" panose="02040503050406030204" pitchFamily="18" charset="0"/>
                          </a:rPr>
                          <m:t>2</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𝑗</m:t>
                        </m:r>
                      </m:e>
                      <m:sub>
                        <m:r>
                          <a:rPr lang="en-US" altLang="zh-CN" b="0" i="1" smtClean="0">
                            <a:latin typeface="Cambria Math" panose="02040503050406030204" pitchFamily="18" charset="0"/>
                          </a:rPr>
                          <m:t>𝑏</m:t>
                        </m:r>
                      </m:sub>
                    </m:sSub>
                  </m:oMath>
                </a14:m>
                <a:r>
                  <a:rPr lang="zh-CN" altLang="en-US" dirty="0"/>
                  <a:t>和 </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b="0" i="1" smtClean="0">
                            <a:latin typeface="Cambria Math" panose="02040503050406030204" pitchFamily="18" charset="0"/>
                          </a:rPr>
                          <m:t>2</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b="0" i="1" smtClean="0">
                            <a:latin typeface="Cambria Math" panose="02040503050406030204" pitchFamily="18" charset="0"/>
                          </a:rPr>
                          <m:t>𝑐</m:t>
                        </m:r>
                      </m:sub>
                    </m:sSub>
                  </m:oMath>
                </a14:m>
                <a:r>
                  <a:rPr lang="en-US" altLang="zh-CN" dirty="0"/>
                  <a:t>, </a:t>
                </a:r>
                <a:r>
                  <a:rPr lang="zh-CN" altLang="en-US" dirty="0"/>
                  <a:t>表示固定的比特位置。</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11560" y="1773037"/>
                <a:ext cx="7772400" cy="4321175"/>
              </a:xfrm>
              <a:blipFill>
                <a:blip r:embed="rId2"/>
                <a:stretch>
                  <a:fillRect l="-1961" t="-1834"/>
                </a:stretch>
              </a:blipFill>
            </p:spPr>
            <p:txBody>
              <a:bodyPr/>
              <a:lstStyle/>
              <a:p>
                <a:r>
                  <a:rPr lang="zh-CN" altLang="en-US">
                    <a:noFill/>
                  </a:rPr>
                  <a:t> </a:t>
                </a:r>
              </a:p>
            </p:txBody>
          </p:sp>
        </mc:Fallback>
      </mc:AlternateContent>
      <p:pic>
        <p:nvPicPr>
          <p:cNvPr id="4" name="图片 3"/>
          <p:cNvPicPr>
            <a:picLocks noChangeAspect="1"/>
          </p:cNvPicPr>
          <p:nvPr/>
        </p:nvPicPr>
        <p:blipFill>
          <a:blip r:embed="rId3"/>
          <a:stretch>
            <a:fillRect/>
          </a:stretch>
        </p:blipFill>
        <p:spPr>
          <a:xfrm>
            <a:off x="1566247" y="3627665"/>
            <a:ext cx="5279985" cy="611918"/>
          </a:xfrm>
          <a:prstGeom prst="rect">
            <a:avLst/>
          </a:prstGeom>
        </p:spPr>
      </p:pic>
    </p:spTree>
    <p:extLst>
      <p:ext uri="{BB962C8B-B14F-4D97-AF65-F5344CB8AC3E}">
        <p14:creationId xmlns:p14="http://schemas.microsoft.com/office/powerpoint/2010/main" val="25434186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1"/>
          <p:cNvSpPr>
            <a:spLocks noGrp="1"/>
          </p:cNvSpPr>
          <p:nvPr>
            <p:ph type="title"/>
          </p:nvPr>
        </p:nvSpPr>
        <p:spPr>
          <a:xfrm>
            <a:off x="262890" y="930084"/>
            <a:ext cx="7886700" cy="994172"/>
          </a:xfrm>
        </p:spPr>
        <p:txBody>
          <a:bodyPr>
            <a:normAutofit/>
          </a:bodyPr>
          <a:lstStyle/>
          <a:p>
            <a:r>
              <a:rPr lang="zh-CN" altLang="en-US" sz="2700" dirty="0">
                <a:solidFill>
                  <a:srgbClr val="EB5E59"/>
                </a:solidFill>
                <a:latin typeface="微软雅黑" panose="020B0503020204020204" pitchFamily="34" charset="-122"/>
                <a:ea typeface="微软雅黑" panose="020B0503020204020204" pitchFamily="34" charset="-122"/>
              </a:rPr>
              <a:t>线性密码分析的基本方法</a:t>
            </a:r>
          </a:p>
        </p:txBody>
      </p:sp>
      <p:sp>
        <p:nvSpPr>
          <p:cNvPr id="6" name="矩形 5"/>
          <p:cNvSpPr/>
          <p:nvPr/>
        </p:nvSpPr>
        <p:spPr>
          <a:xfrm>
            <a:off x="467544" y="2132856"/>
            <a:ext cx="8280920" cy="2554545"/>
          </a:xfrm>
          <a:prstGeom prst="rect">
            <a:avLst/>
          </a:prstGeom>
        </p:spPr>
        <p:txBody>
          <a:bodyPr wrap="square">
            <a:spAutoFit/>
          </a:bodyPr>
          <a:lstStyle/>
          <a:p>
            <a:pPr algn="l"/>
            <a:r>
              <a:rPr lang="zh-CN" altLang="en-US" dirty="0"/>
              <a:t>分组密码的最佳线性逼近式的寻找,  归结为每轮线性逼近式的寻找,  而每轮的变换中, 除了非线性变换(即S-盒)部分, 线性部分是自然的线性关系, 也就是说, 每轮线性逼近式的寻找,  </a:t>
            </a:r>
            <a:r>
              <a:rPr lang="zh-CN" altLang="en-US" dirty="0">
                <a:solidFill>
                  <a:srgbClr val="FF0000"/>
                </a:solidFill>
              </a:rPr>
              <a:t>只需寻求S-盒部分的最佳线性逼近式</a:t>
            </a:r>
            <a:r>
              <a:rPr lang="zh-CN" altLang="en-US" dirty="0"/>
              <a:t>. </a:t>
            </a:r>
          </a:p>
        </p:txBody>
      </p:sp>
    </p:spTree>
    <p:extLst>
      <p:ext uri="{BB962C8B-B14F-4D97-AF65-F5344CB8AC3E}">
        <p14:creationId xmlns:p14="http://schemas.microsoft.com/office/powerpoint/2010/main" val="13047975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252536" y="1196752"/>
            <a:ext cx="9755137" cy="5260325"/>
          </a:xfrm>
          <a:prstGeom prst="rect">
            <a:avLst/>
          </a:prstGeom>
        </p:spPr>
      </p:pic>
    </p:spTree>
    <p:extLst>
      <p:ext uri="{BB962C8B-B14F-4D97-AF65-F5344CB8AC3E}">
        <p14:creationId xmlns:p14="http://schemas.microsoft.com/office/powerpoint/2010/main" val="17457589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0" y="0"/>
            <a:ext cx="9144000" cy="990600"/>
          </a:xfrm>
        </p:spPr>
        <p:txBody>
          <a:bodyPr/>
          <a:lstStyle/>
          <a:p>
            <a:r>
              <a:rPr lang="sv-SE" sz="3200" b="0" dirty="0">
                <a:solidFill>
                  <a:schemeClr val="bg1"/>
                </a:solidFill>
                <a:latin typeface="Comic Sans MS" pitchFamily="66" charset="0"/>
              </a:rPr>
              <a:t>DES </a:t>
            </a:r>
            <a:r>
              <a:rPr lang="zh-CN" altLang="en-US" sz="3200" b="0" dirty="0">
                <a:solidFill>
                  <a:schemeClr val="bg1"/>
                </a:solidFill>
                <a:latin typeface="Comic Sans MS" pitchFamily="66" charset="0"/>
              </a:rPr>
              <a:t>例子</a:t>
            </a:r>
            <a:endParaRPr lang="en-US" altLang="zh-CN" sz="3200" b="0" baseline="30000" dirty="0">
              <a:solidFill>
                <a:schemeClr val="bg1"/>
              </a:solidFill>
              <a:latin typeface="Comic Sans MS" pitchFamily="66" charset="0"/>
              <a:ea typeface="宋体" pitchFamily="2" charset="-122"/>
            </a:endParaRP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155</a:t>
            </a:fld>
            <a:endParaRPr lang="en-US" altLang="zh-CN"/>
          </a:p>
        </p:txBody>
      </p:sp>
      <p:sp>
        <p:nvSpPr>
          <p:cNvPr id="5" name="Rectangle 2"/>
          <p:cNvSpPr txBox="1">
            <a:spLocks noChangeArrowheads="1"/>
          </p:cNvSpPr>
          <p:nvPr/>
        </p:nvSpPr>
        <p:spPr bwMode="auto">
          <a:xfrm>
            <a:off x="3099048" y="2852936"/>
            <a:ext cx="3600400"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marL="0" indent="0" defTabSz="947738">
              <a:lnSpc>
                <a:spcPct val="130000"/>
              </a:lnSpc>
              <a:buFont typeface="Wingdings" pitchFamily="2" charset="2"/>
              <a:buNone/>
            </a:pPr>
            <a:r>
              <a:rPr lang="en-US" altLang="zh-CN" sz="4000" kern="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hlinkClick r:id="rId3" action="ppaction://hlinkfile"/>
              </a:rPr>
              <a:t>DES</a:t>
            </a:r>
            <a:r>
              <a:rPr lang="zh-CN" altLang="en-US" sz="4000" kern="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hlinkClick r:id="rId3" action="ppaction://hlinkfile"/>
              </a:rPr>
              <a:t>例子</a:t>
            </a:r>
            <a:r>
              <a:rPr lang="en-US" altLang="zh-CN" sz="4000" kern="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hlinkClick r:id="rId3" action="ppaction://hlinkfile"/>
              </a:rPr>
              <a:t>-</a:t>
            </a:r>
            <a:r>
              <a:rPr lang="zh-CN" altLang="en-US" sz="4000" kern="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hlinkClick r:id="rId3" action="ppaction://hlinkfile"/>
              </a:rPr>
              <a:t>文件 </a:t>
            </a:r>
            <a:endParaRPr lang="zh-CN" altLang="en-US" sz="4000" kern="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a:p>
            <a:pPr marL="0" indent="0" defTabSz="947738">
              <a:lnSpc>
                <a:spcPct val="130000"/>
              </a:lnSpc>
              <a:spcBef>
                <a:spcPct val="0"/>
              </a:spcBef>
              <a:buClr>
                <a:schemeClr val="bg1"/>
              </a:buClr>
              <a:buFontTx/>
              <a:buNone/>
            </a:pPr>
            <a:r>
              <a:rPr lang="zh-CN" altLang="en-US" kern="0" dirty="0">
                <a:latin typeface="黑体" pitchFamily="2" charset="-122"/>
                <a:ea typeface="黑体" pitchFamily="2" charset="-122"/>
              </a:rPr>
              <a:t>    </a:t>
            </a:r>
          </a:p>
        </p:txBody>
      </p:sp>
    </p:spTree>
    <p:extLst>
      <p:ext uri="{BB962C8B-B14F-4D97-AF65-F5344CB8AC3E}">
        <p14:creationId xmlns:p14="http://schemas.microsoft.com/office/powerpoint/2010/main" val="3566368274"/>
      </p:ext>
    </p:extLst>
  </p:cSld>
  <p:clrMapOvr>
    <a:masterClrMapping/>
  </p:clrMapOvr>
  <p:transition>
    <p:wipe dir="d"/>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27384"/>
            <a:ext cx="7921625" cy="1008062"/>
          </a:xfrm>
        </p:spPr>
        <p:txBody>
          <a:bodyPr/>
          <a:lstStyle/>
          <a:p>
            <a:r>
              <a:rPr lang="zh-CN" altLang="en-US" b="0" dirty="0">
                <a:solidFill>
                  <a:schemeClr val="bg1"/>
                </a:solidFill>
              </a:rPr>
              <a:t>对称加密算法的演化</a:t>
            </a:r>
          </a:p>
        </p:txBody>
      </p:sp>
      <p:sp>
        <p:nvSpPr>
          <p:cNvPr id="5" name="灯片编号占位符 4"/>
          <p:cNvSpPr>
            <a:spLocks noGrp="1"/>
          </p:cNvSpPr>
          <p:nvPr>
            <p:ph type="sldNum" sz="quarter" idx="12"/>
          </p:nvPr>
        </p:nvSpPr>
        <p:spPr/>
        <p:txBody>
          <a:bodyPr/>
          <a:lstStyle/>
          <a:p>
            <a:fld id="{458C8F27-2AC2-4F48-B4D1-AAB02A38F0D0}" type="slidenum">
              <a:rPr lang="en-US" altLang="zh-CN" smtClean="0"/>
              <a:pPr/>
              <a:t>156</a:t>
            </a:fld>
            <a:endParaRPr lang="en-US" altLang="zh-CN"/>
          </a:p>
        </p:txBody>
      </p:sp>
      <p:pic>
        <p:nvPicPr>
          <p:cNvPr id="7"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5536" y="1268760"/>
            <a:ext cx="8433233"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5741477"/>
      </p:ext>
    </p:extLst>
  </p:cSld>
  <p:clrMapOvr>
    <a:masterClrMapping/>
  </p:clrMapOvr>
  <p:transition>
    <p:wipe dir="d"/>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body" idx="4294967295"/>
          </p:nvPr>
        </p:nvSpPr>
        <p:spPr>
          <a:xfrm>
            <a:off x="755576" y="2060848"/>
            <a:ext cx="7924800" cy="2590800"/>
          </a:xfrm>
          <a:ln/>
        </p:spPr>
        <p:txBody>
          <a:bodyPr/>
          <a:lstStyle/>
          <a:p>
            <a:pPr marL="0" indent="0" defTabSz="947738">
              <a:lnSpc>
                <a:spcPct val="130000"/>
              </a:lnSpc>
              <a:buFont typeface="Wingdings" pitchFamily="2" charset="2"/>
              <a:buNone/>
            </a:pPr>
            <a:r>
              <a:rPr lang="zh-CN" altLang="en-US" b="1" dirty="0">
                <a:latin typeface="黑体" pitchFamily="2" charset="-122"/>
                <a:ea typeface="黑体" pitchFamily="2" charset="-122"/>
              </a:rPr>
              <a:t>    </a:t>
            </a:r>
            <a:r>
              <a:rPr lang="zh-CN" altLang="en-US" sz="2800" b="0" dirty="0">
                <a:latin typeface="微软雅黑" pitchFamily="34" charset="-122"/>
                <a:ea typeface="微软雅黑" pitchFamily="34" charset="-122"/>
              </a:rPr>
              <a:t>三重</a:t>
            </a:r>
            <a:r>
              <a:rPr lang="en-US" altLang="zh-CN" sz="2800" b="0" dirty="0">
                <a:latin typeface="微软雅黑" pitchFamily="34" charset="-122"/>
                <a:ea typeface="微软雅黑" pitchFamily="34" charset="-122"/>
              </a:rPr>
              <a:t>DES (Triple DES)</a:t>
            </a:r>
            <a:r>
              <a:rPr lang="zh-CN" altLang="en-US" sz="2800" b="0" dirty="0">
                <a:latin typeface="微软雅黑" pitchFamily="34" charset="-122"/>
                <a:ea typeface="微软雅黑" pitchFamily="34" charset="-122"/>
              </a:rPr>
              <a:t>是</a:t>
            </a:r>
            <a:r>
              <a:rPr lang="en-US" altLang="zh-CN" sz="2800" b="0" dirty="0">
                <a:latin typeface="微软雅黑" pitchFamily="34" charset="-122"/>
                <a:ea typeface="微软雅黑" pitchFamily="34" charset="-122"/>
              </a:rPr>
              <a:t>Tuchman</a:t>
            </a:r>
            <a:r>
              <a:rPr lang="zh-CN" altLang="en-US" sz="2800" b="0" dirty="0">
                <a:latin typeface="微软雅黑" pitchFamily="34" charset="-122"/>
                <a:ea typeface="微软雅黑" pitchFamily="34" charset="-122"/>
              </a:rPr>
              <a:t>提出的，并在</a:t>
            </a:r>
            <a:r>
              <a:rPr lang="en-US" altLang="zh-CN" sz="2800" b="0" dirty="0">
                <a:latin typeface="微软雅黑" pitchFamily="34" charset="-122"/>
                <a:ea typeface="微软雅黑" pitchFamily="34" charset="-122"/>
              </a:rPr>
              <a:t>1985</a:t>
            </a:r>
            <a:r>
              <a:rPr lang="zh-CN" altLang="en-US" sz="2800" b="0" dirty="0">
                <a:latin typeface="微软雅黑" pitchFamily="34" charset="-122"/>
                <a:ea typeface="微软雅黑" pitchFamily="34" charset="-122"/>
              </a:rPr>
              <a:t>年成为美国的一个商用加密标准</a:t>
            </a:r>
            <a:r>
              <a:rPr lang="en-US" altLang="zh-CN" sz="2800" b="0" dirty="0">
                <a:latin typeface="微软雅黑" pitchFamily="34" charset="-122"/>
                <a:ea typeface="微软雅黑" pitchFamily="34" charset="-122"/>
              </a:rPr>
              <a:t>[RFC 2420]</a:t>
            </a:r>
            <a:r>
              <a:rPr lang="zh-CN" altLang="en-US" sz="2800" b="0" dirty="0">
                <a:latin typeface="微软雅黑" pitchFamily="34" charset="-122"/>
                <a:ea typeface="微软雅黑" pitchFamily="34" charset="-122"/>
              </a:rPr>
              <a:t>。三重</a:t>
            </a:r>
            <a:r>
              <a:rPr lang="en-US" altLang="zh-CN" sz="2800" b="0" dirty="0">
                <a:latin typeface="微软雅黑" pitchFamily="34" charset="-122"/>
                <a:ea typeface="微软雅黑" pitchFamily="34" charset="-122"/>
              </a:rPr>
              <a:t>DES</a:t>
            </a:r>
            <a:r>
              <a:rPr lang="zh-CN" altLang="en-US" sz="2800" b="0" dirty="0">
                <a:latin typeface="微软雅黑" pitchFamily="34" charset="-122"/>
                <a:ea typeface="微软雅黑" pitchFamily="34" charset="-122"/>
              </a:rPr>
              <a:t>使用两个或三个密钥，执行三次</a:t>
            </a:r>
            <a:r>
              <a:rPr lang="en-US" altLang="zh-CN" sz="2800" b="0" dirty="0">
                <a:latin typeface="微软雅黑" pitchFamily="34" charset="-122"/>
                <a:ea typeface="微软雅黑" pitchFamily="34" charset="-122"/>
              </a:rPr>
              <a:t>DES</a:t>
            </a:r>
            <a:r>
              <a:rPr lang="zh-CN" altLang="en-US" sz="2800" b="0" dirty="0">
                <a:latin typeface="微软雅黑" pitchFamily="34" charset="-122"/>
                <a:ea typeface="微软雅黑" pitchFamily="34" charset="-122"/>
              </a:rPr>
              <a:t>算法。</a:t>
            </a:r>
            <a:r>
              <a:rPr kumimoji="1" lang="zh-CN" altLang="en-US" sz="2800" b="0" dirty="0">
                <a:latin typeface="微软雅黑" pitchFamily="34" charset="-122"/>
                <a:ea typeface="微软雅黑" pitchFamily="34" charset="-122"/>
              </a:rPr>
              <a:t> </a:t>
            </a:r>
          </a:p>
          <a:p>
            <a:pPr marL="0" indent="0" defTabSz="947738">
              <a:lnSpc>
                <a:spcPct val="130000"/>
              </a:lnSpc>
              <a:spcBef>
                <a:spcPct val="0"/>
              </a:spcBef>
              <a:buClr>
                <a:schemeClr val="bg1"/>
              </a:buClr>
              <a:buFontTx/>
              <a:buNone/>
            </a:pPr>
            <a:r>
              <a:rPr kumimoji="1" lang="zh-CN" altLang="en-US" b="1" dirty="0">
                <a:latin typeface="黑体" pitchFamily="2" charset="-122"/>
                <a:ea typeface="黑体" pitchFamily="2" charset="-122"/>
              </a:rPr>
              <a:t>    </a:t>
            </a:r>
          </a:p>
        </p:txBody>
      </p:sp>
      <p:sp>
        <p:nvSpPr>
          <p:cNvPr id="197635" name="Rectangle 3"/>
          <p:cNvSpPr>
            <a:spLocks noChangeArrowheads="1"/>
          </p:cNvSpPr>
          <p:nvPr/>
        </p:nvSpPr>
        <p:spPr bwMode="auto">
          <a:xfrm>
            <a:off x="3097711" y="128834"/>
            <a:ext cx="2327867" cy="707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r>
              <a:rPr lang="zh-CN" altLang="en-US" sz="4000" dirty="0">
                <a:solidFill>
                  <a:schemeClr val="bg1"/>
                </a:solidFill>
                <a:latin typeface="+mj-ea"/>
                <a:ea typeface="+mj-ea"/>
              </a:rPr>
              <a:t>三重</a:t>
            </a:r>
            <a:r>
              <a:rPr lang="en-US" altLang="zh-CN" sz="4000" dirty="0">
                <a:solidFill>
                  <a:schemeClr val="bg1"/>
                </a:solidFill>
                <a:latin typeface="+mj-ea"/>
                <a:ea typeface="+mj-ea"/>
              </a:rPr>
              <a:t>DES</a:t>
            </a:r>
          </a:p>
        </p:txBody>
      </p:sp>
      <p:sp>
        <p:nvSpPr>
          <p:cNvPr id="5" name="矩形 4"/>
          <p:cNvSpPr/>
          <p:nvPr/>
        </p:nvSpPr>
        <p:spPr>
          <a:xfrm>
            <a:off x="460584" y="591071"/>
            <a:ext cx="1005403" cy="461665"/>
          </a:xfrm>
          <a:prstGeom prst="rect">
            <a:avLst/>
          </a:prstGeom>
        </p:spPr>
        <p:txBody>
          <a:bodyPr wrap="none">
            <a:spAutoFit/>
          </a:bodyPr>
          <a:lstStyle/>
          <a:p>
            <a:r>
              <a:rPr kumimoji="0" lang="en-US" altLang="zh-CN" sz="2400" b="1" dirty="0">
                <a:solidFill>
                  <a:schemeClr val="bg1"/>
                </a:solidFill>
                <a:latin typeface="Arial Black" pitchFamily="34" charset="0"/>
              </a:rPr>
              <a:t>2.2.2</a:t>
            </a:r>
            <a:endParaRPr lang="zh-CN" altLang="en-US" sz="2400" dirty="0"/>
          </a:p>
        </p:txBody>
      </p:sp>
      <p:sp>
        <p:nvSpPr>
          <p:cNvPr id="2" name="灯片编号占位符 1"/>
          <p:cNvSpPr>
            <a:spLocks noGrp="1"/>
          </p:cNvSpPr>
          <p:nvPr>
            <p:ph type="sldNum" sz="quarter" idx="12"/>
          </p:nvPr>
        </p:nvSpPr>
        <p:spPr/>
        <p:txBody>
          <a:bodyPr/>
          <a:lstStyle/>
          <a:p>
            <a:fld id="{B25D2523-320B-46B9-864B-EA9DC24FC5D1}" type="slidenum">
              <a:rPr lang="en-US" altLang="zh-CN" smtClean="0"/>
              <a:pPr/>
              <a:t>157</a:t>
            </a:fld>
            <a:endParaRPr lang="en-US" altLang="zh-CN"/>
          </a:p>
        </p:txBody>
      </p:sp>
    </p:spTree>
    <p:extLst>
      <p:ext uri="{BB962C8B-B14F-4D97-AF65-F5344CB8AC3E}">
        <p14:creationId xmlns:p14="http://schemas.microsoft.com/office/powerpoint/2010/main" val="4003002661"/>
      </p:ext>
    </p:extLst>
  </p:cSld>
  <p:clrMapOvr>
    <a:masterClrMapping/>
  </p:clrMapOvr>
  <p:transition>
    <p:wipe dir="d"/>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body" idx="1"/>
          </p:nvPr>
        </p:nvSpPr>
        <p:spPr>
          <a:xfrm>
            <a:off x="338138" y="1916832"/>
            <a:ext cx="8166100" cy="1384300"/>
          </a:xfrm>
        </p:spPr>
        <p:txBody>
          <a:bodyPr/>
          <a:lstStyle/>
          <a:p>
            <a:pPr>
              <a:spcBef>
                <a:spcPct val="0"/>
              </a:spcBef>
              <a:buClr>
                <a:srgbClr val="FFFF99"/>
              </a:buClr>
              <a:buSzPct val="80000"/>
              <a:buBlip>
                <a:blip r:embed="rId3"/>
              </a:buBlip>
            </a:pPr>
            <a:r>
              <a:rPr lang="zh-CN" altLang="en-US" sz="2400" b="0" kern="1200" dirty="0">
                <a:latin typeface="微软雅黑" pitchFamily="34" charset="-122"/>
                <a:ea typeface="微软雅黑" pitchFamily="34" charset="-122"/>
                <a:sym typeface="ZapfDingbats" pitchFamily="82" charset="2"/>
              </a:rPr>
              <a:t>使用3个密钥并且执行三次</a:t>
            </a:r>
            <a:r>
              <a:rPr lang="en-US" altLang="zh-CN" sz="2400" b="0" kern="1200" dirty="0">
                <a:latin typeface="微软雅黑" pitchFamily="34" charset="-122"/>
                <a:ea typeface="微软雅黑" pitchFamily="34" charset="-122"/>
                <a:sym typeface="ZapfDingbats" pitchFamily="82" charset="2"/>
              </a:rPr>
              <a:t>DES</a:t>
            </a:r>
            <a:r>
              <a:rPr lang="zh-CN" altLang="en-US" sz="2400" b="0" kern="1200" dirty="0">
                <a:latin typeface="微软雅黑" pitchFamily="34" charset="-122"/>
                <a:ea typeface="微软雅黑" pitchFamily="34" charset="-122"/>
                <a:sym typeface="ZapfDingbats" pitchFamily="82" charset="2"/>
              </a:rPr>
              <a:t>算法，按照加密－解密－加密的顺序执行获得密文</a:t>
            </a:r>
            <a:r>
              <a:rPr lang="zh-CN" altLang="en-US" sz="2400" dirty="0">
                <a:latin typeface="Times" pitchFamily="-107" charset="0"/>
                <a:ea typeface="楷体_GB2312" pitchFamily="49" charset="-122"/>
                <a:sym typeface="ZapfDingbats" pitchFamily="82" charset="2"/>
              </a:rPr>
              <a:t>：</a:t>
            </a:r>
          </a:p>
          <a:p>
            <a:pPr lvl="1" eaLnBrk="1" hangingPunct="1">
              <a:spcBef>
                <a:spcPct val="0"/>
              </a:spcBef>
              <a:buClr>
                <a:srgbClr val="FFFF99"/>
              </a:buClr>
              <a:buSzPct val="80000"/>
              <a:buFont typeface="ZapfDingbats" pitchFamily="82" charset="2"/>
              <a:buNone/>
            </a:pPr>
            <a:endParaRPr lang="zh-CN" altLang="en-US" sz="1800" dirty="0">
              <a:latin typeface="Times" pitchFamily="-107" charset="0"/>
              <a:sym typeface="ZapfDingbats" pitchFamily="82" charset="2"/>
            </a:endParaRPr>
          </a:p>
          <a:p>
            <a:pPr lvl="1" eaLnBrk="1" hangingPunct="1">
              <a:spcBef>
                <a:spcPct val="0"/>
              </a:spcBef>
              <a:buClr>
                <a:srgbClr val="FFFF99"/>
              </a:buClr>
              <a:buSzPct val="80000"/>
              <a:buFont typeface="ZapfDingbats" pitchFamily="82" charset="2"/>
              <a:buNone/>
            </a:pPr>
            <a:r>
              <a:rPr lang="en-US" altLang="zh-CN" sz="2400" dirty="0">
                <a:latin typeface="Times" pitchFamily="-107" charset="0"/>
                <a:sym typeface="ZapfDingbats" pitchFamily="82" charset="2"/>
              </a:rPr>
              <a:t>         C=E</a:t>
            </a:r>
            <a:r>
              <a:rPr lang="en-US" altLang="zh-CN" sz="2400" baseline="-25000" dirty="0">
                <a:latin typeface="Times" pitchFamily="-107" charset="0"/>
                <a:sym typeface="ZapfDingbats" pitchFamily="82" charset="2"/>
              </a:rPr>
              <a:t>K3</a:t>
            </a:r>
            <a:r>
              <a:rPr lang="en-US" altLang="zh-CN" sz="2400" dirty="0">
                <a:latin typeface="Times" pitchFamily="-107" charset="0"/>
                <a:sym typeface="Symbol" pitchFamily="18" charset="2"/>
              </a:rPr>
              <a:t>(D</a:t>
            </a:r>
            <a:r>
              <a:rPr lang="en-US" altLang="zh-CN" sz="2400" baseline="-25000" dirty="0">
                <a:latin typeface="Times" pitchFamily="-107" charset="0"/>
                <a:sym typeface="ZapfDingbats" pitchFamily="82" charset="2"/>
              </a:rPr>
              <a:t>K2</a:t>
            </a:r>
            <a:r>
              <a:rPr lang="en-US" altLang="zh-CN" sz="2400" dirty="0">
                <a:latin typeface="Times" pitchFamily="-107" charset="0"/>
                <a:sym typeface="Symbol" pitchFamily="18" charset="2"/>
              </a:rPr>
              <a:t>(</a:t>
            </a:r>
            <a:r>
              <a:rPr lang="en-US" altLang="zh-CN" sz="2400" dirty="0">
                <a:latin typeface="Times" pitchFamily="-107" charset="0"/>
                <a:sym typeface="ZapfDingbats" pitchFamily="82" charset="2"/>
              </a:rPr>
              <a:t>E</a:t>
            </a:r>
            <a:r>
              <a:rPr lang="en-US" altLang="zh-CN" sz="2400" baseline="-25000" dirty="0">
                <a:latin typeface="Times" pitchFamily="-107" charset="0"/>
                <a:sym typeface="ZapfDingbats" pitchFamily="82" charset="2"/>
              </a:rPr>
              <a:t>K1</a:t>
            </a:r>
            <a:r>
              <a:rPr lang="en-US" altLang="zh-CN" sz="2400" dirty="0">
                <a:latin typeface="Times" pitchFamily="-107" charset="0"/>
                <a:sym typeface="ZapfDingbats" pitchFamily="82" charset="2"/>
              </a:rPr>
              <a:t>(P))) </a:t>
            </a:r>
          </a:p>
        </p:txBody>
      </p:sp>
      <p:sp>
        <p:nvSpPr>
          <p:cNvPr id="199683" name="Rectangle 3"/>
          <p:cNvSpPr>
            <a:spLocks noChangeArrowheads="1"/>
          </p:cNvSpPr>
          <p:nvPr/>
        </p:nvSpPr>
        <p:spPr bwMode="auto">
          <a:xfrm>
            <a:off x="3190850" y="4575175"/>
            <a:ext cx="438150" cy="417513"/>
          </a:xfrm>
          <a:prstGeom prst="rect">
            <a:avLst/>
          </a:prstGeom>
          <a:solidFill>
            <a:srgbClr val="FFFF99"/>
          </a:solidFill>
          <a:ln w="28575">
            <a:solidFill>
              <a:srgbClr val="333399"/>
            </a:solidFill>
            <a:miter lim="800000"/>
            <a:headEnd/>
            <a:tailEnd/>
          </a:ln>
          <a:effectLst>
            <a:outerShdw dist="35921" dir="2700000" algn="ctr" rotWithShape="0">
              <a:schemeClr val="bg2"/>
            </a:outerShdw>
          </a:effectLst>
        </p:spPr>
        <p:txBody>
          <a:bodyPr wrap="none" lIns="91433" tIns="45716" rIns="91433" bIns="45716" anchor="ctr"/>
          <a:lstStyle/>
          <a:p>
            <a:pPr algn="ctr"/>
            <a:r>
              <a:rPr kumimoji="1" lang="en-US" altLang="zh-CN" sz="2000">
                <a:ea typeface="黑体" pitchFamily="2" charset="-122"/>
              </a:rPr>
              <a:t>E</a:t>
            </a:r>
          </a:p>
        </p:txBody>
      </p:sp>
      <p:sp>
        <p:nvSpPr>
          <p:cNvPr id="199684" name="Rectangle 4"/>
          <p:cNvSpPr>
            <a:spLocks noChangeArrowheads="1"/>
          </p:cNvSpPr>
          <p:nvPr/>
        </p:nvSpPr>
        <p:spPr bwMode="auto">
          <a:xfrm>
            <a:off x="4211613" y="4575175"/>
            <a:ext cx="436562" cy="417513"/>
          </a:xfrm>
          <a:prstGeom prst="rect">
            <a:avLst/>
          </a:prstGeom>
          <a:solidFill>
            <a:srgbClr val="CCECFF"/>
          </a:solidFill>
          <a:ln w="28575">
            <a:solidFill>
              <a:srgbClr val="333399"/>
            </a:solidFill>
            <a:miter lim="800000"/>
            <a:headEnd/>
            <a:tailEnd/>
          </a:ln>
          <a:effectLst>
            <a:outerShdw dist="35921" dir="2700000" algn="ctr" rotWithShape="0">
              <a:schemeClr val="bg2"/>
            </a:outerShdw>
          </a:effectLst>
        </p:spPr>
        <p:txBody>
          <a:bodyPr wrap="none" lIns="91433" tIns="45716" rIns="91433" bIns="45716" anchor="ctr"/>
          <a:lstStyle/>
          <a:p>
            <a:pPr algn="ctr"/>
            <a:r>
              <a:rPr kumimoji="1" lang="en-US" altLang="zh-CN" sz="2000">
                <a:ea typeface="黑体" pitchFamily="2" charset="-122"/>
              </a:rPr>
              <a:t>D</a:t>
            </a:r>
          </a:p>
        </p:txBody>
      </p:sp>
      <p:sp>
        <p:nvSpPr>
          <p:cNvPr id="199685" name="Rectangle 5"/>
          <p:cNvSpPr>
            <a:spLocks noChangeArrowheads="1"/>
          </p:cNvSpPr>
          <p:nvPr/>
        </p:nvSpPr>
        <p:spPr bwMode="auto">
          <a:xfrm>
            <a:off x="5230788" y="4575175"/>
            <a:ext cx="438150" cy="417513"/>
          </a:xfrm>
          <a:prstGeom prst="rect">
            <a:avLst/>
          </a:prstGeom>
          <a:solidFill>
            <a:srgbClr val="FFFF99"/>
          </a:solidFill>
          <a:ln w="28575">
            <a:solidFill>
              <a:srgbClr val="333399"/>
            </a:solidFill>
            <a:miter lim="800000"/>
            <a:headEnd/>
            <a:tailEnd/>
          </a:ln>
          <a:effectLst>
            <a:outerShdw dist="35921" dir="2700000" algn="ctr" rotWithShape="0">
              <a:schemeClr val="bg2"/>
            </a:outerShdw>
          </a:effectLst>
        </p:spPr>
        <p:txBody>
          <a:bodyPr wrap="none" lIns="91433" tIns="45716" rIns="91433" bIns="45716" anchor="ctr"/>
          <a:lstStyle/>
          <a:p>
            <a:pPr algn="ctr"/>
            <a:r>
              <a:rPr kumimoji="1" lang="en-US" altLang="zh-CN" sz="2000">
                <a:ea typeface="黑体" pitchFamily="2" charset="-122"/>
              </a:rPr>
              <a:t>E</a:t>
            </a:r>
          </a:p>
        </p:txBody>
      </p:sp>
      <p:sp>
        <p:nvSpPr>
          <p:cNvPr id="199686" name="Line 6"/>
          <p:cNvSpPr>
            <a:spLocks noChangeShapeType="1"/>
          </p:cNvSpPr>
          <p:nvPr/>
        </p:nvSpPr>
        <p:spPr bwMode="auto">
          <a:xfrm>
            <a:off x="2657450" y="4784725"/>
            <a:ext cx="533400"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87" name="Line 7"/>
          <p:cNvSpPr>
            <a:spLocks noChangeShapeType="1"/>
          </p:cNvSpPr>
          <p:nvPr/>
        </p:nvSpPr>
        <p:spPr bwMode="auto">
          <a:xfrm>
            <a:off x="3629000" y="4784725"/>
            <a:ext cx="582613"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88" name="Line 8"/>
          <p:cNvSpPr>
            <a:spLocks noChangeShapeType="1"/>
          </p:cNvSpPr>
          <p:nvPr/>
        </p:nvSpPr>
        <p:spPr bwMode="auto">
          <a:xfrm>
            <a:off x="4648175" y="4784725"/>
            <a:ext cx="582613"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89" name="Line 9"/>
          <p:cNvSpPr>
            <a:spLocks noChangeShapeType="1"/>
          </p:cNvSpPr>
          <p:nvPr/>
        </p:nvSpPr>
        <p:spPr bwMode="auto">
          <a:xfrm>
            <a:off x="5668938" y="4784725"/>
            <a:ext cx="581025"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0" name="Line 10"/>
          <p:cNvSpPr>
            <a:spLocks noChangeShapeType="1"/>
          </p:cNvSpPr>
          <p:nvPr/>
        </p:nvSpPr>
        <p:spPr bwMode="auto">
          <a:xfrm rot="5400000">
            <a:off x="3229744" y="4394994"/>
            <a:ext cx="360362"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1" name="Line 11"/>
          <p:cNvSpPr>
            <a:spLocks noChangeShapeType="1"/>
          </p:cNvSpPr>
          <p:nvPr/>
        </p:nvSpPr>
        <p:spPr bwMode="auto">
          <a:xfrm rot="5400000">
            <a:off x="4248919" y="4394994"/>
            <a:ext cx="360362"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2" name="Line 12"/>
          <p:cNvSpPr>
            <a:spLocks noChangeShapeType="1"/>
          </p:cNvSpPr>
          <p:nvPr/>
        </p:nvSpPr>
        <p:spPr bwMode="auto">
          <a:xfrm rot="5400000">
            <a:off x="5268094" y="4394994"/>
            <a:ext cx="360362"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9693" name="Text Box 13"/>
          <p:cNvSpPr txBox="1">
            <a:spLocks noChangeArrowheads="1"/>
          </p:cNvSpPr>
          <p:nvPr/>
        </p:nvSpPr>
        <p:spPr bwMode="auto">
          <a:xfrm>
            <a:off x="3260700" y="3806825"/>
            <a:ext cx="446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r>
              <a:rPr kumimoji="1" lang="en-US" altLang="zh-CN" sz="2000">
                <a:ea typeface="黑体" pitchFamily="2" charset="-122"/>
              </a:rPr>
              <a:t>K</a:t>
            </a:r>
            <a:r>
              <a:rPr kumimoji="1" lang="en-US" altLang="zh-CN" sz="2000" baseline="-25000">
                <a:ea typeface="黑体" pitchFamily="2" charset="-122"/>
              </a:rPr>
              <a:t>1</a:t>
            </a:r>
            <a:endParaRPr kumimoji="1" lang="en-US" altLang="zh-CN" sz="2000">
              <a:ea typeface="黑体" pitchFamily="2" charset="-122"/>
            </a:endParaRPr>
          </a:p>
        </p:txBody>
      </p:sp>
      <p:sp>
        <p:nvSpPr>
          <p:cNvPr id="199694" name="Text Box 14"/>
          <p:cNvSpPr txBox="1">
            <a:spLocks noChangeArrowheads="1"/>
          </p:cNvSpPr>
          <p:nvPr/>
        </p:nvSpPr>
        <p:spPr bwMode="auto">
          <a:xfrm>
            <a:off x="4256063" y="3806825"/>
            <a:ext cx="446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r>
              <a:rPr kumimoji="1" lang="en-US" altLang="zh-CN" sz="2000">
                <a:ea typeface="黑体" pitchFamily="2" charset="-122"/>
              </a:rPr>
              <a:t>K</a:t>
            </a:r>
            <a:r>
              <a:rPr kumimoji="1" lang="en-US" altLang="zh-CN" sz="2000" baseline="-25000">
                <a:ea typeface="黑体" pitchFamily="2" charset="-122"/>
              </a:rPr>
              <a:t>2</a:t>
            </a:r>
            <a:endParaRPr kumimoji="1" lang="en-US" altLang="zh-CN" sz="2000">
              <a:ea typeface="黑体" pitchFamily="2" charset="-122"/>
            </a:endParaRPr>
          </a:p>
        </p:txBody>
      </p:sp>
      <p:sp>
        <p:nvSpPr>
          <p:cNvPr id="199695" name="Text Box 15"/>
          <p:cNvSpPr txBox="1">
            <a:spLocks noChangeArrowheads="1"/>
          </p:cNvSpPr>
          <p:nvPr/>
        </p:nvSpPr>
        <p:spPr bwMode="auto">
          <a:xfrm>
            <a:off x="5283202" y="3806825"/>
            <a:ext cx="455559" cy="400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r>
              <a:rPr kumimoji="1" lang="en-US" altLang="zh-CN" sz="2000" dirty="0">
                <a:ea typeface="黑体" pitchFamily="2" charset="-122"/>
              </a:rPr>
              <a:t>K</a:t>
            </a:r>
            <a:r>
              <a:rPr lang="en-US" altLang="zh-CN" sz="2000" baseline="-25000" dirty="0">
                <a:ea typeface="黑体" pitchFamily="2" charset="-122"/>
              </a:rPr>
              <a:t>3</a:t>
            </a:r>
            <a:endParaRPr kumimoji="1" lang="en-US" altLang="zh-CN" sz="2000" dirty="0">
              <a:ea typeface="黑体" pitchFamily="2" charset="-122"/>
            </a:endParaRPr>
          </a:p>
        </p:txBody>
      </p:sp>
      <p:sp>
        <p:nvSpPr>
          <p:cNvPr id="199696" name="Text Box 16"/>
          <p:cNvSpPr txBox="1">
            <a:spLocks noChangeArrowheads="1"/>
          </p:cNvSpPr>
          <p:nvPr/>
        </p:nvSpPr>
        <p:spPr bwMode="auto">
          <a:xfrm>
            <a:off x="2571725" y="4319588"/>
            <a:ext cx="703263"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r>
              <a:rPr kumimoji="1" lang="zh-CN" altLang="en-US" sz="2000">
                <a:ea typeface="黑体" pitchFamily="2" charset="-122"/>
              </a:rPr>
              <a:t>明文</a:t>
            </a:r>
          </a:p>
        </p:txBody>
      </p:sp>
      <p:sp>
        <p:nvSpPr>
          <p:cNvPr id="199697" name="Text Box 17"/>
          <p:cNvSpPr txBox="1">
            <a:spLocks noChangeArrowheads="1"/>
          </p:cNvSpPr>
          <p:nvPr/>
        </p:nvSpPr>
        <p:spPr bwMode="auto">
          <a:xfrm>
            <a:off x="5680050" y="4330700"/>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r>
              <a:rPr kumimoji="1" lang="zh-CN" altLang="en-US" sz="2000" dirty="0">
                <a:ea typeface="黑体" pitchFamily="2" charset="-122"/>
              </a:rPr>
              <a:t>密文</a:t>
            </a:r>
          </a:p>
        </p:txBody>
      </p:sp>
      <p:sp>
        <p:nvSpPr>
          <p:cNvPr id="199712" name="Text Box 32"/>
          <p:cNvSpPr txBox="1">
            <a:spLocks noChangeArrowheads="1"/>
          </p:cNvSpPr>
          <p:nvPr/>
        </p:nvSpPr>
        <p:spPr bwMode="auto">
          <a:xfrm>
            <a:off x="4017938" y="5199063"/>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r>
              <a:rPr kumimoji="1" lang="zh-CN" altLang="en-US" sz="2000">
                <a:ea typeface="黑体" pitchFamily="2" charset="-122"/>
              </a:rPr>
              <a:t>加密</a:t>
            </a:r>
          </a:p>
        </p:txBody>
      </p:sp>
      <p:sp>
        <p:nvSpPr>
          <p:cNvPr id="199715" name="Rectangle 35"/>
          <p:cNvSpPr>
            <a:spLocks noChangeArrowheads="1"/>
          </p:cNvSpPr>
          <p:nvPr/>
        </p:nvSpPr>
        <p:spPr bwMode="auto">
          <a:xfrm>
            <a:off x="3191373" y="31750"/>
            <a:ext cx="2327867" cy="707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pPr algn="ctr"/>
            <a:r>
              <a:rPr lang="zh-CN" altLang="en-US" sz="4000" dirty="0">
                <a:solidFill>
                  <a:schemeClr val="bg1"/>
                </a:solidFill>
                <a:latin typeface="+mj-ea"/>
                <a:ea typeface="+mj-ea"/>
              </a:rPr>
              <a:t>三重</a:t>
            </a:r>
            <a:r>
              <a:rPr lang="en-US" altLang="zh-CN" sz="4000" dirty="0">
                <a:solidFill>
                  <a:schemeClr val="bg1"/>
                </a:solidFill>
                <a:latin typeface="+mj-ea"/>
                <a:ea typeface="+mj-ea"/>
              </a:rPr>
              <a:t>DES</a:t>
            </a: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158</a:t>
            </a:fld>
            <a:endParaRPr lang="en-US" altLang="zh-CN"/>
          </a:p>
        </p:txBody>
      </p:sp>
    </p:spTree>
    <p:extLst>
      <p:ext uri="{BB962C8B-B14F-4D97-AF65-F5344CB8AC3E}">
        <p14:creationId xmlns:p14="http://schemas.microsoft.com/office/powerpoint/2010/main" val="1014444276"/>
      </p:ext>
    </p:extLst>
  </p:cSld>
  <p:clrMapOvr>
    <a:masterClrMapping/>
  </p:clrMapOvr>
  <p:transition>
    <p:wipe dir="d"/>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bg1"/>
                </a:solidFill>
                <a:latin typeface="+mj-ea"/>
              </a:rPr>
              <a:t>三重</a:t>
            </a:r>
            <a:r>
              <a:rPr lang="en-US" altLang="zh-CN" dirty="0">
                <a:solidFill>
                  <a:schemeClr val="bg1"/>
                </a:solidFill>
                <a:latin typeface="+mj-ea"/>
              </a:rPr>
              <a:t>DES</a:t>
            </a:r>
            <a:endParaRPr lang="zh-CN" altLang="en-US" dirty="0"/>
          </a:p>
        </p:txBody>
      </p:sp>
      <p:sp>
        <p:nvSpPr>
          <p:cNvPr id="5" name="灯片编号占位符 4"/>
          <p:cNvSpPr>
            <a:spLocks noGrp="1"/>
          </p:cNvSpPr>
          <p:nvPr>
            <p:ph type="sldNum" sz="quarter" idx="12"/>
          </p:nvPr>
        </p:nvSpPr>
        <p:spPr/>
        <p:txBody>
          <a:bodyPr/>
          <a:lstStyle/>
          <a:p>
            <a:fld id="{458C8F27-2AC2-4F48-B4D1-AAB02A38F0D0}" type="slidenum">
              <a:rPr lang="en-US" altLang="zh-CN" smtClean="0"/>
              <a:pPr/>
              <a:t>159</a:t>
            </a:fld>
            <a:endParaRPr lang="en-US" altLang="zh-CN"/>
          </a:p>
        </p:txBody>
      </p:sp>
      <p:sp>
        <p:nvSpPr>
          <p:cNvPr id="6" name="Rectangle 18"/>
          <p:cNvSpPr>
            <a:spLocks noChangeArrowheads="1"/>
          </p:cNvSpPr>
          <p:nvPr/>
        </p:nvSpPr>
        <p:spPr bwMode="auto">
          <a:xfrm>
            <a:off x="3174901" y="5504581"/>
            <a:ext cx="438150" cy="417513"/>
          </a:xfrm>
          <a:prstGeom prst="rect">
            <a:avLst/>
          </a:prstGeom>
          <a:solidFill>
            <a:srgbClr val="CCECFF"/>
          </a:solidFill>
          <a:ln w="28575">
            <a:solidFill>
              <a:srgbClr val="333399"/>
            </a:solidFill>
            <a:miter lim="800000"/>
            <a:headEnd/>
            <a:tailEnd/>
          </a:ln>
          <a:effectLst>
            <a:outerShdw dist="35921" dir="2700000" algn="ctr" rotWithShape="0">
              <a:schemeClr val="bg2"/>
            </a:outerShdw>
          </a:effectLst>
        </p:spPr>
        <p:txBody>
          <a:bodyPr wrap="none" lIns="91433" tIns="45716" rIns="91433" bIns="45716" anchor="ctr"/>
          <a:lstStyle/>
          <a:p>
            <a:pPr algn="ctr"/>
            <a:r>
              <a:rPr kumimoji="1" lang="en-US" altLang="zh-CN" sz="2000">
                <a:ea typeface="黑体" pitchFamily="2" charset="-122"/>
              </a:rPr>
              <a:t>D</a:t>
            </a:r>
          </a:p>
        </p:txBody>
      </p:sp>
      <p:sp>
        <p:nvSpPr>
          <p:cNvPr id="7" name="Rectangle 19"/>
          <p:cNvSpPr>
            <a:spLocks noChangeArrowheads="1"/>
          </p:cNvSpPr>
          <p:nvPr/>
        </p:nvSpPr>
        <p:spPr bwMode="auto">
          <a:xfrm>
            <a:off x="4195663" y="5504581"/>
            <a:ext cx="436563" cy="417513"/>
          </a:xfrm>
          <a:prstGeom prst="rect">
            <a:avLst/>
          </a:prstGeom>
          <a:solidFill>
            <a:srgbClr val="FFFF99"/>
          </a:solidFill>
          <a:ln w="28575">
            <a:solidFill>
              <a:srgbClr val="333399"/>
            </a:solidFill>
            <a:miter lim="800000"/>
            <a:headEnd/>
            <a:tailEnd/>
          </a:ln>
          <a:effectLst>
            <a:outerShdw dist="35921" dir="2700000" algn="ctr" rotWithShape="0">
              <a:schemeClr val="bg2"/>
            </a:outerShdw>
          </a:effectLst>
        </p:spPr>
        <p:txBody>
          <a:bodyPr wrap="none" lIns="91433" tIns="45716" rIns="91433" bIns="45716" anchor="ctr"/>
          <a:lstStyle/>
          <a:p>
            <a:pPr algn="ctr"/>
            <a:r>
              <a:rPr kumimoji="1" lang="en-US" altLang="zh-CN" sz="2000">
                <a:ea typeface="黑体" pitchFamily="2" charset="-122"/>
              </a:rPr>
              <a:t>E</a:t>
            </a:r>
          </a:p>
        </p:txBody>
      </p:sp>
      <p:sp>
        <p:nvSpPr>
          <p:cNvPr id="8" name="Rectangle 20"/>
          <p:cNvSpPr>
            <a:spLocks noChangeArrowheads="1"/>
          </p:cNvSpPr>
          <p:nvPr/>
        </p:nvSpPr>
        <p:spPr bwMode="auto">
          <a:xfrm>
            <a:off x="5214838" y="5504581"/>
            <a:ext cx="438150" cy="417513"/>
          </a:xfrm>
          <a:prstGeom prst="rect">
            <a:avLst/>
          </a:prstGeom>
          <a:solidFill>
            <a:srgbClr val="CCECFF"/>
          </a:solidFill>
          <a:ln w="28575">
            <a:solidFill>
              <a:srgbClr val="333399"/>
            </a:solidFill>
            <a:miter lim="800000"/>
            <a:headEnd/>
            <a:tailEnd/>
          </a:ln>
          <a:effectLst>
            <a:outerShdw dist="35921" dir="2700000" algn="ctr" rotWithShape="0">
              <a:schemeClr val="bg2"/>
            </a:outerShdw>
          </a:effectLst>
        </p:spPr>
        <p:txBody>
          <a:bodyPr wrap="none" lIns="91433" tIns="45716" rIns="91433" bIns="45716" anchor="ctr"/>
          <a:lstStyle/>
          <a:p>
            <a:pPr algn="ctr"/>
            <a:r>
              <a:rPr kumimoji="1" lang="en-US" altLang="zh-CN" sz="2000">
                <a:ea typeface="黑体" pitchFamily="2" charset="-122"/>
              </a:rPr>
              <a:t>D</a:t>
            </a:r>
          </a:p>
        </p:txBody>
      </p:sp>
      <p:sp>
        <p:nvSpPr>
          <p:cNvPr id="9" name="Line 21"/>
          <p:cNvSpPr>
            <a:spLocks noChangeShapeType="1"/>
          </p:cNvSpPr>
          <p:nvPr/>
        </p:nvSpPr>
        <p:spPr bwMode="auto">
          <a:xfrm>
            <a:off x="2641501" y="5714131"/>
            <a:ext cx="533400"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22"/>
          <p:cNvSpPr>
            <a:spLocks noChangeShapeType="1"/>
          </p:cNvSpPr>
          <p:nvPr/>
        </p:nvSpPr>
        <p:spPr bwMode="auto">
          <a:xfrm>
            <a:off x="3613051" y="5714131"/>
            <a:ext cx="582612"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23"/>
          <p:cNvSpPr>
            <a:spLocks noChangeShapeType="1"/>
          </p:cNvSpPr>
          <p:nvPr/>
        </p:nvSpPr>
        <p:spPr bwMode="auto">
          <a:xfrm>
            <a:off x="4632226" y="5714131"/>
            <a:ext cx="582612"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24"/>
          <p:cNvSpPr>
            <a:spLocks noChangeShapeType="1"/>
          </p:cNvSpPr>
          <p:nvPr/>
        </p:nvSpPr>
        <p:spPr bwMode="auto">
          <a:xfrm>
            <a:off x="5652988" y="5714131"/>
            <a:ext cx="582613"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25"/>
          <p:cNvSpPr>
            <a:spLocks/>
          </p:cNvSpPr>
          <p:nvPr/>
        </p:nvSpPr>
        <p:spPr bwMode="auto">
          <a:xfrm>
            <a:off x="3395563" y="5144219"/>
            <a:ext cx="3175" cy="360362"/>
          </a:xfrm>
          <a:custGeom>
            <a:avLst/>
            <a:gdLst>
              <a:gd name="T0" fmla="*/ 0 w 3"/>
              <a:gd name="T1" fmla="*/ 0 h 249"/>
              <a:gd name="T2" fmla="*/ 3 w 3"/>
              <a:gd name="T3" fmla="*/ 249 h 249"/>
            </a:gdLst>
            <a:ahLst/>
            <a:cxnLst>
              <a:cxn ang="0">
                <a:pos x="T0" y="T1"/>
              </a:cxn>
              <a:cxn ang="0">
                <a:pos x="T2" y="T3"/>
              </a:cxn>
            </a:cxnLst>
            <a:rect l="0" t="0" r="r" b="b"/>
            <a:pathLst>
              <a:path w="3" h="249">
                <a:moveTo>
                  <a:pt x="0" y="0"/>
                </a:moveTo>
                <a:lnTo>
                  <a:pt x="3" y="249"/>
                </a:lnTo>
              </a:path>
            </a:pathLst>
          </a:custGeom>
          <a:noFill/>
          <a:ln w="28575" cmpd="sng">
            <a:solidFill>
              <a:srgbClr val="333399"/>
            </a:solidFill>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26"/>
          <p:cNvSpPr>
            <a:spLocks/>
          </p:cNvSpPr>
          <p:nvPr/>
        </p:nvSpPr>
        <p:spPr bwMode="auto">
          <a:xfrm>
            <a:off x="4414738" y="5144219"/>
            <a:ext cx="4763" cy="373062"/>
          </a:xfrm>
          <a:custGeom>
            <a:avLst/>
            <a:gdLst>
              <a:gd name="T0" fmla="*/ 0 w 3"/>
              <a:gd name="T1" fmla="*/ 0 h 257"/>
              <a:gd name="T2" fmla="*/ 3 w 3"/>
              <a:gd name="T3" fmla="*/ 257 h 257"/>
            </a:gdLst>
            <a:ahLst/>
            <a:cxnLst>
              <a:cxn ang="0">
                <a:pos x="T0" y="T1"/>
              </a:cxn>
              <a:cxn ang="0">
                <a:pos x="T2" y="T3"/>
              </a:cxn>
            </a:cxnLst>
            <a:rect l="0" t="0" r="r" b="b"/>
            <a:pathLst>
              <a:path w="3" h="257">
                <a:moveTo>
                  <a:pt x="0" y="0"/>
                </a:moveTo>
                <a:lnTo>
                  <a:pt x="3" y="257"/>
                </a:lnTo>
              </a:path>
            </a:pathLst>
          </a:custGeom>
          <a:noFill/>
          <a:ln w="28575" cmpd="sng">
            <a:solidFill>
              <a:srgbClr val="333399"/>
            </a:solidFill>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Text Box 27"/>
          <p:cNvSpPr txBox="1">
            <a:spLocks noChangeArrowheads="1"/>
          </p:cNvSpPr>
          <p:nvPr/>
        </p:nvSpPr>
        <p:spPr bwMode="auto">
          <a:xfrm>
            <a:off x="3240014" y="4736231"/>
            <a:ext cx="455560" cy="400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r>
              <a:rPr kumimoji="1" lang="en-US" altLang="zh-CN" sz="2000" dirty="0">
                <a:ea typeface="黑体" pitchFamily="2" charset="-122"/>
              </a:rPr>
              <a:t>K</a:t>
            </a:r>
            <a:r>
              <a:rPr lang="en-US" altLang="zh-CN" sz="2000" baseline="-25000" dirty="0">
                <a:ea typeface="黑体" pitchFamily="2" charset="-122"/>
              </a:rPr>
              <a:t>3</a:t>
            </a:r>
            <a:endParaRPr kumimoji="1" lang="en-US" altLang="zh-CN" sz="2000" dirty="0">
              <a:ea typeface="黑体" pitchFamily="2" charset="-122"/>
            </a:endParaRPr>
          </a:p>
        </p:txBody>
      </p:sp>
      <p:sp>
        <p:nvSpPr>
          <p:cNvPr id="16" name="Text Box 28"/>
          <p:cNvSpPr txBox="1">
            <a:spLocks noChangeArrowheads="1"/>
          </p:cNvSpPr>
          <p:nvPr/>
        </p:nvSpPr>
        <p:spPr bwMode="auto">
          <a:xfrm>
            <a:off x="4241701" y="4736231"/>
            <a:ext cx="446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r>
              <a:rPr kumimoji="1" lang="en-US" altLang="zh-CN" sz="2000" dirty="0">
                <a:ea typeface="黑体" pitchFamily="2" charset="-122"/>
              </a:rPr>
              <a:t>K</a:t>
            </a:r>
            <a:r>
              <a:rPr kumimoji="1" lang="en-US" altLang="zh-CN" sz="2000" baseline="-25000" dirty="0">
                <a:ea typeface="黑体" pitchFamily="2" charset="-122"/>
              </a:rPr>
              <a:t>2</a:t>
            </a:r>
            <a:endParaRPr kumimoji="1" lang="en-US" altLang="zh-CN" sz="2000" dirty="0">
              <a:ea typeface="黑体" pitchFamily="2" charset="-122"/>
            </a:endParaRPr>
          </a:p>
        </p:txBody>
      </p:sp>
      <p:sp>
        <p:nvSpPr>
          <p:cNvPr id="17" name="Text Box 29"/>
          <p:cNvSpPr txBox="1">
            <a:spLocks noChangeArrowheads="1"/>
          </p:cNvSpPr>
          <p:nvPr/>
        </p:nvSpPr>
        <p:spPr bwMode="auto">
          <a:xfrm>
            <a:off x="5271988" y="4736231"/>
            <a:ext cx="4460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r>
              <a:rPr kumimoji="1" lang="en-US" altLang="zh-CN" sz="2000" dirty="0">
                <a:ea typeface="黑体" pitchFamily="2" charset="-122"/>
              </a:rPr>
              <a:t>K</a:t>
            </a:r>
            <a:r>
              <a:rPr kumimoji="1" lang="en-US" altLang="zh-CN" sz="2000" baseline="-25000" dirty="0">
                <a:ea typeface="黑体" pitchFamily="2" charset="-122"/>
              </a:rPr>
              <a:t>1</a:t>
            </a:r>
            <a:endParaRPr kumimoji="1" lang="en-US" altLang="zh-CN" sz="2000" dirty="0">
              <a:ea typeface="黑体" pitchFamily="2" charset="-122"/>
            </a:endParaRPr>
          </a:p>
        </p:txBody>
      </p:sp>
      <p:sp>
        <p:nvSpPr>
          <p:cNvPr id="18" name="Text Box 30"/>
          <p:cNvSpPr txBox="1">
            <a:spLocks noChangeArrowheads="1"/>
          </p:cNvSpPr>
          <p:nvPr/>
        </p:nvSpPr>
        <p:spPr bwMode="auto">
          <a:xfrm>
            <a:off x="2562126" y="5260105"/>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r>
              <a:rPr kumimoji="1" lang="zh-CN" altLang="en-US" sz="2000" dirty="0">
                <a:ea typeface="黑体" pitchFamily="2" charset="-122"/>
              </a:rPr>
              <a:t>密文</a:t>
            </a:r>
          </a:p>
        </p:txBody>
      </p:sp>
      <p:sp>
        <p:nvSpPr>
          <p:cNvPr id="19" name="Text Box 31"/>
          <p:cNvSpPr txBox="1">
            <a:spLocks noChangeArrowheads="1"/>
          </p:cNvSpPr>
          <p:nvPr/>
        </p:nvSpPr>
        <p:spPr bwMode="auto">
          <a:xfrm>
            <a:off x="5664101" y="5260106"/>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r>
              <a:rPr kumimoji="1" lang="zh-CN" altLang="en-US" sz="2000">
                <a:ea typeface="黑体" pitchFamily="2" charset="-122"/>
              </a:rPr>
              <a:t>明文</a:t>
            </a:r>
          </a:p>
        </p:txBody>
      </p:sp>
      <p:sp>
        <p:nvSpPr>
          <p:cNvPr id="20" name="Text Box 33"/>
          <p:cNvSpPr txBox="1">
            <a:spLocks noChangeArrowheads="1"/>
          </p:cNvSpPr>
          <p:nvPr/>
        </p:nvSpPr>
        <p:spPr bwMode="auto">
          <a:xfrm>
            <a:off x="4103588" y="6128469"/>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6" rIns="91433" bIns="45716">
            <a:spAutoFit/>
          </a:bodyPr>
          <a:lstStyle/>
          <a:p>
            <a:r>
              <a:rPr kumimoji="1" lang="zh-CN" altLang="en-US" sz="2000">
                <a:ea typeface="黑体" pitchFamily="2" charset="-122"/>
              </a:rPr>
              <a:t>解密</a:t>
            </a:r>
          </a:p>
        </p:txBody>
      </p:sp>
      <p:sp>
        <p:nvSpPr>
          <p:cNvPr id="21" name="Freeform 34"/>
          <p:cNvSpPr>
            <a:spLocks/>
          </p:cNvSpPr>
          <p:nvPr/>
        </p:nvSpPr>
        <p:spPr bwMode="auto">
          <a:xfrm>
            <a:off x="5433913" y="5144219"/>
            <a:ext cx="4763" cy="350837"/>
          </a:xfrm>
          <a:custGeom>
            <a:avLst/>
            <a:gdLst>
              <a:gd name="T0" fmla="*/ 0 w 3"/>
              <a:gd name="T1" fmla="*/ 0 h 241"/>
              <a:gd name="T2" fmla="*/ 3 w 3"/>
              <a:gd name="T3" fmla="*/ 241 h 241"/>
            </a:gdLst>
            <a:ahLst/>
            <a:cxnLst>
              <a:cxn ang="0">
                <a:pos x="T0" y="T1"/>
              </a:cxn>
              <a:cxn ang="0">
                <a:pos x="T2" y="T3"/>
              </a:cxn>
            </a:cxnLst>
            <a:rect l="0" t="0" r="r" b="b"/>
            <a:pathLst>
              <a:path w="3" h="241">
                <a:moveTo>
                  <a:pt x="0" y="0"/>
                </a:moveTo>
                <a:lnTo>
                  <a:pt x="3" y="241"/>
                </a:lnTo>
              </a:path>
            </a:pathLst>
          </a:custGeom>
          <a:noFill/>
          <a:ln w="28575" cmpd="sng">
            <a:solidFill>
              <a:srgbClr val="333399"/>
            </a:solidFill>
            <a:round/>
            <a:headEnd type="none" w="med" len="me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Rectangle 2"/>
          <p:cNvSpPr txBox="1">
            <a:spLocks noChangeArrowheads="1"/>
          </p:cNvSpPr>
          <p:nvPr/>
        </p:nvSpPr>
        <p:spPr bwMode="auto">
          <a:xfrm>
            <a:off x="330894" y="1628800"/>
            <a:ext cx="8166100" cy="3305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eaLnBrk="1" hangingPunct="1">
              <a:spcBef>
                <a:spcPct val="0"/>
              </a:spcBef>
              <a:buClr>
                <a:srgbClr val="FFFF99"/>
              </a:buClr>
              <a:buSzPct val="80000"/>
              <a:buBlip>
                <a:blip r:embed="rId3"/>
              </a:buBlip>
            </a:pPr>
            <a:r>
              <a:rPr lang="zh-CN" altLang="en-US" sz="2400" b="0" dirty="0">
                <a:latin typeface="微软雅黑" pitchFamily="34" charset="-122"/>
                <a:ea typeface="微软雅黑" pitchFamily="34" charset="-122"/>
                <a:sym typeface="ZapfDingbats" pitchFamily="82" charset="2"/>
              </a:rPr>
              <a:t>解密时使用这些密钥反向执行相同的操作，使用3个密钥并且执行三次</a:t>
            </a:r>
            <a:r>
              <a:rPr lang="en-US" altLang="zh-CN" sz="2400" b="0" dirty="0">
                <a:latin typeface="微软雅黑" pitchFamily="34" charset="-122"/>
                <a:ea typeface="微软雅黑" pitchFamily="34" charset="-122"/>
                <a:sym typeface="ZapfDingbats" pitchFamily="82" charset="2"/>
              </a:rPr>
              <a:t>DES</a:t>
            </a:r>
            <a:r>
              <a:rPr lang="zh-CN" altLang="en-US" sz="2400" b="0" dirty="0">
                <a:latin typeface="微软雅黑" pitchFamily="34" charset="-122"/>
                <a:ea typeface="微软雅黑" pitchFamily="34" charset="-122"/>
                <a:sym typeface="ZapfDingbats" pitchFamily="82" charset="2"/>
              </a:rPr>
              <a:t>算法，按照解密－加密－解密的顺序执行获得明文：</a:t>
            </a:r>
          </a:p>
          <a:p>
            <a:pPr eaLnBrk="1" hangingPunct="1">
              <a:spcBef>
                <a:spcPct val="0"/>
              </a:spcBef>
              <a:buClr>
                <a:srgbClr val="FFFF99"/>
              </a:buClr>
              <a:buSzPct val="80000"/>
              <a:buFont typeface="ZapfDingbats" pitchFamily="82" charset="2"/>
              <a:buNone/>
            </a:pPr>
            <a:r>
              <a:rPr lang="en-US" altLang="zh-CN" sz="2400" dirty="0">
                <a:solidFill>
                  <a:srgbClr val="FF0000"/>
                </a:solidFill>
                <a:latin typeface="Times" pitchFamily="-107" charset="0"/>
                <a:ea typeface="楷体_GB2312" pitchFamily="49" charset="-122"/>
                <a:sym typeface="Symbol" pitchFamily="18" charset="2"/>
              </a:rPr>
              <a:t> </a:t>
            </a:r>
          </a:p>
          <a:p>
            <a:pPr lvl="1" eaLnBrk="1" hangingPunct="1">
              <a:spcBef>
                <a:spcPct val="0"/>
              </a:spcBef>
              <a:buClr>
                <a:srgbClr val="FFFF99"/>
              </a:buClr>
              <a:buSzPct val="80000"/>
              <a:buFont typeface="ZapfDingbats" pitchFamily="82" charset="2"/>
              <a:buNone/>
            </a:pPr>
            <a:r>
              <a:rPr lang="en-US" altLang="zh-CN" sz="2400" dirty="0">
                <a:latin typeface="Times" pitchFamily="-107" charset="0"/>
                <a:sym typeface="ZapfDingbats" pitchFamily="82" charset="2"/>
              </a:rPr>
              <a:t>P=D</a:t>
            </a:r>
            <a:r>
              <a:rPr lang="en-US" altLang="zh-CN" sz="2400" baseline="-25000" dirty="0">
                <a:latin typeface="Times" pitchFamily="-107" charset="0"/>
                <a:sym typeface="ZapfDingbats" pitchFamily="82" charset="2"/>
              </a:rPr>
              <a:t>K1</a:t>
            </a:r>
            <a:r>
              <a:rPr lang="en-US" altLang="zh-CN" sz="2400" dirty="0">
                <a:latin typeface="Times" pitchFamily="-107" charset="0"/>
                <a:sym typeface="Symbol" pitchFamily="18" charset="2"/>
              </a:rPr>
              <a:t>(</a:t>
            </a:r>
            <a:r>
              <a:rPr lang="en-US" altLang="zh-CN" sz="2400" dirty="0">
                <a:latin typeface="Times" pitchFamily="-107" charset="0"/>
                <a:sym typeface="ZapfDingbats" pitchFamily="82" charset="2"/>
              </a:rPr>
              <a:t>E</a:t>
            </a:r>
            <a:r>
              <a:rPr lang="en-US" altLang="zh-CN" sz="2400" baseline="-25000" dirty="0">
                <a:latin typeface="Times" pitchFamily="-107" charset="0"/>
                <a:sym typeface="ZapfDingbats" pitchFamily="82" charset="2"/>
              </a:rPr>
              <a:t>K2</a:t>
            </a:r>
            <a:r>
              <a:rPr lang="en-US" altLang="zh-CN" sz="2400" dirty="0">
                <a:latin typeface="Times" pitchFamily="-107" charset="0"/>
                <a:sym typeface="ZapfDingbats" pitchFamily="82" charset="2"/>
              </a:rPr>
              <a:t>(</a:t>
            </a:r>
            <a:r>
              <a:rPr lang="en-US" altLang="zh-CN" sz="2400" dirty="0">
                <a:latin typeface="Times" pitchFamily="-107" charset="0"/>
                <a:sym typeface="Symbol" pitchFamily="18" charset="2"/>
              </a:rPr>
              <a:t> D</a:t>
            </a:r>
            <a:r>
              <a:rPr lang="en-US" altLang="zh-CN" sz="2400" baseline="-25000" dirty="0">
                <a:latin typeface="Times" pitchFamily="-107" charset="0"/>
                <a:sym typeface="ZapfDingbats" pitchFamily="82" charset="2"/>
              </a:rPr>
              <a:t>K3</a:t>
            </a:r>
            <a:r>
              <a:rPr lang="en-US" altLang="zh-CN" sz="2400" dirty="0">
                <a:latin typeface="Times" pitchFamily="-107" charset="0"/>
                <a:sym typeface="ZapfDingbats" pitchFamily="82" charset="2"/>
              </a:rPr>
              <a:t>(C)))</a:t>
            </a:r>
          </a:p>
          <a:p>
            <a:pPr lvl="1" eaLnBrk="1" hangingPunct="1">
              <a:spcBef>
                <a:spcPct val="0"/>
              </a:spcBef>
              <a:buClr>
                <a:srgbClr val="FFFF99"/>
              </a:buClr>
              <a:buSzPct val="80000"/>
              <a:buFont typeface="ZapfDingbats" pitchFamily="82" charset="2"/>
              <a:buNone/>
            </a:pPr>
            <a:endParaRPr lang="zh-CN" altLang="en-US" sz="2400" dirty="0">
              <a:latin typeface="Times" pitchFamily="-107" charset="0"/>
              <a:sym typeface="ZapfDingbats" pitchFamily="82" charset="2"/>
            </a:endParaRPr>
          </a:p>
          <a:p>
            <a:pPr lvl="1" eaLnBrk="1" hangingPunct="1">
              <a:spcBef>
                <a:spcPct val="0"/>
              </a:spcBef>
              <a:buClr>
                <a:srgbClr val="FFFF99"/>
              </a:buClr>
              <a:buSzPct val="80000"/>
              <a:buFont typeface="ZapfDingbats" pitchFamily="82" charset="2"/>
              <a:buNone/>
            </a:pPr>
            <a:r>
              <a:rPr lang="zh-CN" altLang="en-US" sz="2400" dirty="0">
                <a:latin typeface="Times" pitchFamily="-107" charset="0"/>
                <a:sym typeface="ZapfDingbats" pitchFamily="82" charset="2"/>
              </a:rPr>
              <a:t>假设</a:t>
            </a:r>
            <a:r>
              <a:rPr lang="en-US" altLang="zh-CN" sz="2400" dirty="0">
                <a:latin typeface="Times" pitchFamily="-107" charset="0"/>
                <a:sym typeface="ZapfDingbats" pitchFamily="82" charset="2"/>
              </a:rPr>
              <a:t>P</a:t>
            </a:r>
            <a:r>
              <a:rPr lang="zh-CN" altLang="en-US" sz="2400" dirty="0">
                <a:latin typeface="Times" pitchFamily="-107" charset="0"/>
                <a:sym typeface="ZapfDingbats" pitchFamily="82" charset="2"/>
              </a:rPr>
              <a:t>为明文，</a:t>
            </a:r>
            <a:r>
              <a:rPr lang="en-US" altLang="zh-CN" sz="2400" dirty="0">
                <a:latin typeface="Times" pitchFamily="-107" charset="0"/>
                <a:sym typeface="ZapfDingbats" pitchFamily="82" charset="2"/>
              </a:rPr>
              <a:t>C</a:t>
            </a:r>
            <a:r>
              <a:rPr lang="zh-CN" altLang="en-US" sz="2400" dirty="0">
                <a:latin typeface="Times" pitchFamily="-107" charset="0"/>
                <a:sym typeface="ZapfDingbats" pitchFamily="82" charset="2"/>
              </a:rPr>
              <a:t>为密文，</a:t>
            </a:r>
            <a:r>
              <a:rPr lang="en-US" altLang="zh-CN" sz="2400" dirty="0" err="1">
                <a:latin typeface="Times" pitchFamily="-107" charset="0"/>
                <a:sym typeface="ZapfDingbats" pitchFamily="82" charset="2"/>
              </a:rPr>
              <a:t>E</a:t>
            </a:r>
            <a:r>
              <a:rPr lang="en-US" altLang="zh-CN" sz="2400" baseline="-25000" dirty="0" err="1">
                <a:latin typeface="Times" pitchFamily="-107" charset="0"/>
                <a:sym typeface="ZapfDingbats" pitchFamily="82" charset="2"/>
              </a:rPr>
              <a:t>k</a:t>
            </a:r>
            <a:r>
              <a:rPr lang="en-US" altLang="zh-CN" sz="2400" dirty="0" err="1">
                <a:latin typeface="Times" pitchFamily="-107" charset="0"/>
                <a:sym typeface="ZapfDingbats" pitchFamily="82" charset="2"/>
              </a:rPr>
              <a:t>（X</a:t>
            </a:r>
            <a:r>
              <a:rPr lang="en-US" altLang="zh-CN" sz="2400" dirty="0">
                <a:latin typeface="Times" pitchFamily="-107" charset="0"/>
                <a:sym typeface="ZapfDingbats" pitchFamily="82" charset="2"/>
              </a:rPr>
              <a:t>）</a:t>
            </a:r>
            <a:r>
              <a:rPr lang="zh-CN" altLang="en-US" sz="2400" dirty="0">
                <a:latin typeface="Times" pitchFamily="-107" charset="0"/>
                <a:sym typeface="ZapfDingbats" pitchFamily="82" charset="2"/>
              </a:rPr>
              <a:t>表示使用密钥</a:t>
            </a:r>
            <a:r>
              <a:rPr lang="en-US" altLang="zh-CN" sz="2400" dirty="0">
                <a:latin typeface="Times" pitchFamily="-107" charset="0"/>
                <a:sym typeface="ZapfDingbats" pitchFamily="82" charset="2"/>
              </a:rPr>
              <a:t>k</a:t>
            </a:r>
            <a:r>
              <a:rPr lang="zh-CN" altLang="en-US" sz="2400" dirty="0">
                <a:latin typeface="Times" pitchFamily="-107" charset="0"/>
                <a:sym typeface="ZapfDingbats" pitchFamily="82" charset="2"/>
              </a:rPr>
              <a:t>加密</a:t>
            </a:r>
            <a:r>
              <a:rPr lang="en-US" altLang="zh-CN" sz="2400" dirty="0">
                <a:latin typeface="Times" pitchFamily="-107" charset="0"/>
                <a:sym typeface="ZapfDingbats" pitchFamily="82" charset="2"/>
              </a:rPr>
              <a:t>X，</a:t>
            </a:r>
          </a:p>
          <a:p>
            <a:pPr lvl="1" eaLnBrk="1" hangingPunct="1">
              <a:spcBef>
                <a:spcPct val="0"/>
              </a:spcBef>
              <a:buClr>
                <a:srgbClr val="FFFF99"/>
              </a:buClr>
              <a:buSzPct val="80000"/>
              <a:buFont typeface="ZapfDingbats" pitchFamily="82" charset="2"/>
              <a:buNone/>
            </a:pPr>
            <a:r>
              <a:rPr lang="en-US" altLang="zh-CN" sz="2400" dirty="0" err="1">
                <a:latin typeface="Times" pitchFamily="-107" charset="0"/>
                <a:sym typeface="ZapfDingbats" pitchFamily="82" charset="2"/>
              </a:rPr>
              <a:t>D</a:t>
            </a:r>
            <a:r>
              <a:rPr lang="en-US" altLang="zh-CN" sz="2400" baseline="-25000" dirty="0" err="1">
                <a:latin typeface="Times" pitchFamily="-107" charset="0"/>
                <a:sym typeface="ZapfDingbats" pitchFamily="82" charset="2"/>
              </a:rPr>
              <a:t>k</a:t>
            </a:r>
            <a:r>
              <a:rPr lang="en-US" altLang="zh-CN" sz="2400" dirty="0" err="1">
                <a:latin typeface="Times" pitchFamily="-107" charset="0"/>
                <a:sym typeface="ZapfDingbats" pitchFamily="82" charset="2"/>
              </a:rPr>
              <a:t>（Y</a:t>
            </a:r>
            <a:r>
              <a:rPr lang="en-US" altLang="zh-CN" sz="2400" dirty="0">
                <a:latin typeface="Times" pitchFamily="-107" charset="0"/>
                <a:sym typeface="ZapfDingbats" pitchFamily="82" charset="2"/>
              </a:rPr>
              <a:t>）</a:t>
            </a:r>
            <a:r>
              <a:rPr lang="zh-CN" altLang="en-US" sz="2400" dirty="0">
                <a:latin typeface="Times" pitchFamily="-107" charset="0"/>
                <a:sym typeface="ZapfDingbats" pitchFamily="82" charset="2"/>
              </a:rPr>
              <a:t>表示使用密钥</a:t>
            </a:r>
            <a:r>
              <a:rPr lang="en-US" altLang="zh-CN" sz="2400" dirty="0">
                <a:latin typeface="Times" pitchFamily="-107" charset="0"/>
                <a:sym typeface="ZapfDingbats" pitchFamily="82" charset="2"/>
              </a:rPr>
              <a:t>k</a:t>
            </a:r>
            <a:r>
              <a:rPr lang="zh-CN" altLang="en-US" sz="2400" dirty="0">
                <a:latin typeface="Times" pitchFamily="-107" charset="0"/>
                <a:sym typeface="ZapfDingbats" pitchFamily="82" charset="2"/>
              </a:rPr>
              <a:t>解密</a:t>
            </a:r>
            <a:r>
              <a:rPr lang="en-US" altLang="zh-CN" sz="2400" dirty="0">
                <a:latin typeface="Times" pitchFamily="-107" charset="0"/>
                <a:sym typeface="ZapfDingbats" pitchFamily="82" charset="2"/>
              </a:rPr>
              <a:t>Y</a:t>
            </a:r>
            <a:endParaRPr lang="zh-CN" altLang="en-US" sz="2400" dirty="0"/>
          </a:p>
        </p:txBody>
      </p:sp>
    </p:spTree>
    <p:extLst>
      <p:ext uri="{BB962C8B-B14F-4D97-AF65-F5344CB8AC3E}">
        <p14:creationId xmlns:p14="http://schemas.microsoft.com/office/powerpoint/2010/main" val="177682005"/>
      </p:ext>
    </p:extLst>
  </p:cSld>
  <p:clrMapOvr>
    <a:masterClrMapping/>
  </p:clrMapOvr>
  <p:transition>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11188" y="-27384"/>
            <a:ext cx="7921625" cy="1008062"/>
          </a:xfrm>
        </p:spPr>
        <p:txBody>
          <a:bodyPr/>
          <a:lstStyle/>
          <a:p>
            <a:r>
              <a:rPr lang="zh-CN" altLang="en-US" b="0" dirty="0">
                <a:solidFill>
                  <a:schemeClr val="bg1"/>
                </a:solidFill>
              </a:rPr>
              <a:t>维吉尼亚密码</a:t>
            </a:r>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16</a:t>
            </a:fld>
            <a:endParaRPr lang="en-US" altLang="zh-CN"/>
          </a:p>
        </p:txBody>
      </p:sp>
      <p:sp>
        <p:nvSpPr>
          <p:cNvPr id="7" name="矩形 6">
            <a:extLst>
              <a:ext uri="{FF2B5EF4-FFF2-40B4-BE49-F238E27FC236}">
                <a16:creationId xmlns:a16="http://schemas.microsoft.com/office/drawing/2014/main" id="{51C5094A-ACDB-4DB9-816B-8C3CA53224BF}"/>
              </a:ext>
            </a:extLst>
          </p:cNvPr>
          <p:cNvSpPr/>
          <p:nvPr/>
        </p:nvSpPr>
        <p:spPr>
          <a:xfrm>
            <a:off x="107504" y="1628801"/>
            <a:ext cx="8928992" cy="2862322"/>
          </a:xfrm>
          <a:prstGeom prst="rect">
            <a:avLst/>
          </a:prstGeom>
        </p:spPr>
        <p:txBody>
          <a:bodyPr wrap="square">
            <a:spAutoFit/>
          </a:bodyPr>
          <a:lstStyle/>
          <a:p>
            <a:pPr marL="571500" indent="-571500" algn="l">
              <a:buFont typeface="Arial" panose="020B0604020202020204" pitchFamily="34" charset="0"/>
              <a:buChar char="•"/>
            </a:pPr>
            <a:r>
              <a:rPr lang="en-US" altLang="zh-CN" sz="3600" dirty="0">
                <a:latin typeface="微软雅黑" pitchFamily="34" charset="-122"/>
                <a:ea typeface="微软雅黑" pitchFamily="34" charset="-122"/>
              </a:rPr>
              <a:t>ATTACKATDAWN</a:t>
            </a:r>
          </a:p>
          <a:p>
            <a:pPr marL="571500" indent="-571500" algn="l">
              <a:buFont typeface="Arial" panose="020B0604020202020204" pitchFamily="34" charset="0"/>
              <a:buChar char="•"/>
            </a:pPr>
            <a:endParaRPr lang="en-US" altLang="zh-CN" sz="3600" dirty="0">
              <a:latin typeface="微软雅黑" pitchFamily="34" charset="-122"/>
              <a:ea typeface="微软雅黑" pitchFamily="34" charset="-122"/>
            </a:endParaRPr>
          </a:p>
          <a:p>
            <a:pPr marL="571500" indent="-571500" algn="l">
              <a:buFont typeface="Arial" panose="020B0604020202020204" pitchFamily="34" charset="0"/>
              <a:buChar char="•"/>
            </a:pPr>
            <a:r>
              <a:rPr lang="zh-CN" altLang="en-US" sz="3600" dirty="0">
                <a:latin typeface="微软雅黑" pitchFamily="34" charset="-122"/>
                <a:ea typeface="微软雅黑" pitchFamily="34" charset="-122"/>
              </a:rPr>
              <a:t>密钥：</a:t>
            </a:r>
            <a:r>
              <a:rPr lang="en-US" altLang="zh-CN" sz="3600" dirty="0">
                <a:latin typeface="微软雅黑" pitchFamily="34" charset="-122"/>
                <a:ea typeface="微软雅黑" pitchFamily="34" charset="-122"/>
              </a:rPr>
              <a:t>LEMON</a:t>
            </a:r>
          </a:p>
          <a:p>
            <a:pPr marL="571500" indent="-571500" algn="l">
              <a:buFont typeface="Arial" panose="020B0604020202020204" pitchFamily="34" charset="0"/>
              <a:buChar char="•"/>
            </a:pPr>
            <a:endParaRPr lang="en-US" altLang="zh-CN" sz="3600" dirty="0">
              <a:latin typeface="微软雅黑" pitchFamily="34" charset="-122"/>
              <a:ea typeface="微软雅黑" pitchFamily="34" charset="-122"/>
            </a:endParaRPr>
          </a:p>
          <a:p>
            <a:pPr marL="571500" indent="-571500" algn="l">
              <a:buFont typeface="Arial" panose="020B0604020202020204" pitchFamily="34" charset="0"/>
              <a:buChar char="•"/>
            </a:pPr>
            <a:r>
              <a:rPr lang="zh-CN" altLang="en-US" sz="3600" dirty="0">
                <a:latin typeface="微软雅黑" pitchFamily="34" charset="-122"/>
                <a:ea typeface="微软雅黑" pitchFamily="34" charset="-122"/>
              </a:rPr>
              <a:t>密钥扩展：</a:t>
            </a:r>
            <a:r>
              <a:rPr lang="en-US" altLang="zh-CN" sz="3600" dirty="0">
                <a:latin typeface="微软雅黑" pitchFamily="34" charset="-122"/>
                <a:ea typeface="微软雅黑" pitchFamily="34" charset="-122"/>
              </a:rPr>
              <a:t>LEMONLEMONLE</a:t>
            </a:r>
          </a:p>
        </p:txBody>
      </p:sp>
      <p:sp>
        <p:nvSpPr>
          <p:cNvPr id="3" name="矩形 2">
            <a:extLst>
              <a:ext uri="{FF2B5EF4-FFF2-40B4-BE49-F238E27FC236}">
                <a16:creationId xmlns:a16="http://schemas.microsoft.com/office/drawing/2014/main" id="{356DCDB1-A8E0-4584-A21A-AFE3D6341404}"/>
              </a:ext>
            </a:extLst>
          </p:cNvPr>
          <p:cNvSpPr/>
          <p:nvPr/>
        </p:nvSpPr>
        <p:spPr>
          <a:xfrm>
            <a:off x="105232" y="4746831"/>
            <a:ext cx="8640960" cy="1569660"/>
          </a:xfrm>
          <a:prstGeom prst="rect">
            <a:avLst/>
          </a:prstGeom>
        </p:spPr>
        <p:txBody>
          <a:bodyPr wrap="square">
            <a:spAutoFit/>
          </a:bodyPr>
          <a:lstStyle/>
          <a:p>
            <a:r>
              <a:rPr lang="en-US" altLang="zh-CN" dirty="0">
                <a:solidFill>
                  <a:srgbClr val="333333"/>
                </a:solidFill>
                <a:latin typeface="PingFang SC"/>
              </a:rPr>
              <a:t>0A</a:t>
            </a:r>
            <a:r>
              <a:rPr lang="zh-CN" altLang="en-US" dirty="0">
                <a:solidFill>
                  <a:srgbClr val="333333"/>
                </a:solidFill>
                <a:latin typeface="PingFang SC"/>
              </a:rPr>
              <a:t>、</a:t>
            </a:r>
            <a:r>
              <a:rPr lang="en-US" altLang="zh-CN" dirty="0">
                <a:solidFill>
                  <a:srgbClr val="333333"/>
                </a:solidFill>
                <a:latin typeface="PingFang SC"/>
              </a:rPr>
              <a:t>1B</a:t>
            </a:r>
            <a:r>
              <a:rPr lang="zh-CN" altLang="en-US" dirty="0">
                <a:solidFill>
                  <a:srgbClr val="333333"/>
                </a:solidFill>
                <a:latin typeface="PingFang SC"/>
              </a:rPr>
              <a:t>、</a:t>
            </a:r>
            <a:r>
              <a:rPr lang="en-US" altLang="zh-CN" dirty="0">
                <a:solidFill>
                  <a:srgbClr val="333333"/>
                </a:solidFill>
                <a:latin typeface="PingFang SC"/>
              </a:rPr>
              <a:t>2C</a:t>
            </a:r>
            <a:r>
              <a:rPr lang="zh-CN" altLang="en-US" dirty="0">
                <a:solidFill>
                  <a:srgbClr val="333333"/>
                </a:solidFill>
                <a:latin typeface="PingFang SC"/>
              </a:rPr>
              <a:t>、</a:t>
            </a:r>
            <a:r>
              <a:rPr lang="en-US" altLang="zh-CN" dirty="0">
                <a:solidFill>
                  <a:srgbClr val="333333"/>
                </a:solidFill>
                <a:latin typeface="PingFang SC"/>
              </a:rPr>
              <a:t>3D</a:t>
            </a:r>
            <a:r>
              <a:rPr lang="zh-CN" altLang="en-US" dirty="0">
                <a:solidFill>
                  <a:srgbClr val="333333"/>
                </a:solidFill>
                <a:latin typeface="PingFang SC"/>
              </a:rPr>
              <a:t>、</a:t>
            </a:r>
            <a:r>
              <a:rPr lang="en-US" altLang="zh-CN" dirty="0">
                <a:solidFill>
                  <a:srgbClr val="333333"/>
                </a:solidFill>
                <a:latin typeface="PingFang SC"/>
              </a:rPr>
              <a:t>4E</a:t>
            </a:r>
            <a:r>
              <a:rPr lang="zh-CN" altLang="en-US" dirty="0">
                <a:solidFill>
                  <a:srgbClr val="333333"/>
                </a:solidFill>
                <a:latin typeface="PingFang SC"/>
              </a:rPr>
              <a:t>、</a:t>
            </a:r>
            <a:r>
              <a:rPr lang="en-US" altLang="zh-CN" dirty="0">
                <a:solidFill>
                  <a:srgbClr val="333333"/>
                </a:solidFill>
                <a:latin typeface="PingFang SC"/>
              </a:rPr>
              <a:t>5F</a:t>
            </a:r>
            <a:r>
              <a:rPr lang="zh-CN" altLang="en-US" dirty="0">
                <a:solidFill>
                  <a:srgbClr val="333333"/>
                </a:solidFill>
                <a:latin typeface="PingFang SC"/>
              </a:rPr>
              <a:t>、</a:t>
            </a:r>
            <a:r>
              <a:rPr lang="en-US" altLang="zh-CN" dirty="0">
                <a:solidFill>
                  <a:srgbClr val="333333"/>
                </a:solidFill>
                <a:latin typeface="PingFang SC"/>
              </a:rPr>
              <a:t>6G</a:t>
            </a:r>
            <a:r>
              <a:rPr lang="zh-CN" altLang="en-US" dirty="0">
                <a:solidFill>
                  <a:srgbClr val="333333"/>
                </a:solidFill>
                <a:latin typeface="PingFang SC"/>
              </a:rPr>
              <a:t>、</a:t>
            </a:r>
            <a:r>
              <a:rPr lang="en-US" altLang="zh-CN" dirty="0">
                <a:solidFill>
                  <a:srgbClr val="333333"/>
                </a:solidFill>
                <a:latin typeface="PingFang SC"/>
              </a:rPr>
              <a:t>7H</a:t>
            </a:r>
            <a:r>
              <a:rPr lang="zh-CN" altLang="en-US" dirty="0">
                <a:solidFill>
                  <a:srgbClr val="333333"/>
                </a:solidFill>
                <a:latin typeface="PingFang SC"/>
              </a:rPr>
              <a:t>、</a:t>
            </a:r>
            <a:r>
              <a:rPr lang="en-US" altLang="zh-CN" dirty="0">
                <a:solidFill>
                  <a:srgbClr val="333333"/>
                </a:solidFill>
                <a:latin typeface="PingFang SC"/>
              </a:rPr>
              <a:t>8I</a:t>
            </a:r>
            <a:r>
              <a:rPr lang="zh-CN" altLang="en-US" dirty="0">
                <a:solidFill>
                  <a:srgbClr val="333333"/>
                </a:solidFill>
                <a:latin typeface="PingFang SC"/>
              </a:rPr>
              <a:t>、</a:t>
            </a:r>
            <a:r>
              <a:rPr lang="en-US" altLang="zh-CN" dirty="0">
                <a:solidFill>
                  <a:srgbClr val="333333"/>
                </a:solidFill>
                <a:latin typeface="PingFang SC"/>
              </a:rPr>
              <a:t>9J</a:t>
            </a:r>
            <a:r>
              <a:rPr lang="zh-CN" altLang="en-US" dirty="0">
                <a:solidFill>
                  <a:srgbClr val="333333"/>
                </a:solidFill>
                <a:latin typeface="PingFang SC"/>
              </a:rPr>
              <a:t>、</a:t>
            </a:r>
            <a:r>
              <a:rPr lang="en-US" altLang="zh-CN" dirty="0">
                <a:solidFill>
                  <a:srgbClr val="333333"/>
                </a:solidFill>
                <a:latin typeface="PingFang SC"/>
              </a:rPr>
              <a:t>10K</a:t>
            </a:r>
            <a:r>
              <a:rPr lang="zh-CN" altLang="en-US" dirty="0">
                <a:solidFill>
                  <a:srgbClr val="333333"/>
                </a:solidFill>
                <a:latin typeface="PingFang SC"/>
              </a:rPr>
              <a:t>、</a:t>
            </a:r>
            <a:r>
              <a:rPr lang="en-US" altLang="zh-CN" dirty="0">
                <a:solidFill>
                  <a:srgbClr val="333333"/>
                </a:solidFill>
                <a:latin typeface="PingFang SC"/>
              </a:rPr>
              <a:t>11L</a:t>
            </a:r>
            <a:r>
              <a:rPr lang="zh-CN" altLang="en-US" dirty="0">
                <a:solidFill>
                  <a:srgbClr val="333333"/>
                </a:solidFill>
                <a:latin typeface="PingFang SC"/>
              </a:rPr>
              <a:t>、</a:t>
            </a:r>
            <a:r>
              <a:rPr lang="en-US" altLang="zh-CN" dirty="0">
                <a:solidFill>
                  <a:srgbClr val="333333"/>
                </a:solidFill>
                <a:latin typeface="PingFang SC"/>
              </a:rPr>
              <a:t>12M</a:t>
            </a:r>
            <a:r>
              <a:rPr lang="zh-CN" altLang="en-US" dirty="0">
                <a:solidFill>
                  <a:srgbClr val="333333"/>
                </a:solidFill>
                <a:latin typeface="PingFang SC"/>
              </a:rPr>
              <a:t>、</a:t>
            </a:r>
            <a:r>
              <a:rPr lang="en-US" altLang="zh-CN" dirty="0">
                <a:solidFill>
                  <a:srgbClr val="333333"/>
                </a:solidFill>
                <a:latin typeface="PingFang SC"/>
              </a:rPr>
              <a:t>13N</a:t>
            </a:r>
            <a:r>
              <a:rPr lang="zh-CN" altLang="en-US" dirty="0">
                <a:solidFill>
                  <a:srgbClr val="333333"/>
                </a:solidFill>
                <a:latin typeface="PingFang SC"/>
              </a:rPr>
              <a:t>、</a:t>
            </a:r>
            <a:r>
              <a:rPr lang="en-US" altLang="zh-CN" dirty="0">
                <a:solidFill>
                  <a:srgbClr val="333333"/>
                </a:solidFill>
                <a:latin typeface="PingFang SC"/>
              </a:rPr>
              <a:t>14O</a:t>
            </a:r>
            <a:r>
              <a:rPr lang="zh-CN" altLang="en-US" dirty="0">
                <a:solidFill>
                  <a:srgbClr val="333333"/>
                </a:solidFill>
                <a:latin typeface="PingFang SC"/>
              </a:rPr>
              <a:t>、</a:t>
            </a:r>
            <a:r>
              <a:rPr lang="en-US" altLang="zh-CN" dirty="0">
                <a:solidFill>
                  <a:srgbClr val="333333"/>
                </a:solidFill>
                <a:latin typeface="PingFang SC"/>
              </a:rPr>
              <a:t>15P</a:t>
            </a:r>
            <a:r>
              <a:rPr lang="zh-CN" altLang="en-US" dirty="0">
                <a:solidFill>
                  <a:srgbClr val="333333"/>
                </a:solidFill>
                <a:latin typeface="PingFang SC"/>
              </a:rPr>
              <a:t>、</a:t>
            </a:r>
            <a:r>
              <a:rPr lang="en-US" altLang="zh-CN" dirty="0">
                <a:solidFill>
                  <a:srgbClr val="333333"/>
                </a:solidFill>
                <a:latin typeface="PingFang SC"/>
              </a:rPr>
              <a:t>16Q</a:t>
            </a:r>
            <a:r>
              <a:rPr lang="zh-CN" altLang="en-US" dirty="0">
                <a:solidFill>
                  <a:srgbClr val="333333"/>
                </a:solidFill>
                <a:latin typeface="PingFang SC"/>
              </a:rPr>
              <a:t>、</a:t>
            </a:r>
            <a:r>
              <a:rPr lang="en-US" altLang="zh-CN" dirty="0">
                <a:solidFill>
                  <a:srgbClr val="333333"/>
                </a:solidFill>
                <a:latin typeface="PingFang SC"/>
              </a:rPr>
              <a:t>17R</a:t>
            </a:r>
            <a:r>
              <a:rPr lang="zh-CN" altLang="en-US" dirty="0">
                <a:solidFill>
                  <a:srgbClr val="333333"/>
                </a:solidFill>
                <a:latin typeface="PingFang SC"/>
              </a:rPr>
              <a:t>、</a:t>
            </a:r>
            <a:r>
              <a:rPr lang="en-US" altLang="zh-CN" dirty="0">
                <a:solidFill>
                  <a:srgbClr val="333333"/>
                </a:solidFill>
                <a:latin typeface="PingFang SC"/>
              </a:rPr>
              <a:t>18S</a:t>
            </a:r>
            <a:r>
              <a:rPr lang="zh-CN" altLang="en-US" dirty="0">
                <a:solidFill>
                  <a:srgbClr val="333333"/>
                </a:solidFill>
                <a:latin typeface="PingFang SC"/>
              </a:rPr>
              <a:t>、</a:t>
            </a:r>
            <a:r>
              <a:rPr lang="en-US" altLang="zh-CN" dirty="0">
                <a:solidFill>
                  <a:srgbClr val="333333"/>
                </a:solidFill>
                <a:latin typeface="PingFang SC"/>
              </a:rPr>
              <a:t>19T</a:t>
            </a:r>
            <a:r>
              <a:rPr lang="zh-CN" altLang="en-US" dirty="0">
                <a:solidFill>
                  <a:srgbClr val="333333"/>
                </a:solidFill>
                <a:latin typeface="PingFang SC"/>
              </a:rPr>
              <a:t>、</a:t>
            </a:r>
            <a:r>
              <a:rPr lang="en-US" altLang="zh-CN" dirty="0">
                <a:solidFill>
                  <a:srgbClr val="333333"/>
                </a:solidFill>
                <a:latin typeface="PingFang SC"/>
              </a:rPr>
              <a:t>20U</a:t>
            </a:r>
            <a:r>
              <a:rPr lang="zh-CN" altLang="en-US" dirty="0">
                <a:solidFill>
                  <a:srgbClr val="333333"/>
                </a:solidFill>
                <a:latin typeface="PingFang SC"/>
              </a:rPr>
              <a:t>、</a:t>
            </a:r>
            <a:r>
              <a:rPr lang="en-US" altLang="zh-CN" dirty="0">
                <a:solidFill>
                  <a:srgbClr val="333333"/>
                </a:solidFill>
                <a:latin typeface="PingFang SC"/>
              </a:rPr>
              <a:t>21V</a:t>
            </a:r>
            <a:r>
              <a:rPr lang="zh-CN" altLang="en-US" dirty="0">
                <a:solidFill>
                  <a:srgbClr val="333333"/>
                </a:solidFill>
                <a:latin typeface="PingFang SC"/>
              </a:rPr>
              <a:t>、</a:t>
            </a:r>
            <a:r>
              <a:rPr lang="en-US" altLang="zh-CN" dirty="0">
                <a:solidFill>
                  <a:srgbClr val="333333"/>
                </a:solidFill>
                <a:latin typeface="PingFang SC"/>
              </a:rPr>
              <a:t>22W</a:t>
            </a:r>
            <a:r>
              <a:rPr lang="zh-CN" altLang="en-US" dirty="0">
                <a:solidFill>
                  <a:srgbClr val="333333"/>
                </a:solidFill>
                <a:latin typeface="PingFang SC"/>
              </a:rPr>
              <a:t>、</a:t>
            </a:r>
            <a:r>
              <a:rPr lang="en-US" altLang="zh-CN" dirty="0">
                <a:solidFill>
                  <a:srgbClr val="333333"/>
                </a:solidFill>
                <a:latin typeface="PingFang SC"/>
              </a:rPr>
              <a:t>23X</a:t>
            </a:r>
            <a:r>
              <a:rPr lang="zh-CN" altLang="en-US" dirty="0">
                <a:solidFill>
                  <a:srgbClr val="333333"/>
                </a:solidFill>
                <a:latin typeface="PingFang SC"/>
              </a:rPr>
              <a:t>、</a:t>
            </a:r>
            <a:r>
              <a:rPr lang="en-US" altLang="zh-CN" dirty="0">
                <a:solidFill>
                  <a:srgbClr val="333333"/>
                </a:solidFill>
                <a:latin typeface="PingFang SC"/>
              </a:rPr>
              <a:t>24Y</a:t>
            </a:r>
            <a:r>
              <a:rPr lang="zh-CN" altLang="en-US" dirty="0">
                <a:solidFill>
                  <a:srgbClr val="333333"/>
                </a:solidFill>
                <a:latin typeface="PingFang SC"/>
              </a:rPr>
              <a:t>、</a:t>
            </a:r>
            <a:r>
              <a:rPr lang="en-US" altLang="zh-CN" dirty="0">
                <a:solidFill>
                  <a:srgbClr val="333333"/>
                </a:solidFill>
                <a:latin typeface="PingFang SC"/>
              </a:rPr>
              <a:t>25Z</a:t>
            </a:r>
            <a:endParaRPr lang="zh-CN" altLang="en-US" dirty="0"/>
          </a:p>
        </p:txBody>
      </p:sp>
    </p:spTree>
    <p:extLst>
      <p:ext uri="{BB962C8B-B14F-4D97-AF65-F5344CB8AC3E}">
        <p14:creationId xmlns:p14="http://schemas.microsoft.com/office/powerpoint/2010/main" val="2026397769"/>
      </p:ext>
    </p:extLst>
  </p:cSld>
  <p:clrMapOvr>
    <a:masterClrMapping/>
  </p:clrMapOvr>
  <p:transition>
    <p:wipe dir="d"/>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27384"/>
            <a:ext cx="7921625" cy="1008062"/>
          </a:xfrm>
        </p:spPr>
        <p:txBody>
          <a:bodyPr/>
          <a:lstStyle/>
          <a:p>
            <a:r>
              <a:rPr lang="zh-CN" altLang="en-US" b="0" dirty="0">
                <a:solidFill>
                  <a:schemeClr val="bg1"/>
                </a:solidFill>
                <a:latin typeface="+mj-ea"/>
              </a:rPr>
              <a:t>三重</a:t>
            </a:r>
            <a:r>
              <a:rPr lang="en-US" altLang="zh-CN" b="0" dirty="0">
                <a:solidFill>
                  <a:schemeClr val="bg1"/>
                </a:solidFill>
                <a:latin typeface="+mj-ea"/>
              </a:rPr>
              <a:t>DES</a:t>
            </a:r>
            <a:endParaRPr lang="zh-CN" altLang="en-US" b="0" dirty="0"/>
          </a:p>
        </p:txBody>
      </p:sp>
      <p:sp>
        <p:nvSpPr>
          <p:cNvPr id="5" name="灯片编号占位符 4"/>
          <p:cNvSpPr>
            <a:spLocks noGrp="1"/>
          </p:cNvSpPr>
          <p:nvPr>
            <p:ph type="sldNum" sz="quarter" idx="12"/>
          </p:nvPr>
        </p:nvSpPr>
        <p:spPr/>
        <p:txBody>
          <a:bodyPr/>
          <a:lstStyle/>
          <a:p>
            <a:fld id="{458C8F27-2AC2-4F48-B4D1-AAB02A38F0D0}" type="slidenum">
              <a:rPr lang="en-US" altLang="zh-CN" smtClean="0"/>
              <a:pPr/>
              <a:t>160</a:t>
            </a:fld>
            <a:endParaRPr lang="en-US" altLang="zh-CN"/>
          </a:p>
        </p:txBody>
      </p:sp>
      <p:sp>
        <p:nvSpPr>
          <p:cNvPr id="22" name="Rectangle 2"/>
          <p:cNvSpPr txBox="1">
            <a:spLocks noChangeArrowheads="1"/>
          </p:cNvSpPr>
          <p:nvPr/>
        </p:nvSpPr>
        <p:spPr bwMode="auto">
          <a:xfrm>
            <a:off x="467544" y="2276872"/>
            <a:ext cx="8166100"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lnSpc>
                <a:spcPct val="150000"/>
              </a:lnSpc>
              <a:spcBef>
                <a:spcPts val="600"/>
              </a:spcBef>
              <a:spcAft>
                <a:spcPts val="1200"/>
              </a:spcAft>
              <a:buClr>
                <a:srgbClr val="FFFF99"/>
              </a:buClr>
              <a:buSzPct val="100000"/>
              <a:buBlip>
                <a:blip r:embed="rId3"/>
              </a:buBlip>
            </a:pPr>
            <a:r>
              <a:rPr lang="zh-CN" altLang="en-US" sz="2800" b="0" dirty="0">
                <a:latin typeface="微软雅黑" pitchFamily="34" charset="-122"/>
                <a:ea typeface="微软雅黑" pitchFamily="34" charset="-122"/>
              </a:rPr>
              <a:t>3</a:t>
            </a:r>
            <a:r>
              <a:rPr lang="en-US" altLang="zh-CN" sz="2800" b="0" dirty="0">
                <a:latin typeface="微软雅黑" pitchFamily="34" charset="-122"/>
                <a:ea typeface="微软雅黑" pitchFamily="34" charset="-122"/>
              </a:rPr>
              <a:t>DES</a:t>
            </a:r>
            <a:r>
              <a:rPr lang="zh-CN" altLang="en-US" sz="2800" b="0" dirty="0">
                <a:latin typeface="微软雅黑" pitchFamily="34" charset="-122"/>
                <a:ea typeface="微软雅黑" pitchFamily="34" charset="-122"/>
              </a:rPr>
              <a:t>的有效密钥长度是：56×3＝</a:t>
            </a:r>
            <a:r>
              <a:rPr lang="zh-CN" altLang="en-US" sz="2800" b="0" dirty="0">
                <a:solidFill>
                  <a:srgbClr val="C00000"/>
                </a:solidFill>
                <a:latin typeface="微软雅黑" pitchFamily="34" charset="-122"/>
                <a:ea typeface="微软雅黑" pitchFamily="34" charset="-122"/>
              </a:rPr>
              <a:t>168位</a:t>
            </a:r>
          </a:p>
          <a:p>
            <a:pPr>
              <a:lnSpc>
                <a:spcPct val="150000"/>
              </a:lnSpc>
              <a:spcBef>
                <a:spcPts val="600"/>
              </a:spcBef>
              <a:spcAft>
                <a:spcPts val="600"/>
              </a:spcAft>
              <a:buClr>
                <a:srgbClr val="FFFF99"/>
              </a:buClr>
              <a:buSzPct val="100000"/>
              <a:buBlip>
                <a:blip r:embed="rId3"/>
              </a:buBlip>
            </a:pPr>
            <a:r>
              <a:rPr lang="zh-CN" altLang="en-US" sz="2800" b="0" dirty="0">
                <a:latin typeface="微软雅黑" pitchFamily="34" charset="-122"/>
                <a:ea typeface="微软雅黑" pitchFamily="34" charset="-122"/>
              </a:rPr>
              <a:t>3</a:t>
            </a:r>
            <a:r>
              <a:rPr lang="en-US" altLang="zh-CN" sz="2800" b="0" dirty="0">
                <a:latin typeface="微软雅黑" pitchFamily="34" charset="-122"/>
                <a:ea typeface="微软雅黑" pitchFamily="34" charset="-122"/>
              </a:rPr>
              <a:t>DES</a:t>
            </a:r>
            <a:r>
              <a:rPr lang="zh-CN" altLang="en-US" sz="2800" b="0" dirty="0">
                <a:latin typeface="微软雅黑" pitchFamily="34" charset="-122"/>
                <a:ea typeface="微软雅黑" pitchFamily="34" charset="-122"/>
              </a:rPr>
              <a:t>可以简化使用两个密钥，即</a:t>
            </a:r>
            <a:r>
              <a:rPr lang="en-US" altLang="zh-CN" sz="2800" b="0" dirty="0">
                <a:latin typeface="微软雅黑" pitchFamily="34" charset="-122"/>
                <a:ea typeface="微软雅黑" pitchFamily="34" charset="-122"/>
              </a:rPr>
              <a:t>k1=k3，</a:t>
            </a:r>
            <a:r>
              <a:rPr lang="zh-CN" altLang="en-US" sz="2800" b="0" dirty="0">
                <a:latin typeface="微软雅黑" pitchFamily="34" charset="-122"/>
                <a:ea typeface="微软雅黑" pitchFamily="34" charset="-122"/>
              </a:rPr>
              <a:t>这样所提供的密钥长度是：56 ×2=</a:t>
            </a:r>
            <a:r>
              <a:rPr lang="zh-CN" altLang="en-US" sz="2800" b="0" dirty="0">
                <a:solidFill>
                  <a:srgbClr val="C00000"/>
                </a:solidFill>
                <a:latin typeface="微软雅黑" pitchFamily="34" charset="-122"/>
                <a:ea typeface="微软雅黑" pitchFamily="34" charset="-122"/>
              </a:rPr>
              <a:t>112位</a:t>
            </a:r>
          </a:p>
          <a:p>
            <a:pPr eaLnBrk="1" hangingPunct="1">
              <a:spcBef>
                <a:spcPct val="0"/>
              </a:spcBef>
              <a:buClr>
                <a:srgbClr val="FFFF99"/>
              </a:buClr>
              <a:buSzPct val="80000"/>
              <a:buFont typeface="ZapfDingbats" pitchFamily="82" charset="2"/>
              <a:buNone/>
            </a:pPr>
            <a:r>
              <a:rPr lang="en-US" altLang="zh-CN" sz="2400" dirty="0">
                <a:solidFill>
                  <a:srgbClr val="FF0000"/>
                </a:solidFill>
                <a:latin typeface="Times" pitchFamily="-107" charset="0"/>
                <a:ea typeface="楷体_GB2312" pitchFamily="49" charset="-122"/>
                <a:sym typeface="Symbol" pitchFamily="18" charset="2"/>
              </a:rPr>
              <a:t> </a:t>
            </a:r>
          </a:p>
        </p:txBody>
      </p:sp>
    </p:spTree>
    <p:extLst>
      <p:ext uri="{BB962C8B-B14F-4D97-AF65-F5344CB8AC3E}">
        <p14:creationId xmlns:p14="http://schemas.microsoft.com/office/powerpoint/2010/main" val="3505303147"/>
      </p:ext>
    </p:extLst>
  </p:cSld>
  <p:clrMapOvr>
    <a:masterClrMapping/>
  </p:clrMapOvr>
  <p:transition>
    <p:wipe dir="d"/>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3234" name="Rectangle 2"/>
          <p:cNvSpPr>
            <a:spLocks noGrp="1" noRot="1" noChangeArrowheads="1"/>
          </p:cNvSpPr>
          <p:nvPr>
            <p:ph type="title"/>
          </p:nvPr>
        </p:nvSpPr>
        <p:spPr>
          <a:xfrm>
            <a:off x="611188" y="-27384"/>
            <a:ext cx="7921625" cy="1008062"/>
          </a:xfrm>
        </p:spPr>
        <p:txBody>
          <a:bodyPr/>
          <a:lstStyle/>
          <a:p>
            <a:r>
              <a:rPr lang="en-US" altLang="en-US" sz="4000" b="0" dirty="0" err="1">
                <a:solidFill>
                  <a:schemeClr val="bg1"/>
                </a:solidFill>
                <a:latin typeface="+mj-ea"/>
              </a:rPr>
              <a:t>其它加密算法</a:t>
            </a:r>
            <a:endParaRPr lang="zh-CN" altLang="en-US" sz="4000" b="0" dirty="0">
              <a:solidFill>
                <a:schemeClr val="bg1"/>
              </a:solidFill>
              <a:latin typeface="+mj-ea"/>
            </a:endParaRPr>
          </a:p>
        </p:txBody>
      </p:sp>
      <p:sp>
        <p:nvSpPr>
          <p:cNvPr id="223235" name="Rectangle 3"/>
          <p:cNvSpPr>
            <a:spLocks noGrp="1" noRot="1" noChangeArrowheads="1"/>
          </p:cNvSpPr>
          <p:nvPr>
            <p:ph type="body" idx="1"/>
          </p:nvPr>
        </p:nvSpPr>
        <p:spPr/>
        <p:txBody>
          <a:bodyPr/>
          <a:lstStyle/>
          <a:p>
            <a:pPr>
              <a:lnSpc>
                <a:spcPct val="150000"/>
              </a:lnSpc>
              <a:spcBef>
                <a:spcPts val="600"/>
              </a:spcBef>
              <a:spcAft>
                <a:spcPts val="1200"/>
              </a:spcAft>
              <a:buClr>
                <a:srgbClr val="FFFF99"/>
              </a:buClr>
              <a:buSzPct val="100000"/>
              <a:buBlip>
                <a:blip r:embed="rId2"/>
              </a:buBlip>
            </a:pPr>
            <a:r>
              <a:rPr lang="en-US" altLang="en-US" sz="2000" b="0" kern="1200" dirty="0">
                <a:latin typeface="微软雅黑" pitchFamily="34" charset="-122"/>
                <a:ea typeface="微软雅黑" pitchFamily="34" charset="-122"/>
              </a:rPr>
              <a:t>IDEA(</a:t>
            </a:r>
            <a:r>
              <a:rPr lang="en-US" altLang="zh-CN" sz="2000" b="0" kern="1200" dirty="0">
                <a:latin typeface="微软雅黑" pitchFamily="34" charset="-122"/>
                <a:ea typeface="微软雅黑" pitchFamily="34" charset="-122"/>
              </a:rPr>
              <a:t>International Data Encryption Algorithm,</a:t>
            </a:r>
            <a:r>
              <a:rPr lang="zh-CN" altLang="en-US" sz="2000" b="0" kern="1200" dirty="0">
                <a:latin typeface="微软雅黑" pitchFamily="34" charset="-122"/>
                <a:ea typeface="微软雅黑" pitchFamily="34" charset="-122"/>
              </a:rPr>
              <a:t>国际数据解密算法</a:t>
            </a:r>
            <a:r>
              <a:rPr lang="en-US" altLang="zh-CN" sz="2000" b="0" kern="1200" dirty="0">
                <a:latin typeface="微软雅黑" pitchFamily="34" charset="-122"/>
                <a:ea typeface="微软雅黑" pitchFamily="34" charset="-122"/>
              </a:rPr>
              <a:t>)</a:t>
            </a:r>
          </a:p>
          <a:p>
            <a:pPr>
              <a:lnSpc>
                <a:spcPct val="150000"/>
              </a:lnSpc>
              <a:spcBef>
                <a:spcPts val="600"/>
              </a:spcBef>
              <a:spcAft>
                <a:spcPts val="1200"/>
              </a:spcAft>
              <a:buClr>
                <a:srgbClr val="FFFF99"/>
              </a:buClr>
              <a:buSzPct val="100000"/>
              <a:buBlip>
                <a:blip r:embed="rId2"/>
              </a:buBlip>
            </a:pPr>
            <a:r>
              <a:rPr lang="en-US" altLang="zh-CN" sz="2000" b="0" kern="1200" dirty="0">
                <a:latin typeface="微软雅黑" pitchFamily="34" charset="-122"/>
                <a:ea typeface="微软雅黑" pitchFamily="34" charset="-122"/>
              </a:rPr>
              <a:t>RSA (Ron </a:t>
            </a:r>
            <a:r>
              <a:rPr lang="en-US" altLang="zh-CN" sz="2000" b="0" kern="1200" dirty="0" err="1">
                <a:latin typeface="微软雅黑" pitchFamily="34" charset="-122"/>
                <a:ea typeface="微软雅黑" pitchFamily="34" charset="-122"/>
              </a:rPr>
              <a:t>Rivest</a:t>
            </a:r>
            <a:r>
              <a:rPr lang="zh-CN" altLang="en-US" sz="2000" b="0" kern="1200" dirty="0">
                <a:latin typeface="微软雅黑" pitchFamily="34" charset="-122"/>
                <a:ea typeface="微软雅黑" pitchFamily="34" charset="-122"/>
              </a:rPr>
              <a:t>、</a:t>
            </a:r>
            <a:r>
              <a:rPr lang="en-US" altLang="zh-CN" sz="2000" b="0" kern="1200" dirty="0" err="1">
                <a:latin typeface="微软雅黑" pitchFamily="34" charset="-122"/>
                <a:ea typeface="微软雅黑" pitchFamily="34" charset="-122"/>
              </a:rPr>
              <a:t>Adi</a:t>
            </a:r>
            <a:r>
              <a:rPr lang="en-US" altLang="zh-CN" sz="2000" b="0" kern="1200" dirty="0">
                <a:latin typeface="微软雅黑" pitchFamily="34" charset="-122"/>
                <a:ea typeface="微软雅黑" pitchFamily="34" charset="-122"/>
              </a:rPr>
              <a:t> </a:t>
            </a:r>
            <a:r>
              <a:rPr lang="en-US" altLang="zh-CN" sz="2000" b="0" kern="1200" dirty="0" err="1">
                <a:latin typeface="微软雅黑" pitchFamily="34" charset="-122"/>
                <a:ea typeface="微软雅黑" pitchFamily="34" charset="-122"/>
              </a:rPr>
              <a:t>Shamirh</a:t>
            </a:r>
            <a:r>
              <a:rPr lang="zh-CN" altLang="en-US" sz="2000" b="0" kern="1200" dirty="0">
                <a:latin typeface="微软雅黑" pitchFamily="34" charset="-122"/>
                <a:ea typeface="微软雅黑" pitchFamily="34" charset="-122"/>
              </a:rPr>
              <a:t>和</a:t>
            </a:r>
            <a:r>
              <a:rPr lang="en-US" altLang="zh-CN" sz="2000" b="0" kern="1200" dirty="0" err="1">
                <a:latin typeface="微软雅黑" pitchFamily="34" charset="-122"/>
                <a:ea typeface="微软雅黑" pitchFamily="34" charset="-122"/>
              </a:rPr>
              <a:t>LenAdleman</a:t>
            </a:r>
            <a:r>
              <a:rPr lang="en-US" altLang="zh-CN" sz="2000" b="0" kern="1200" dirty="0">
                <a:latin typeface="微软雅黑" pitchFamily="34" charset="-122"/>
                <a:ea typeface="微软雅黑" pitchFamily="34" charset="-122"/>
              </a:rPr>
              <a:t>,</a:t>
            </a:r>
            <a:r>
              <a:rPr lang="zh-CN" altLang="en-US" sz="2000" b="0" kern="1200" dirty="0">
                <a:latin typeface="微软雅黑" pitchFamily="34" charset="-122"/>
                <a:ea typeface="微软雅黑" pitchFamily="34" charset="-122"/>
              </a:rPr>
              <a:t>公钥加密算法</a:t>
            </a:r>
            <a:r>
              <a:rPr lang="en-US" altLang="zh-CN" sz="2000" b="0" kern="1200" dirty="0">
                <a:latin typeface="微软雅黑" pitchFamily="34" charset="-122"/>
                <a:ea typeface="微软雅黑" pitchFamily="34" charset="-122"/>
              </a:rPr>
              <a:t>)</a:t>
            </a:r>
            <a:endParaRPr lang="en-US" altLang="en-US" sz="2000" b="0" kern="1200" dirty="0">
              <a:latin typeface="微软雅黑" pitchFamily="34" charset="-122"/>
              <a:ea typeface="微软雅黑" pitchFamily="34" charset="-122"/>
            </a:endParaRPr>
          </a:p>
          <a:p>
            <a:pPr>
              <a:lnSpc>
                <a:spcPct val="150000"/>
              </a:lnSpc>
              <a:spcBef>
                <a:spcPts val="600"/>
              </a:spcBef>
              <a:spcAft>
                <a:spcPts val="1200"/>
              </a:spcAft>
              <a:buClr>
                <a:srgbClr val="FFFF99"/>
              </a:buClr>
              <a:buSzPct val="100000"/>
              <a:buBlip>
                <a:blip r:embed="rId2"/>
              </a:buBlip>
            </a:pPr>
            <a:r>
              <a:rPr lang="en-US" altLang="en-US" sz="2000" b="0" kern="1200" dirty="0" err="1">
                <a:latin typeface="微软雅黑" pitchFamily="34" charset="-122"/>
                <a:ea typeface="微软雅黑" pitchFamily="34" charset="-122"/>
              </a:rPr>
              <a:t>AES（Advanced</a:t>
            </a:r>
            <a:r>
              <a:rPr lang="en-US" altLang="en-US" sz="2000" b="0" kern="1200" dirty="0">
                <a:latin typeface="微软雅黑" pitchFamily="34" charset="-122"/>
                <a:ea typeface="微软雅黑" pitchFamily="34" charset="-122"/>
              </a:rPr>
              <a:t> Encryption </a:t>
            </a:r>
            <a:r>
              <a:rPr lang="en-US" altLang="en-US" sz="2000" b="0" kern="1200" dirty="0" err="1">
                <a:latin typeface="微软雅黑" pitchFamily="34" charset="-122"/>
                <a:ea typeface="微软雅黑" pitchFamily="34" charset="-122"/>
              </a:rPr>
              <a:t>Standard，高级加密标准</a:t>
            </a:r>
            <a:r>
              <a:rPr lang="en-US" altLang="en-US" sz="2000" b="0" kern="1200" dirty="0">
                <a:latin typeface="微软雅黑" pitchFamily="34" charset="-122"/>
                <a:ea typeface="微软雅黑" pitchFamily="34" charset="-122"/>
              </a:rPr>
              <a:t>）</a:t>
            </a:r>
            <a:endParaRPr lang="zh-CN" altLang="en-US" sz="2000" b="0" kern="1200" dirty="0">
              <a:latin typeface="微软雅黑" pitchFamily="34" charset="-122"/>
              <a:ea typeface="微软雅黑" pitchFamily="34" charset="-122"/>
            </a:endParaRPr>
          </a:p>
          <a:p>
            <a:pPr>
              <a:lnSpc>
                <a:spcPct val="150000"/>
              </a:lnSpc>
              <a:spcBef>
                <a:spcPts val="600"/>
              </a:spcBef>
              <a:spcAft>
                <a:spcPts val="1200"/>
              </a:spcAft>
              <a:buClr>
                <a:srgbClr val="FFFF99"/>
              </a:buClr>
              <a:buSzPct val="100000"/>
              <a:buBlip>
                <a:blip r:embed="rId2"/>
              </a:buBlip>
            </a:pPr>
            <a:r>
              <a:rPr lang="en-US" altLang="en-US" sz="2000" b="0" kern="1200" dirty="0" err="1">
                <a:latin typeface="微软雅黑" pitchFamily="34" charset="-122"/>
                <a:ea typeface="微软雅黑" pitchFamily="34" charset="-122"/>
              </a:rPr>
              <a:t>ECC（Elliptic</a:t>
            </a:r>
            <a:r>
              <a:rPr lang="en-US" altLang="en-US" sz="2000" b="0" kern="1200" dirty="0">
                <a:latin typeface="微软雅黑" pitchFamily="34" charset="-122"/>
                <a:ea typeface="微软雅黑" pitchFamily="34" charset="-122"/>
              </a:rPr>
              <a:t> Curves </a:t>
            </a:r>
            <a:r>
              <a:rPr lang="en-US" altLang="en-US" sz="2000" b="0" kern="1200" dirty="0" err="1">
                <a:latin typeface="微软雅黑" pitchFamily="34" charset="-122"/>
                <a:ea typeface="微软雅黑" pitchFamily="34" charset="-122"/>
              </a:rPr>
              <a:t>Cryptography，椭圆曲线密码算法</a:t>
            </a:r>
            <a:r>
              <a:rPr lang="en-US" altLang="en-US" sz="2000" b="0" kern="1200" dirty="0">
                <a:latin typeface="微软雅黑" pitchFamily="34" charset="-122"/>
                <a:ea typeface="微软雅黑" pitchFamily="34" charset="-122"/>
              </a:rPr>
              <a:t>）</a:t>
            </a:r>
            <a:endParaRPr lang="zh-CN" altLang="en-US" sz="2000" b="0" kern="1200" dirty="0">
              <a:latin typeface="微软雅黑" pitchFamily="34" charset="-122"/>
              <a:ea typeface="微软雅黑" pitchFamily="34" charset="-122"/>
            </a:endParaRPr>
          </a:p>
          <a:p>
            <a:pPr>
              <a:lnSpc>
                <a:spcPct val="150000"/>
              </a:lnSpc>
              <a:spcBef>
                <a:spcPts val="600"/>
              </a:spcBef>
              <a:spcAft>
                <a:spcPts val="1200"/>
              </a:spcAft>
              <a:buClr>
                <a:srgbClr val="FFFF99"/>
              </a:buClr>
              <a:buSzPct val="100000"/>
              <a:buBlip>
                <a:blip r:embed="rId2"/>
              </a:buBlip>
            </a:pPr>
            <a:r>
              <a:rPr lang="en-US" altLang="en-US" sz="2000" b="0" kern="1200" dirty="0" err="1">
                <a:latin typeface="微软雅黑" pitchFamily="34" charset="-122"/>
                <a:ea typeface="微软雅黑" pitchFamily="34" charset="-122"/>
              </a:rPr>
              <a:t>NTRU（Number</a:t>
            </a:r>
            <a:r>
              <a:rPr lang="en-US" altLang="en-US" sz="2000" b="0" kern="1200" dirty="0">
                <a:latin typeface="微软雅黑" pitchFamily="34" charset="-122"/>
                <a:ea typeface="微软雅黑" pitchFamily="34" charset="-122"/>
              </a:rPr>
              <a:t> Theory Research Unit）</a:t>
            </a:r>
            <a:endParaRPr lang="zh-CN" altLang="en-US" sz="2000" b="0" kern="1200" dirty="0">
              <a:latin typeface="微软雅黑" pitchFamily="34" charset="-122"/>
              <a:ea typeface="微软雅黑" pitchFamily="34" charset="-122"/>
            </a:endParaRP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161</a:t>
            </a:fld>
            <a:endParaRPr lang="en-US" altLang="zh-CN"/>
          </a:p>
        </p:txBody>
      </p:sp>
    </p:spTree>
    <p:extLst>
      <p:ext uri="{BB962C8B-B14F-4D97-AF65-F5344CB8AC3E}">
        <p14:creationId xmlns:p14="http://schemas.microsoft.com/office/powerpoint/2010/main" val="886156982"/>
      </p:ext>
    </p:extLst>
  </p:cSld>
  <p:clrMapOvr>
    <a:masterClrMapping/>
  </p:clrMapOvr>
  <p:transition>
    <p:wipe dir="d"/>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1186" name="Rectangle 2"/>
          <p:cNvSpPr>
            <a:spLocks noGrp="1" noRot="1" noChangeArrowheads="1"/>
          </p:cNvSpPr>
          <p:nvPr>
            <p:ph type="title"/>
          </p:nvPr>
        </p:nvSpPr>
        <p:spPr>
          <a:xfrm>
            <a:off x="611188" y="-27384"/>
            <a:ext cx="7921625" cy="1008062"/>
          </a:xfrm>
        </p:spPr>
        <p:txBody>
          <a:bodyPr/>
          <a:lstStyle/>
          <a:p>
            <a:r>
              <a:rPr lang="en-US" altLang="zh-CN" sz="4000" b="0" dirty="0">
                <a:solidFill>
                  <a:schemeClr val="bg1"/>
                </a:solidFill>
                <a:latin typeface="+mj-ea"/>
              </a:rPr>
              <a:t>IDEA</a:t>
            </a:r>
            <a:r>
              <a:rPr lang="zh-CN" altLang="en-US" sz="4000" b="0" dirty="0">
                <a:solidFill>
                  <a:schemeClr val="bg1"/>
                </a:solidFill>
                <a:latin typeface="+mj-ea"/>
              </a:rPr>
              <a:t>简介</a:t>
            </a:r>
          </a:p>
        </p:txBody>
      </p:sp>
      <p:sp>
        <p:nvSpPr>
          <p:cNvPr id="221187" name="Rectangle 3"/>
          <p:cNvSpPr>
            <a:spLocks noGrp="1" noRot="1" noChangeArrowheads="1"/>
          </p:cNvSpPr>
          <p:nvPr>
            <p:ph type="body" idx="1"/>
          </p:nvPr>
        </p:nvSpPr>
        <p:spPr>
          <a:xfrm>
            <a:off x="539552" y="1340768"/>
            <a:ext cx="7772400" cy="5256584"/>
          </a:xfrm>
        </p:spPr>
        <p:txBody>
          <a:bodyPr/>
          <a:lstStyle/>
          <a:p>
            <a:pPr>
              <a:lnSpc>
                <a:spcPct val="150000"/>
              </a:lnSpc>
              <a:spcBef>
                <a:spcPts val="600"/>
              </a:spcBef>
              <a:spcAft>
                <a:spcPts val="1200"/>
              </a:spcAft>
              <a:buClr>
                <a:srgbClr val="FFFF99"/>
              </a:buClr>
              <a:buSzPct val="100000"/>
              <a:buBlip>
                <a:blip r:embed="rId2"/>
              </a:buBlip>
            </a:pPr>
            <a:r>
              <a:rPr lang="en-US" altLang="zh-CN" sz="1800" b="0" kern="1200" dirty="0">
                <a:latin typeface="微软雅黑" pitchFamily="34" charset="-122"/>
                <a:ea typeface="微软雅黑" pitchFamily="34" charset="-122"/>
              </a:rPr>
              <a:t>IDEA</a:t>
            </a:r>
            <a:r>
              <a:rPr lang="zh-CN" altLang="en-US" sz="1800" b="0" kern="1200" dirty="0">
                <a:latin typeface="微软雅黑" pitchFamily="34" charset="-122"/>
                <a:ea typeface="微软雅黑" pitchFamily="34" charset="-122"/>
              </a:rPr>
              <a:t>（</a:t>
            </a:r>
            <a:r>
              <a:rPr lang="en-US" altLang="zh-CN" sz="1800" b="0" kern="1200" dirty="0">
                <a:latin typeface="微软雅黑" pitchFamily="34" charset="-122"/>
                <a:ea typeface="微软雅黑" pitchFamily="34" charset="-122"/>
              </a:rPr>
              <a:t>International Data Encryption Algorithm</a:t>
            </a:r>
            <a:r>
              <a:rPr lang="zh-CN" altLang="en-US" sz="1800" b="0" kern="1200" dirty="0">
                <a:latin typeface="微软雅黑" pitchFamily="34" charset="-122"/>
                <a:ea typeface="微软雅黑" pitchFamily="34" charset="-122"/>
              </a:rPr>
              <a:t>，国际数据解密算法）是瑞士联邦理工学院的中国学者赖学嘉与著名的密码学专家</a:t>
            </a:r>
            <a:r>
              <a:rPr lang="en-US" altLang="zh-CN" sz="1800" b="0" kern="1200" dirty="0">
                <a:latin typeface="微软雅黑" pitchFamily="34" charset="-122"/>
                <a:ea typeface="微软雅黑" pitchFamily="34" charset="-122"/>
              </a:rPr>
              <a:t>James Massey</a:t>
            </a:r>
            <a:r>
              <a:rPr lang="zh-CN" altLang="en-US" sz="1800" b="0" kern="1200" dirty="0">
                <a:latin typeface="微软雅黑" pitchFamily="34" charset="-122"/>
                <a:ea typeface="微软雅黑" pitchFamily="34" charset="-122"/>
              </a:rPr>
              <a:t>等人提出的加密算法，在密码学中属于数据块加密算法（</a:t>
            </a:r>
            <a:r>
              <a:rPr lang="en-US" altLang="zh-CN" sz="1800" b="0" kern="1200" dirty="0">
                <a:latin typeface="微软雅黑" pitchFamily="34" charset="-122"/>
                <a:ea typeface="微软雅黑" pitchFamily="34" charset="-122"/>
              </a:rPr>
              <a:t>Block Cipher</a:t>
            </a:r>
            <a:r>
              <a:rPr lang="zh-CN" altLang="en-US" sz="1800" b="0" kern="1200" dirty="0">
                <a:latin typeface="微软雅黑" pitchFamily="34" charset="-122"/>
                <a:ea typeface="微软雅黑" pitchFamily="34" charset="-122"/>
              </a:rPr>
              <a:t>）类。</a:t>
            </a:r>
            <a:r>
              <a:rPr lang="en-US" altLang="zh-CN" sz="1800" b="0" kern="1200" dirty="0">
                <a:latin typeface="微软雅黑" pitchFamily="34" charset="-122"/>
                <a:ea typeface="微软雅黑" pitchFamily="34" charset="-122"/>
              </a:rPr>
              <a:t>IDEA</a:t>
            </a:r>
            <a:r>
              <a:rPr lang="zh-CN" altLang="en-US" sz="1800" b="0" kern="1200" dirty="0">
                <a:latin typeface="微软雅黑" pitchFamily="34" charset="-122"/>
                <a:ea typeface="微软雅黑" pitchFamily="34" charset="-122"/>
              </a:rPr>
              <a:t>使用长度为</a:t>
            </a:r>
            <a:r>
              <a:rPr lang="en-US" altLang="zh-CN" sz="1800" b="0" kern="1200" dirty="0">
                <a:latin typeface="微软雅黑" pitchFamily="34" charset="-122"/>
                <a:ea typeface="微软雅黑" pitchFamily="34" charset="-122"/>
              </a:rPr>
              <a:t>128</a:t>
            </a:r>
            <a:r>
              <a:rPr lang="zh-CN" altLang="en-US" sz="1800" b="0" kern="1200" dirty="0">
                <a:latin typeface="微软雅黑" pitchFamily="34" charset="-122"/>
                <a:ea typeface="微软雅黑" pitchFamily="34" charset="-122"/>
              </a:rPr>
              <a:t>位的密钥，数据块大小为</a:t>
            </a:r>
            <a:r>
              <a:rPr lang="en-US" altLang="zh-CN" sz="1800" b="0" kern="1200" dirty="0">
                <a:latin typeface="微软雅黑" pitchFamily="34" charset="-122"/>
                <a:ea typeface="微软雅黑" pitchFamily="34" charset="-122"/>
              </a:rPr>
              <a:t>64</a:t>
            </a:r>
            <a:r>
              <a:rPr lang="zh-CN" altLang="en-US" sz="1800" b="0" kern="1200" dirty="0">
                <a:latin typeface="微软雅黑" pitchFamily="34" charset="-122"/>
                <a:ea typeface="微软雅黑" pitchFamily="34" charset="-122"/>
              </a:rPr>
              <a:t>位。从理论上讲，</a:t>
            </a:r>
            <a:r>
              <a:rPr lang="en-US" altLang="zh-CN" sz="1800" b="0" kern="1200" dirty="0">
                <a:latin typeface="微软雅黑" pitchFamily="34" charset="-122"/>
                <a:ea typeface="微软雅黑" pitchFamily="34" charset="-122"/>
              </a:rPr>
              <a:t>IDEA</a:t>
            </a:r>
            <a:r>
              <a:rPr lang="zh-CN" altLang="en-US" sz="1800" b="0" kern="1200" dirty="0">
                <a:latin typeface="微软雅黑" pitchFamily="34" charset="-122"/>
                <a:ea typeface="微软雅黑" pitchFamily="34" charset="-122"/>
              </a:rPr>
              <a:t>属于强加密算法，至今还没有出现对</a:t>
            </a:r>
            <a:r>
              <a:rPr lang="en-US" altLang="zh-CN" sz="1800" b="0" kern="1200" dirty="0">
                <a:latin typeface="微软雅黑" pitchFamily="34" charset="-122"/>
                <a:ea typeface="微软雅黑" pitchFamily="34" charset="-122"/>
              </a:rPr>
              <a:t>IDEA</a:t>
            </a:r>
            <a:r>
              <a:rPr lang="zh-CN" altLang="en-US" sz="1800" b="0" kern="1200" dirty="0">
                <a:latin typeface="微软雅黑" pitchFamily="34" charset="-122"/>
                <a:ea typeface="微软雅黑" pitchFamily="34" charset="-122"/>
              </a:rPr>
              <a:t>进行有效攻击的算法。</a:t>
            </a:r>
          </a:p>
          <a:p>
            <a:pPr>
              <a:lnSpc>
                <a:spcPct val="150000"/>
              </a:lnSpc>
              <a:spcBef>
                <a:spcPts val="600"/>
              </a:spcBef>
              <a:spcAft>
                <a:spcPts val="1200"/>
              </a:spcAft>
              <a:buClr>
                <a:srgbClr val="FFFF99"/>
              </a:buClr>
              <a:buSzPct val="100000"/>
              <a:buBlip>
                <a:blip r:embed="rId2"/>
              </a:buBlip>
            </a:pPr>
            <a:r>
              <a:rPr lang="en-US" altLang="en-US" sz="1800" b="0" kern="1200" dirty="0">
                <a:latin typeface="微软雅黑" pitchFamily="34" charset="-122"/>
                <a:ea typeface="微软雅黑" pitchFamily="34" charset="-122"/>
              </a:rPr>
              <a:t>早在1990年，赖学嘉等人在EuroCrypt’90年会上提出了PES（Proposed Encryption </a:t>
            </a:r>
            <a:r>
              <a:rPr lang="en-US" altLang="en-US" sz="1800" b="0" kern="1200" dirty="0" err="1">
                <a:latin typeface="微软雅黑" pitchFamily="34" charset="-122"/>
                <a:ea typeface="微软雅黑" pitchFamily="34" charset="-122"/>
              </a:rPr>
              <a:t>Standard，分组密码建议</a:t>
            </a:r>
            <a:r>
              <a:rPr lang="en-US" altLang="en-US" sz="1800" b="0" kern="1200" dirty="0">
                <a:latin typeface="微软雅黑" pitchFamily="34" charset="-122"/>
                <a:ea typeface="微软雅黑" pitchFamily="34" charset="-122"/>
              </a:rPr>
              <a:t>）。在EuroCrypt’91年会上，赖学嘉等人又提出了PES的修正版IPES（Improved PES）。目前IPES已经商品化，并改名为IDEA。IDEA已由瑞士的Ascom公司注册专利，以商业目的使用IDEA算法必须向该公司申请许可，因此其推广受到限制。</a:t>
            </a:r>
            <a:endParaRPr lang="zh-CN" altLang="en-US" sz="1800" b="0" kern="1200" dirty="0">
              <a:latin typeface="微软雅黑" pitchFamily="34" charset="-122"/>
              <a:ea typeface="微软雅黑" pitchFamily="34" charset="-122"/>
            </a:endParaRP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162</a:t>
            </a:fld>
            <a:endParaRPr lang="en-US" altLang="zh-CN"/>
          </a:p>
        </p:txBody>
      </p:sp>
    </p:spTree>
    <p:extLst>
      <p:ext uri="{BB962C8B-B14F-4D97-AF65-F5344CB8AC3E}">
        <p14:creationId xmlns:p14="http://schemas.microsoft.com/office/powerpoint/2010/main" val="690239054"/>
      </p:ext>
    </p:extLst>
  </p:cSld>
  <p:clrMapOvr>
    <a:masterClrMapping/>
  </p:clrMapOvr>
  <p:transition>
    <p:wipe dir="d"/>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3778" name="Rectangle 2"/>
          <p:cNvSpPr>
            <a:spLocks noGrp="1" noChangeArrowheads="1"/>
          </p:cNvSpPr>
          <p:nvPr>
            <p:ph type="body" idx="1"/>
          </p:nvPr>
        </p:nvSpPr>
        <p:spPr>
          <a:xfrm>
            <a:off x="611560" y="1340768"/>
            <a:ext cx="7772400" cy="4968552"/>
          </a:xfrm>
        </p:spPr>
        <p:txBody>
          <a:bodyPr/>
          <a:lstStyle/>
          <a:p>
            <a:pPr>
              <a:lnSpc>
                <a:spcPct val="150000"/>
              </a:lnSpc>
              <a:spcBef>
                <a:spcPts val="600"/>
              </a:spcBef>
              <a:spcAft>
                <a:spcPts val="600"/>
              </a:spcAft>
              <a:buClr>
                <a:srgbClr val="FFFF99"/>
              </a:buClr>
              <a:buSzPct val="100000"/>
              <a:buBlip>
                <a:blip r:embed="rId2"/>
              </a:buBlip>
            </a:pPr>
            <a:r>
              <a:rPr lang="zh-CN" altLang="en-US" sz="2000" b="0" kern="1200" dirty="0">
                <a:latin typeface="微软雅黑" pitchFamily="34" charset="-122"/>
                <a:ea typeface="微软雅黑" pitchFamily="34" charset="-122"/>
              </a:rPr>
              <a:t>分组长度</a:t>
            </a:r>
            <a:r>
              <a:rPr lang="en-US" altLang="zh-CN" sz="2000" b="0" kern="1200" dirty="0">
                <a:latin typeface="微软雅黑" pitchFamily="34" charset="-122"/>
                <a:ea typeface="微软雅黑" pitchFamily="34" charset="-122"/>
              </a:rPr>
              <a:t>64bits, </a:t>
            </a:r>
            <a:r>
              <a:rPr lang="zh-CN" altLang="en-US" sz="2000" b="0" kern="1200" dirty="0">
                <a:latin typeface="微软雅黑" pitchFamily="34" charset="-122"/>
                <a:ea typeface="微软雅黑" pitchFamily="34" charset="-122"/>
              </a:rPr>
              <a:t>密钥长度</a:t>
            </a:r>
            <a:r>
              <a:rPr lang="en-US" altLang="zh-CN" sz="2000" b="0" kern="1200" dirty="0">
                <a:latin typeface="微软雅黑" pitchFamily="34" charset="-122"/>
                <a:ea typeface="微软雅黑" pitchFamily="34" charset="-122"/>
              </a:rPr>
              <a:t>128bits</a:t>
            </a:r>
          </a:p>
          <a:p>
            <a:pPr>
              <a:lnSpc>
                <a:spcPct val="150000"/>
              </a:lnSpc>
              <a:spcBef>
                <a:spcPts val="600"/>
              </a:spcBef>
              <a:spcAft>
                <a:spcPts val="600"/>
              </a:spcAft>
              <a:buClr>
                <a:srgbClr val="FFFF99"/>
              </a:buClr>
              <a:buSzPct val="100000"/>
              <a:buBlip>
                <a:blip r:embed="rId2"/>
              </a:buBlip>
            </a:pPr>
            <a:r>
              <a:rPr lang="zh-CN" altLang="en-US" sz="2000" b="0" kern="1200" dirty="0">
                <a:latin typeface="微软雅黑" pitchFamily="34" charset="-122"/>
                <a:ea typeface="微软雅黑" pitchFamily="34" charset="-122"/>
              </a:rPr>
              <a:t>同一算法即可以加密，也可用于解密</a:t>
            </a:r>
          </a:p>
          <a:p>
            <a:pPr>
              <a:lnSpc>
                <a:spcPct val="150000"/>
              </a:lnSpc>
              <a:spcBef>
                <a:spcPts val="600"/>
              </a:spcBef>
              <a:spcAft>
                <a:spcPts val="600"/>
              </a:spcAft>
              <a:buClr>
                <a:srgbClr val="FFFF99"/>
              </a:buClr>
              <a:buSzPct val="100000"/>
              <a:buBlip>
                <a:blip r:embed="rId2"/>
              </a:buBlip>
            </a:pPr>
            <a:r>
              <a:rPr lang="zh-CN" altLang="en-US" sz="2000" b="0" kern="1200" dirty="0">
                <a:latin typeface="微软雅黑" pitchFamily="34" charset="-122"/>
                <a:ea typeface="微软雅黑" pitchFamily="34" charset="-122"/>
              </a:rPr>
              <a:t>只需要简单的混合运算</a:t>
            </a:r>
          </a:p>
          <a:p>
            <a:pPr lvl="1">
              <a:spcBef>
                <a:spcPts val="600"/>
              </a:spcBef>
              <a:spcAft>
                <a:spcPts val="600"/>
              </a:spcAft>
              <a:buClr>
                <a:schemeClr val="accent2"/>
              </a:buClr>
            </a:pPr>
            <a:r>
              <a:rPr lang="zh-CN" altLang="en-US" sz="1800" dirty="0">
                <a:latin typeface="黑体" pitchFamily="2" charset="-122"/>
                <a:ea typeface="黑体" pitchFamily="2" charset="-122"/>
              </a:rPr>
              <a:t>异或</a:t>
            </a:r>
          </a:p>
          <a:p>
            <a:pPr lvl="1">
              <a:spcBef>
                <a:spcPts val="600"/>
              </a:spcBef>
              <a:spcAft>
                <a:spcPts val="600"/>
              </a:spcAft>
              <a:buClr>
                <a:schemeClr val="accent2"/>
              </a:buClr>
            </a:pPr>
            <a:r>
              <a:rPr lang="zh-CN" altLang="en-US" sz="1800" dirty="0">
                <a:latin typeface="黑体" pitchFamily="2" charset="-122"/>
                <a:ea typeface="黑体" pitchFamily="2" charset="-122"/>
              </a:rPr>
              <a:t>模</a:t>
            </a:r>
            <a:r>
              <a:rPr lang="en-US" altLang="zh-CN" sz="1800" dirty="0">
                <a:latin typeface="黑体" pitchFamily="2" charset="-122"/>
                <a:ea typeface="黑体" pitchFamily="2" charset="-122"/>
              </a:rPr>
              <a:t>2</a:t>
            </a:r>
            <a:r>
              <a:rPr lang="en-US" altLang="zh-CN" sz="1800" baseline="30000" dirty="0">
                <a:latin typeface="黑体" pitchFamily="2" charset="-122"/>
                <a:ea typeface="黑体" pitchFamily="2" charset="-122"/>
              </a:rPr>
              <a:t>16</a:t>
            </a:r>
            <a:r>
              <a:rPr lang="zh-CN" altLang="en-US" sz="1800" dirty="0">
                <a:latin typeface="黑体" pitchFamily="2" charset="-122"/>
                <a:ea typeface="黑体" pitchFamily="2" charset="-122"/>
              </a:rPr>
              <a:t>加</a:t>
            </a:r>
          </a:p>
          <a:p>
            <a:pPr lvl="1">
              <a:spcBef>
                <a:spcPts val="600"/>
              </a:spcBef>
              <a:spcAft>
                <a:spcPts val="600"/>
              </a:spcAft>
              <a:buClr>
                <a:schemeClr val="accent2"/>
              </a:buClr>
            </a:pPr>
            <a:r>
              <a:rPr lang="zh-CN" altLang="en-US" sz="1800" dirty="0">
                <a:latin typeface="黑体" pitchFamily="2" charset="-122"/>
                <a:ea typeface="黑体" pitchFamily="2" charset="-122"/>
              </a:rPr>
              <a:t>模</a:t>
            </a:r>
            <a:r>
              <a:rPr lang="en-US" altLang="zh-CN" sz="1800" dirty="0">
                <a:latin typeface="黑体" pitchFamily="2" charset="-122"/>
                <a:ea typeface="黑体" pitchFamily="2" charset="-122"/>
              </a:rPr>
              <a:t>2</a:t>
            </a:r>
            <a:r>
              <a:rPr lang="en-US" altLang="zh-CN" sz="1800" baseline="30000" dirty="0">
                <a:latin typeface="黑体" pitchFamily="2" charset="-122"/>
                <a:ea typeface="黑体" pitchFamily="2" charset="-122"/>
              </a:rPr>
              <a:t>16</a:t>
            </a:r>
            <a:r>
              <a:rPr lang="zh-CN" altLang="en-US" sz="1800" dirty="0">
                <a:latin typeface="黑体" pitchFamily="2" charset="-122"/>
                <a:ea typeface="黑体" pitchFamily="2" charset="-122"/>
              </a:rPr>
              <a:t>＋</a:t>
            </a:r>
            <a:r>
              <a:rPr lang="en-US" altLang="zh-CN" sz="1800" dirty="0">
                <a:latin typeface="黑体" pitchFamily="2" charset="-122"/>
                <a:ea typeface="黑体" pitchFamily="2" charset="-122"/>
              </a:rPr>
              <a:t>1</a:t>
            </a:r>
            <a:r>
              <a:rPr lang="zh-CN" altLang="en-US" sz="1800" dirty="0">
                <a:latin typeface="黑体" pitchFamily="2" charset="-122"/>
                <a:ea typeface="黑体" pitchFamily="2" charset="-122"/>
              </a:rPr>
              <a:t>乘</a:t>
            </a:r>
          </a:p>
          <a:p>
            <a:pPr>
              <a:lnSpc>
                <a:spcPct val="150000"/>
              </a:lnSpc>
              <a:spcBef>
                <a:spcPts val="600"/>
              </a:spcBef>
              <a:spcAft>
                <a:spcPts val="600"/>
              </a:spcAft>
              <a:buClr>
                <a:srgbClr val="FFFF99"/>
              </a:buClr>
              <a:buSzPct val="100000"/>
              <a:buBlip>
                <a:blip r:embed="rId2"/>
              </a:buBlip>
            </a:pPr>
            <a:r>
              <a:rPr lang="zh-CN" altLang="en-US" sz="2000" b="0" kern="1200" dirty="0">
                <a:latin typeface="微软雅黑" pitchFamily="34" charset="-122"/>
                <a:ea typeface="微软雅黑" pitchFamily="34" charset="-122"/>
              </a:rPr>
              <a:t>软件实现</a:t>
            </a:r>
            <a:r>
              <a:rPr lang="en-US" altLang="zh-CN" sz="2000" b="0" kern="1200" dirty="0">
                <a:latin typeface="微软雅黑" pitchFamily="34" charset="-122"/>
                <a:ea typeface="微软雅黑" pitchFamily="34" charset="-122"/>
              </a:rPr>
              <a:t>IDEA</a:t>
            </a:r>
            <a:r>
              <a:rPr lang="zh-CN" altLang="en-US" sz="2000" b="0" kern="1200" dirty="0">
                <a:latin typeface="微软雅黑" pitchFamily="34" charset="-122"/>
                <a:ea typeface="微软雅黑" pitchFamily="34" charset="-122"/>
              </a:rPr>
              <a:t>比</a:t>
            </a:r>
            <a:r>
              <a:rPr lang="en-US" altLang="zh-CN" sz="2000" b="0" kern="1200" dirty="0">
                <a:latin typeface="微软雅黑" pitchFamily="34" charset="-122"/>
                <a:ea typeface="微软雅黑" pitchFamily="34" charset="-122"/>
              </a:rPr>
              <a:t>DES</a:t>
            </a:r>
            <a:r>
              <a:rPr lang="zh-CN" altLang="en-US" sz="2000" b="0" kern="1200" dirty="0">
                <a:latin typeface="微软雅黑" pitchFamily="34" charset="-122"/>
                <a:ea typeface="微软雅黑" pitchFamily="34" charset="-122"/>
              </a:rPr>
              <a:t>快两倍</a:t>
            </a:r>
          </a:p>
          <a:p>
            <a:pPr>
              <a:lnSpc>
                <a:spcPct val="150000"/>
              </a:lnSpc>
              <a:spcBef>
                <a:spcPts val="600"/>
              </a:spcBef>
              <a:spcAft>
                <a:spcPts val="600"/>
              </a:spcAft>
              <a:buClr>
                <a:srgbClr val="FFFF99"/>
              </a:buClr>
              <a:buSzPct val="100000"/>
              <a:buBlip>
                <a:blip r:embed="rId2"/>
              </a:buBlip>
            </a:pPr>
            <a:r>
              <a:rPr lang="zh-CN" altLang="en-US" sz="2000" b="0" kern="1200" dirty="0">
                <a:latin typeface="微软雅黑" pitchFamily="34" charset="-122"/>
                <a:ea typeface="微软雅黑" pitchFamily="34" charset="-122"/>
              </a:rPr>
              <a:t>安全性：</a:t>
            </a:r>
          </a:p>
          <a:p>
            <a:pPr lvl="1">
              <a:spcBef>
                <a:spcPts val="600"/>
              </a:spcBef>
              <a:spcAft>
                <a:spcPts val="600"/>
              </a:spcAft>
              <a:buClr>
                <a:schemeClr val="accent2"/>
              </a:buClr>
            </a:pPr>
            <a:r>
              <a:rPr lang="zh-CN" altLang="en-US" sz="20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赢得彩票头等奖并在同一天被闪电杀死的可能性</a:t>
            </a:r>
            <a:r>
              <a:rPr lang="en-US" altLang="zh-CN" sz="2000" i="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1/2</a:t>
            </a:r>
            <a:r>
              <a:rPr lang="en-US" altLang="zh-CN" sz="2000" i="1" baseline="30000"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55</a:t>
            </a:r>
          </a:p>
        </p:txBody>
      </p:sp>
      <p:sp>
        <p:nvSpPr>
          <p:cNvPr id="203779" name="Rectangle 3"/>
          <p:cNvSpPr>
            <a:spLocks noChangeArrowheads="1"/>
          </p:cNvSpPr>
          <p:nvPr/>
        </p:nvSpPr>
        <p:spPr bwMode="auto">
          <a:xfrm>
            <a:off x="762000" y="152400"/>
            <a:ext cx="7772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en-US" altLang="zh-CN" sz="4000" dirty="0">
                <a:solidFill>
                  <a:schemeClr val="bg1"/>
                </a:solidFill>
                <a:latin typeface="+mj-ea"/>
                <a:ea typeface="+mj-ea"/>
              </a:rPr>
              <a:t>IDEA</a:t>
            </a:r>
            <a:r>
              <a:rPr kumimoji="1" lang="zh-CN" altLang="en-US" sz="4000" dirty="0">
                <a:solidFill>
                  <a:schemeClr val="bg1"/>
                </a:solidFill>
                <a:latin typeface="+mj-ea"/>
                <a:ea typeface="+mj-ea"/>
              </a:rPr>
              <a:t>简介</a:t>
            </a: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163</a:t>
            </a:fld>
            <a:endParaRPr lang="en-US" altLang="zh-CN"/>
          </a:p>
        </p:txBody>
      </p:sp>
    </p:spTree>
    <p:extLst>
      <p:ext uri="{BB962C8B-B14F-4D97-AF65-F5344CB8AC3E}">
        <p14:creationId xmlns:p14="http://schemas.microsoft.com/office/powerpoint/2010/main" val="3071632331"/>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03778">
                                            <p:txEl>
                                              <p:pRg st="0" end="0"/>
                                            </p:txEl>
                                          </p:spTgt>
                                        </p:tgtEl>
                                        <p:attrNameLst>
                                          <p:attrName>style.visibility</p:attrName>
                                        </p:attrNameLst>
                                      </p:cBhvr>
                                      <p:to>
                                        <p:strVal val="visible"/>
                                      </p:to>
                                    </p:set>
                                    <p:anim calcmode="discrete" valueType="clr">
                                      <p:cBhvr override="childStyle">
                                        <p:cTn id="7" dur="80"/>
                                        <p:tgtEl>
                                          <p:spTgt spid="20377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03778">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203778">
                                            <p:txEl>
                                              <p:pRg st="0" end="0"/>
                                            </p:txEl>
                                          </p:spTgt>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203778">
                                            <p:txEl>
                                              <p:pRg st="1" end="1"/>
                                            </p:txEl>
                                          </p:spTgt>
                                        </p:tgtEl>
                                        <p:attrNameLst>
                                          <p:attrName>style.visibility</p:attrName>
                                        </p:attrNameLst>
                                      </p:cBhvr>
                                      <p:to>
                                        <p:strVal val="visible"/>
                                      </p:to>
                                    </p:set>
                                    <p:anim calcmode="discrete" valueType="clr">
                                      <p:cBhvr override="childStyle">
                                        <p:cTn id="14" dur="80"/>
                                        <p:tgtEl>
                                          <p:spTgt spid="203778">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203778">
                                            <p:txEl>
                                              <p:pRg st="1" end="1"/>
                                            </p:txEl>
                                          </p:spTgt>
                                        </p:tgtEl>
                                        <p:attrNameLst>
                                          <p:attrName>fillcolor</p:attrName>
                                        </p:attrNameLst>
                                      </p:cBhvr>
                                      <p:tavLst>
                                        <p:tav tm="0">
                                          <p:val>
                                            <p:clrVal>
                                              <a:schemeClr val="accent2"/>
                                            </p:clrVal>
                                          </p:val>
                                        </p:tav>
                                        <p:tav tm="50000">
                                          <p:val>
                                            <p:clrVal>
                                              <a:schemeClr val="hlink"/>
                                            </p:clrVal>
                                          </p:val>
                                        </p:tav>
                                      </p:tavLst>
                                    </p:anim>
                                    <p:set>
                                      <p:cBhvr>
                                        <p:cTn id="16" dur="80"/>
                                        <p:tgtEl>
                                          <p:spTgt spid="203778">
                                            <p:txEl>
                                              <p:pRg st="1" end="1"/>
                                            </p:txEl>
                                          </p:spTgt>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7" presetClass="entr" presetSubtype="0" fill="hold" grpId="0" nodeType="clickEffect">
                                  <p:stCondLst>
                                    <p:cond delay="0"/>
                                  </p:stCondLst>
                                  <p:iterate type="lt">
                                    <p:tmPct val="50000"/>
                                  </p:iterate>
                                  <p:childTnLst>
                                    <p:set>
                                      <p:cBhvr>
                                        <p:cTn id="20" dur="1" fill="hold">
                                          <p:stCondLst>
                                            <p:cond delay="0"/>
                                          </p:stCondLst>
                                        </p:cTn>
                                        <p:tgtEl>
                                          <p:spTgt spid="203778">
                                            <p:txEl>
                                              <p:pRg st="2" end="2"/>
                                            </p:txEl>
                                          </p:spTgt>
                                        </p:tgtEl>
                                        <p:attrNameLst>
                                          <p:attrName>style.visibility</p:attrName>
                                        </p:attrNameLst>
                                      </p:cBhvr>
                                      <p:to>
                                        <p:strVal val="visible"/>
                                      </p:to>
                                    </p:set>
                                    <p:anim calcmode="discrete" valueType="clr">
                                      <p:cBhvr override="childStyle">
                                        <p:cTn id="21" dur="80"/>
                                        <p:tgtEl>
                                          <p:spTgt spid="203778">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203778">
                                            <p:txEl>
                                              <p:pRg st="2" end="2"/>
                                            </p:txEl>
                                          </p:spTgt>
                                        </p:tgtEl>
                                        <p:attrNameLst>
                                          <p:attrName>fillcolor</p:attrName>
                                        </p:attrNameLst>
                                      </p:cBhvr>
                                      <p:tavLst>
                                        <p:tav tm="0">
                                          <p:val>
                                            <p:clrVal>
                                              <a:schemeClr val="accent2"/>
                                            </p:clrVal>
                                          </p:val>
                                        </p:tav>
                                        <p:tav tm="50000">
                                          <p:val>
                                            <p:clrVal>
                                              <a:schemeClr val="hlink"/>
                                            </p:clrVal>
                                          </p:val>
                                        </p:tav>
                                      </p:tavLst>
                                    </p:anim>
                                    <p:set>
                                      <p:cBhvr>
                                        <p:cTn id="23" dur="80"/>
                                        <p:tgtEl>
                                          <p:spTgt spid="203778">
                                            <p:txEl>
                                              <p:pRg st="2" end="2"/>
                                            </p:txEl>
                                          </p:spTgt>
                                        </p:tgtEl>
                                        <p:attrNameLst>
                                          <p:attrName>fill.type</p:attrName>
                                        </p:attrNameLst>
                                      </p:cBhvr>
                                      <p:to>
                                        <p:strVal val="solid"/>
                                      </p:to>
                                    </p:set>
                                  </p:childTnLst>
                                </p:cTn>
                              </p:par>
                              <p:par>
                                <p:cTn id="24" presetID="27" presetClass="entr" presetSubtype="0" fill="hold" grpId="0" nodeType="withEffect">
                                  <p:stCondLst>
                                    <p:cond delay="0"/>
                                  </p:stCondLst>
                                  <p:iterate type="lt">
                                    <p:tmPct val="50000"/>
                                  </p:iterate>
                                  <p:childTnLst>
                                    <p:set>
                                      <p:cBhvr>
                                        <p:cTn id="25" dur="1" fill="hold">
                                          <p:stCondLst>
                                            <p:cond delay="0"/>
                                          </p:stCondLst>
                                        </p:cTn>
                                        <p:tgtEl>
                                          <p:spTgt spid="203778">
                                            <p:txEl>
                                              <p:pRg st="3" end="3"/>
                                            </p:txEl>
                                          </p:spTgt>
                                        </p:tgtEl>
                                        <p:attrNameLst>
                                          <p:attrName>style.visibility</p:attrName>
                                        </p:attrNameLst>
                                      </p:cBhvr>
                                      <p:to>
                                        <p:strVal val="visible"/>
                                      </p:to>
                                    </p:set>
                                    <p:anim calcmode="discrete" valueType="clr">
                                      <p:cBhvr override="childStyle">
                                        <p:cTn id="26" dur="80"/>
                                        <p:tgtEl>
                                          <p:spTgt spid="203778">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203778">
                                            <p:txEl>
                                              <p:pRg st="3" end="3"/>
                                            </p:txEl>
                                          </p:spTgt>
                                        </p:tgtEl>
                                        <p:attrNameLst>
                                          <p:attrName>fillcolor</p:attrName>
                                        </p:attrNameLst>
                                      </p:cBhvr>
                                      <p:tavLst>
                                        <p:tav tm="0">
                                          <p:val>
                                            <p:clrVal>
                                              <a:schemeClr val="accent2"/>
                                            </p:clrVal>
                                          </p:val>
                                        </p:tav>
                                        <p:tav tm="50000">
                                          <p:val>
                                            <p:clrVal>
                                              <a:schemeClr val="hlink"/>
                                            </p:clrVal>
                                          </p:val>
                                        </p:tav>
                                      </p:tavLst>
                                    </p:anim>
                                    <p:set>
                                      <p:cBhvr>
                                        <p:cTn id="28" dur="80"/>
                                        <p:tgtEl>
                                          <p:spTgt spid="203778">
                                            <p:txEl>
                                              <p:pRg st="3" end="3"/>
                                            </p:txEl>
                                          </p:spTgt>
                                        </p:tgtEl>
                                        <p:attrNameLst>
                                          <p:attrName>fill.type</p:attrName>
                                        </p:attrNameLst>
                                      </p:cBhvr>
                                      <p:to>
                                        <p:strVal val="solid"/>
                                      </p:to>
                                    </p:set>
                                  </p:childTnLst>
                                </p:cTn>
                              </p:par>
                              <p:par>
                                <p:cTn id="29" presetID="27" presetClass="entr" presetSubtype="0" fill="hold" grpId="0" nodeType="withEffect">
                                  <p:stCondLst>
                                    <p:cond delay="0"/>
                                  </p:stCondLst>
                                  <p:iterate type="lt">
                                    <p:tmPct val="50000"/>
                                  </p:iterate>
                                  <p:childTnLst>
                                    <p:set>
                                      <p:cBhvr>
                                        <p:cTn id="30" dur="1" fill="hold">
                                          <p:stCondLst>
                                            <p:cond delay="0"/>
                                          </p:stCondLst>
                                        </p:cTn>
                                        <p:tgtEl>
                                          <p:spTgt spid="203778">
                                            <p:txEl>
                                              <p:pRg st="4" end="4"/>
                                            </p:txEl>
                                          </p:spTgt>
                                        </p:tgtEl>
                                        <p:attrNameLst>
                                          <p:attrName>style.visibility</p:attrName>
                                        </p:attrNameLst>
                                      </p:cBhvr>
                                      <p:to>
                                        <p:strVal val="visible"/>
                                      </p:to>
                                    </p:set>
                                    <p:anim calcmode="discrete" valueType="clr">
                                      <p:cBhvr override="childStyle">
                                        <p:cTn id="31" dur="80"/>
                                        <p:tgtEl>
                                          <p:spTgt spid="203778">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203778">
                                            <p:txEl>
                                              <p:pRg st="4" end="4"/>
                                            </p:txEl>
                                          </p:spTgt>
                                        </p:tgtEl>
                                        <p:attrNameLst>
                                          <p:attrName>fillcolor</p:attrName>
                                        </p:attrNameLst>
                                      </p:cBhvr>
                                      <p:tavLst>
                                        <p:tav tm="0">
                                          <p:val>
                                            <p:clrVal>
                                              <a:schemeClr val="accent2"/>
                                            </p:clrVal>
                                          </p:val>
                                        </p:tav>
                                        <p:tav tm="50000">
                                          <p:val>
                                            <p:clrVal>
                                              <a:schemeClr val="hlink"/>
                                            </p:clrVal>
                                          </p:val>
                                        </p:tav>
                                      </p:tavLst>
                                    </p:anim>
                                    <p:set>
                                      <p:cBhvr>
                                        <p:cTn id="33" dur="80"/>
                                        <p:tgtEl>
                                          <p:spTgt spid="203778">
                                            <p:txEl>
                                              <p:pRg st="4" end="4"/>
                                            </p:txEl>
                                          </p:spTgt>
                                        </p:tgtEl>
                                        <p:attrNameLst>
                                          <p:attrName>fill.type</p:attrName>
                                        </p:attrNameLst>
                                      </p:cBhvr>
                                      <p:to>
                                        <p:strVal val="solid"/>
                                      </p:to>
                                    </p:set>
                                  </p:childTnLst>
                                </p:cTn>
                              </p:par>
                              <p:par>
                                <p:cTn id="34" presetID="27" presetClass="entr" presetSubtype="0" fill="hold" grpId="0" nodeType="withEffect">
                                  <p:stCondLst>
                                    <p:cond delay="0"/>
                                  </p:stCondLst>
                                  <p:iterate type="lt">
                                    <p:tmPct val="50000"/>
                                  </p:iterate>
                                  <p:childTnLst>
                                    <p:set>
                                      <p:cBhvr>
                                        <p:cTn id="35" dur="1" fill="hold">
                                          <p:stCondLst>
                                            <p:cond delay="0"/>
                                          </p:stCondLst>
                                        </p:cTn>
                                        <p:tgtEl>
                                          <p:spTgt spid="203778">
                                            <p:txEl>
                                              <p:pRg st="5" end="5"/>
                                            </p:txEl>
                                          </p:spTgt>
                                        </p:tgtEl>
                                        <p:attrNameLst>
                                          <p:attrName>style.visibility</p:attrName>
                                        </p:attrNameLst>
                                      </p:cBhvr>
                                      <p:to>
                                        <p:strVal val="visible"/>
                                      </p:to>
                                    </p:set>
                                    <p:anim calcmode="discrete" valueType="clr">
                                      <p:cBhvr override="childStyle">
                                        <p:cTn id="36" dur="80"/>
                                        <p:tgtEl>
                                          <p:spTgt spid="203778">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7" dur="80"/>
                                        <p:tgtEl>
                                          <p:spTgt spid="203778">
                                            <p:txEl>
                                              <p:pRg st="5" end="5"/>
                                            </p:txEl>
                                          </p:spTgt>
                                        </p:tgtEl>
                                        <p:attrNameLst>
                                          <p:attrName>fillcolor</p:attrName>
                                        </p:attrNameLst>
                                      </p:cBhvr>
                                      <p:tavLst>
                                        <p:tav tm="0">
                                          <p:val>
                                            <p:clrVal>
                                              <a:schemeClr val="accent2"/>
                                            </p:clrVal>
                                          </p:val>
                                        </p:tav>
                                        <p:tav tm="50000">
                                          <p:val>
                                            <p:clrVal>
                                              <a:schemeClr val="hlink"/>
                                            </p:clrVal>
                                          </p:val>
                                        </p:tav>
                                      </p:tavLst>
                                    </p:anim>
                                    <p:set>
                                      <p:cBhvr>
                                        <p:cTn id="38" dur="80"/>
                                        <p:tgtEl>
                                          <p:spTgt spid="203778">
                                            <p:txEl>
                                              <p:pRg st="5" end="5"/>
                                            </p:txEl>
                                          </p:spTgt>
                                        </p:tgtEl>
                                        <p:attrNameLst>
                                          <p:attrName>fill.type</p:attrName>
                                        </p:attrNameLst>
                                      </p:cBhvr>
                                      <p:to>
                                        <p:strVal val="solid"/>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7" presetClass="entr" presetSubtype="0" fill="hold" grpId="0" nodeType="clickEffect">
                                  <p:stCondLst>
                                    <p:cond delay="0"/>
                                  </p:stCondLst>
                                  <p:iterate type="lt">
                                    <p:tmPct val="50000"/>
                                  </p:iterate>
                                  <p:childTnLst>
                                    <p:set>
                                      <p:cBhvr>
                                        <p:cTn id="42" dur="1" fill="hold">
                                          <p:stCondLst>
                                            <p:cond delay="0"/>
                                          </p:stCondLst>
                                        </p:cTn>
                                        <p:tgtEl>
                                          <p:spTgt spid="203778">
                                            <p:txEl>
                                              <p:pRg st="6" end="6"/>
                                            </p:txEl>
                                          </p:spTgt>
                                        </p:tgtEl>
                                        <p:attrNameLst>
                                          <p:attrName>style.visibility</p:attrName>
                                        </p:attrNameLst>
                                      </p:cBhvr>
                                      <p:to>
                                        <p:strVal val="visible"/>
                                      </p:to>
                                    </p:set>
                                    <p:anim calcmode="discrete" valueType="clr">
                                      <p:cBhvr override="childStyle">
                                        <p:cTn id="43" dur="80"/>
                                        <p:tgtEl>
                                          <p:spTgt spid="203778">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4" dur="80"/>
                                        <p:tgtEl>
                                          <p:spTgt spid="203778">
                                            <p:txEl>
                                              <p:pRg st="6" end="6"/>
                                            </p:txEl>
                                          </p:spTgt>
                                        </p:tgtEl>
                                        <p:attrNameLst>
                                          <p:attrName>fillcolor</p:attrName>
                                        </p:attrNameLst>
                                      </p:cBhvr>
                                      <p:tavLst>
                                        <p:tav tm="0">
                                          <p:val>
                                            <p:clrVal>
                                              <a:schemeClr val="accent2"/>
                                            </p:clrVal>
                                          </p:val>
                                        </p:tav>
                                        <p:tav tm="50000">
                                          <p:val>
                                            <p:clrVal>
                                              <a:schemeClr val="hlink"/>
                                            </p:clrVal>
                                          </p:val>
                                        </p:tav>
                                      </p:tavLst>
                                    </p:anim>
                                    <p:set>
                                      <p:cBhvr>
                                        <p:cTn id="45" dur="80"/>
                                        <p:tgtEl>
                                          <p:spTgt spid="203778">
                                            <p:txEl>
                                              <p:pRg st="6" end="6"/>
                                            </p:txEl>
                                          </p:spTgt>
                                        </p:tgtEl>
                                        <p:attrNameLst>
                                          <p:attrName>fill.type</p:attrName>
                                        </p:attrNameLst>
                                      </p:cBhvr>
                                      <p:to>
                                        <p:strVal val="solid"/>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7" presetClass="entr" presetSubtype="0" fill="hold" grpId="0" nodeType="clickEffect">
                                  <p:stCondLst>
                                    <p:cond delay="0"/>
                                  </p:stCondLst>
                                  <p:iterate type="lt">
                                    <p:tmPct val="50000"/>
                                  </p:iterate>
                                  <p:childTnLst>
                                    <p:set>
                                      <p:cBhvr>
                                        <p:cTn id="49" dur="1" fill="hold">
                                          <p:stCondLst>
                                            <p:cond delay="0"/>
                                          </p:stCondLst>
                                        </p:cTn>
                                        <p:tgtEl>
                                          <p:spTgt spid="203778">
                                            <p:txEl>
                                              <p:pRg st="7" end="7"/>
                                            </p:txEl>
                                          </p:spTgt>
                                        </p:tgtEl>
                                        <p:attrNameLst>
                                          <p:attrName>style.visibility</p:attrName>
                                        </p:attrNameLst>
                                      </p:cBhvr>
                                      <p:to>
                                        <p:strVal val="visible"/>
                                      </p:to>
                                    </p:set>
                                    <p:anim calcmode="discrete" valueType="clr">
                                      <p:cBhvr override="childStyle">
                                        <p:cTn id="50" dur="80"/>
                                        <p:tgtEl>
                                          <p:spTgt spid="203778">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1" dur="80"/>
                                        <p:tgtEl>
                                          <p:spTgt spid="203778">
                                            <p:txEl>
                                              <p:pRg st="7" end="7"/>
                                            </p:txEl>
                                          </p:spTgt>
                                        </p:tgtEl>
                                        <p:attrNameLst>
                                          <p:attrName>fillcolor</p:attrName>
                                        </p:attrNameLst>
                                      </p:cBhvr>
                                      <p:tavLst>
                                        <p:tav tm="0">
                                          <p:val>
                                            <p:clrVal>
                                              <a:schemeClr val="accent2"/>
                                            </p:clrVal>
                                          </p:val>
                                        </p:tav>
                                        <p:tav tm="50000">
                                          <p:val>
                                            <p:clrVal>
                                              <a:schemeClr val="hlink"/>
                                            </p:clrVal>
                                          </p:val>
                                        </p:tav>
                                      </p:tavLst>
                                    </p:anim>
                                    <p:set>
                                      <p:cBhvr>
                                        <p:cTn id="52" dur="80"/>
                                        <p:tgtEl>
                                          <p:spTgt spid="203778">
                                            <p:txEl>
                                              <p:pRg st="7" end="7"/>
                                            </p:txEl>
                                          </p:spTgt>
                                        </p:tgtEl>
                                        <p:attrNameLst>
                                          <p:attrName>fill.type</p:attrName>
                                        </p:attrNameLst>
                                      </p:cBhvr>
                                      <p:to>
                                        <p:strVal val="solid"/>
                                      </p:to>
                                    </p:set>
                                  </p:childTnLst>
                                </p:cTn>
                              </p:par>
                              <p:par>
                                <p:cTn id="53" presetID="27" presetClass="entr" presetSubtype="0" fill="hold" grpId="0" nodeType="withEffect">
                                  <p:stCondLst>
                                    <p:cond delay="0"/>
                                  </p:stCondLst>
                                  <p:iterate type="lt">
                                    <p:tmPct val="50000"/>
                                  </p:iterate>
                                  <p:childTnLst>
                                    <p:set>
                                      <p:cBhvr>
                                        <p:cTn id="54" dur="1" fill="hold">
                                          <p:stCondLst>
                                            <p:cond delay="0"/>
                                          </p:stCondLst>
                                        </p:cTn>
                                        <p:tgtEl>
                                          <p:spTgt spid="203778">
                                            <p:txEl>
                                              <p:pRg st="8" end="8"/>
                                            </p:txEl>
                                          </p:spTgt>
                                        </p:tgtEl>
                                        <p:attrNameLst>
                                          <p:attrName>style.visibility</p:attrName>
                                        </p:attrNameLst>
                                      </p:cBhvr>
                                      <p:to>
                                        <p:strVal val="visible"/>
                                      </p:to>
                                    </p:set>
                                    <p:anim calcmode="discrete" valueType="clr">
                                      <p:cBhvr override="childStyle">
                                        <p:cTn id="55" dur="80"/>
                                        <p:tgtEl>
                                          <p:spTgt spid="203778">
                                            <p:txEl>
                                              <p:pRg st="8" end="8"/>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6" dur="80"/>
                                        <p:tgtEl>
                                          <p:spTgt spid="203778">
                                            <p:txEl>
                                              <p:pRg st="8" end="8"/>
                                            </p:txEl>
                                          </p:spTgt>
                                        </p:tgtEl>
                                        <p:attrNameLst>
                                          <p:attrName>fillcolor</p:attrName>
                                        </p:attrNameLst>
                                      </p:cBhvr>
                                      <p:tavLst>
                                        <p:tav tm="0">
                                          <p:val>
                                            <p:clrVal>
                                              <a:schemeClr val="accent2"/>
                                            </p:clrVal>
                                          </p:val>
                                        </p:tav>
                                        <p:tav tm="50000">
                                          <p:val>
                                            <p:clrVal>
                                              <a:schemeClr val="hlink"/>
                                            </p:clrVal>
                                          </p:val>
                                        </p:tav>
                                      </p:tavLst>
                                    </p:anim>
                                    <p:set>
                                      <p:cBhvr>
                                        <p:cTn id="57" dur="80"/>
                                        <p:tgtEl>
                                          <p:spTgt spid="203778">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8" grpId="0" build="p"/>
    </p:bld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2210" name="Rectangle 2"/>
          <p:cNvSpPr>
            <a:spLocks noGrp="1" noRot="1" noChangeArrowheads="1"/>
          </p:cNvSpPr>
          <p:nvPr>
            <p:ph type="title"/>
          </p:nvPr>
        </p:nvSpPr>
        <p:spPr>
          <a:xfrm>
            <a:off x="611188" y="-27384"/>
            <a:ext cx="7921625" cy="1008062"/>
          </a:xfrm>
        </p:spPr>
        <p:txBody>
          <a:bodyPr/>
          <a:lstStyle/>
          <a:p>
            <a:r>
              <a:rPr lang="en-US" altLang="zh-CN" sz="4000" b="0" dirty="0">
                <a:solidFill>
                  <a:schemeClr val="bg1"/>
                </a:solidFill>
                <a:latin typeface="+mj-ea"/>
              </a:rPr>
              <a:t>RSA</a:t>
            </a:r>
            <a:r>
              <a:rPr lang="zh-CN" altLang="en-US" sz="4000" b="0" dirty="0">
                <a:solidFill>
                  <a:schemeClr val="bg1"/>
                </a:solidFill>
                <a:latin typeface="+mj-ea"/>
              </a:rPr>
              <a:t>简介</a:t>
            </a:r>
          </a:p>
        </p:txBody>
      </p:sp>
      <p:sp>
        <p:nvSpPr>
          <p:cNvPr id="222211" name="Rectangle 3"/>
          <p:cNvSpPr>
            <a:spLocks noGrp="1" noRot="1" noChangeArrowheads="1"/>
          </p:cNvSpPr>
          <p:nvPr>
            <p:ph type="body" idx="1"/>
          </p:nvPr>
        </p:nvSpPr>
        <p:spPr>
          <a:xfrm>
            <a:off x="539552" y="1484784"/>
            <a:ext cx="8208267" cy="4825007"/>
          </a:xfrm>
        </p:spPr>
        <p:txBody>
          <a:bodyPr/>
          <a:lstStyle/>
          <a:p>
            <a:pPr>
              <a:lnSpc>
                <a:spcPct val="150000"/>
              </a:lnSpc>
              <a:spcBef>
                <a:spcPts val="600"/>
              </a:spcBef>
              <a:spcAft>
                <a:spcPts val="1200"/>
              </a:spcAft>
              <a:buClr>
                <a:srgbClr val="FFFF99"/>
              </a:buClr>
              <a:buSzPct val="100000"/>
              <a:buBlip>
                <a:blip r:embed="rId2"/>
              </a:buBlip>
            </a:pPr>
            <a:r>
              <a:rPr lang="en-US" altLang="zh-CN" sz="1800" b="0" kern="1200" dirty="0">
                <a:latin typeface="微软雅黑" pitchFamily="34" charset="-122"/>
                <a:ea typeface="微软雅黑" pitchFamily="34" charset="-122"/>
              </a:rPr>
              <a:t>RSA</a:t>
            </a:r>
            <a:r>
              <a:rPr lang="zh-CN" altLang="en-US" sz="1800" b="0" kern="1200" dirty="0">
                <a:latin typeface="微软雅黑" pitchFamily="34" charset="-122"/>
                <a:ea typeface="微软雅黑" pitchFamily="34" charset="-122"/>
              </a:rPr>
              <a:t>公钥加密算法是</a:t>
            </a:r>
            <a:r>
              <a:rPr lang="en-US" altLang="zh-CN" sz="1800" b="0" kern="1200" dirty="0">
                <a:latin typeface="微软雅黑" pitchFamily="34" charset="-122"/>
                <a:ea typeface="微软雅黑" pitchFamily="34" charset="-122"/>
              </a:rPr>
              <a:t>1977</a:t>
            </a:r>
            <a:r>
              <a:rPr lang="zh-CN" altLang="en-US" sz="1800" b="0" kern="1200" dirty="0">
                <a:latin typeface="微软雅黑" pitchFamily="34" charset="-122"/>
                <a:ea typeface="微软雅黑" pitchFamily="34" charset="-122"/>
              </a:rPr>
              <a:t>年由</a:t>
            </a:r>
            <a:r>
              <a:rPr lang="en-US" altLang="zh-CN" sz="1800" b="0" kern="1200" dirty="0">
                <a:latin typeface="微软雅黑" pitchFamily="34" charset="-122"/>
                <a:ea typeface="微软雅黑" pitchFamily="34" charset="-122"/>
              </a:rPr>
              <a:t>Ron </a:t>
            </a:r>
            <a:r>
              <a:rPr lang="en-US" altLang="zh-CN" sz="1800" b="0" kern="1200" dirty="0" err="1">
                <a:latin typeface="微软雅黑" pitchFamily="34" charset="-122"/>
                <a:ea typeface="微软雅黑" pitchFamily="34" charset="-122"/>
              </a:rPr>
              <a:t>Rivest</a:t>
            </a:r>
            <a:r>
              <a:rPr lang="zh-CN" altLang="en-US" sz="1800" b="0" kern="1200" dirty="0">
                <a:latin typeface="微软雅黑" pitchFamily="34" charset="-122"/>
                <a:ea typeface="微软雅黑" pitchFamily="34" charset="-122"/>
              </a:rPr>
              <a:t>、</a:t>
            </a:r>
            <a:r>
              <a:rPr lang="en-US" altLang="zh-CN" sz="1800" b="0" kern="1200" dirty="0" err="1">
                <a:latin typeface="微软雅黑" pitchFamily="34" charset="-122"/>
                <a:ea typeface="微软雅黑" pitchFamily="34" charset="-122"/>
              </a:rPr>
              <a:t>Adi</a:t>
            </a:r>
            <a:r>
              <a:rPr lang="en-US" altLang="zh-CN" sz="1800" b="0" kern="1200" dirty="0">
                <a:latin typeface="微软雅黑" pitchFamily="34" charset="-122"/>
                <a:ea typeface="微软雅黑" pitchFamily="34" charset="-122"/>
              </a:rPr>
              <a:t> </a:t>
            </a:r>
            <a:r>
              <a:rPr lang="en-US" altLang="zh-CN" sz="1800" b="0" kern="1200" dirty="0" err="1">
                <a:latin typeface="微软雅黑" pitchFamily="34" charset="-122"/>
                <a:ea typeface="微软雅黑" pitchFamily="34" charset="-122"/>
              </a:rPr>
              <a:t>Shamirh</a:t>
            </a:r>
            <a:r>
              <a:rPr lang="zh-CN" altLang="en-US" sz="1800" b="0" kern="1200" dirty="0">
                <a:latin typeface="微软雅黑" pitchFamily="34" charset="-122"/>
                <a:ea typeface="微软雅黑" pitchFamily="34" charset="-122"/>
              </a:rPr>
              <a:t>和</a:t>
            </a:r>
            <a:r>
              <a:rPr lang="en-US" altLang="zh-CN" sz="1800" b="0" kern="1200" dirty="0" err="1">
                <a:latin typeface="微软雅黑" pitchFamily="34" charset="-122"/>
                <a:ea typeface="微软雅黑" pitchFamily="34" charset="-122"/>
              </a:rPr>
              <a:t>LenAdleman</a:t>
            </a:r>
            <a:r>
              <a:rPr lang="zh-CN" altLang="en-US" sz="1800" b="0" kern="1200" dirty="0">
                <a:latin typeface="微软雅黑" pitchFamily="34" charset="-122"/>
                <a:ea typeface="微软雅黑" pitchFamily="34" charset="-122"/>
              </a:rPr>
              <a:t>在</a:t>
            </a:r>
            <a:r>
              <a:rPr lang="en-US" altLang="zh-CN" sz="1800" b="0" kern="1200" dirty="0">
                <a:latin typeface="微软雅黑" pitchFamily="34" charset="-122"/>
                <a:ea typeface="微软雅黑" pitchFamily="34" charset="-122"/>
              </a:rPr>
              <a:t>MIT</a:t>
            </a:r>
            <a:r>
              <a:rPr lang="zh-CN" altLang="en-US" sz="1800" b="0" kern="1200" dirty="0">
                <a:latin typeface="微软雅黑" pitchFamily="34" charset="-122"/>
                <a:ea typeface="微软雅黑" pitchFamily="34" charset="-122"/>
              </a:rPr>
              <a:t>（美国麻省理工学院）开发的，</a:t>
            </a:r>
            <a:r>
              <a:rPr lang="en-US" altLang="zh-CN" sz="1800" b="0" kern="1200" dirty="0">
                <a:latin typeface="微软雅黑" pitchFamily="34" charset="-122"/>
                <a:ea typeface="微软雅黑" pitchFamily="34" charset="-122"/>
              </a:rPr>
              <a:t>1978</a:t>
            </a:r>
            <a:r>
              <a:rPr lang="zh-CN" altLang="en-US" sz="1800" b="0" kern="1200" dirty="0">
                <a:latin typeface="微软雅黑" pitchFamily="34" charset="-122"/>
                <a:ea typeface="微软雅黑" pitchFamily="34" charset="-122"/>
              </a:rPr>
              <a:t>年首次公布。</a:t>
            </a:r>
            <a:r>
              <a:rPr lang="en-US" altLang="zh-CN" sz="1800" b="0" kern="1200" dirty="0">
                <a:latin typeface="微软雅黑" pitchFamily="34" charset="-122"/>
                <a:ea typeface="微软雅黑" pitchFamily="34" charset="-122"/>
              </a:rPr>
              <a:t>RSA</a:t>
            </a:r>
            <a:r>
              <a:rPr lang="zh-CN" altLang="en-US" sz="1800" b="0" kern="1200" dirty="0">
                <a:latin typeface="微软雅黑" pitchFamily="34" charset="-122"/>
                <a:ea typeface="微软雅黑" pitchFamily="34" charset="-122"/>
              </a:rPr>
              <a:t>是目前最有影响的公钥加密算法，它能够抵抗到目前为止已知的所有密码攻击，已被</a:t>
            </a:r>
            <a:r>
              <a:rPr lang="en-US" altLang="zh-CN" sz="1800" b="0" kern="1200" dirty="0">
                <a:latin typeface="微软雅黑" pitchFamily="34" charset="-122"/>
                <a:ea typeface="微软雅黑" pitchFamily="34" charset="-122"/>
              </a:rPr>
              <a:t>ISO</a:t>
            </a:r>
            <a:r>
              <a:rPr lang="zh-CN" altLang="en-US" sz="1800" b="0" kern="1200" dirty="0">
                <a:latin typeface="微软雅黑" pitchFamily="34" charset="-122"/>
                <a:ea typeface="微软雅黑" pitchFamily="34" charset="-122"/>
              </a:rPr>
              <a:t>推荐为公钥数据加密标准。</a:t>
            </a:r>
          </a:p>
          <a:p>
            <a:pPr>
              <a:lnSpc>
                <a:spcPct val="150000"/>
              </a:lnSpc>
              <a:spcBef>
                <a:spcPts val="600"/>
              </a:spcBef>
              <a:spcAft>
                <a:spcPts val="1200"/>
              </a:spcAft>
              <a:buClr>
                <a:srgbClr val="FFFF99"/>
              </a:buClr>
              <a:buSzPct val="100000"/>
              <a:buBlip>
                <a:blip r:embed="rId2"/>
              </a:buBlip>
            </a:pPr>
            <a:r>
              <a:rPr lang="en-US" altLang="zh-CN" sz="1800" b="0" kern="1200" dirty="0">
                <a:latin typeface="微软雅黑" pitchFamily="34" charset="-122"/>
                <a:ea typeface="微软雅黑" pitchFamily="34" charset="-122"/>
              </a:rPr>
              <a:t>RSA</a:t>
            </a:r>
            <a:r>
              <a:rPr lang="zh-CN" altLang="en-US" sz="1800" b="0" kern="1200" dirty="0">
                <a:latin typeface="微软雅黑" pitchFamily="34" charset="-122"/>
                <a:ea typeface="微软雅黑" pitchFamily="34" charset="-122"/>
              </a:rPr>
              <a:t>算法基于一个十分简单的数论事实：将两个大素数相乘十分容易，但是想要对其乘积进行因式分解却极其困难，因此可以将乘积公开作为加密密钥。</a:t>
            </a:r>
          </a:p>
          <a:p>
            <a:pPr>
              <a:lnSpc>
                <a:spcPct val="150000"/>
              </a:lnSpc>
              <a:spcBef>
                <a:spcPts val="600"/>
              </a:spcBef>
              <a:spcAft>
                <a:spcPts val="1200"/>
              </a:spcAft>
              <a:buClr>
                <a:srgbClr val="FFFF99"/>
              </a:buClr>
              <a:buSzPct val="100000"/>
              <a:buBlip>
                <a:blip r:embed="rId2"/>
              </a:buBlip>
            </a:pPr>
            <a:r>
              <a:rPr lang="zh-CN" altLang="en-US" sz="1800" b="0" kern="1200" dirty="0">
                <a:latin typeface="微软雅黑" pitchFamily="34" charset="-122"/>
                <a:ea typeface="微软雅黑" pitchFamily="34" charset="-122"/>
              </a:rPr>
              <a:t>公开密钥密码体制，是由</a:t>
            </a:r>
            <a:r>
              <a:rPr lang="en-US" altLang="zh-CN" sz="1800" b="0" kern="1200" dirty="0">
                <a:latin typeface="微软雅黑" pitchFamily="34" charset="-122"/>
                <a:ea typeface="微软雅黑" pitchFamily="34" charset="-122"/>
              </a:rPr>
              <a:t>Whitfield </a:t>
            </a:r>
            <a:r>
              <a:rPr lang="en-US" altLang="zh-CN" sz="1800" b="0" kern="1200" dirty="0" err="1">
                <a:latin typeface="微软雅黑" pitchFamily="34" charset="-122"/>
                <a:ea typeface="微软雅黑" pitchFamily="34" charset="-122"/>
              </a:rPr>
              <a:t>Diffie</a:t>
            </a:r>
            <a:r>
              <a:rPr lang="en-US" altLang="zh-CN" sz="1800" b="0" kern="1200" dirty="0">
                <a:latin typeface="微软雅黑" pitchFamily="34" charset="-122"/>
                <a:ea typeface="微软雅黑" pitchFamily="34" charset="-122"/>
              </a:rPr>
              <a:t> </a:t>
            </a:r>
            <a:r>
              <a:rPr lang="zh-CN" altLang="en-US" sz="1800" b="0" kern="1200" dirty="0">
                <a:latin typeface="微软雅黑" pitchFamily="34" charset="-122"/>
                <a:ea typeface="微软雅黑" pitchFamily="34" charset="-122"/>
              </a:rPr>
              <a:t>和</a:t>
            </a:r>
            <a:r>
              <a:rPr lang="en-US" altLang="zh-CN" sz="1800" b="0" kern="1200" dirty="0">
                <a:latin typeface="微软雅黑" pitchFamily="34" charset="-122"/>
                <a:ea typeface="微软雅黑" pitchFamily="34" charset="-122"/>
              </a:rPr>
              <a:t>Martin Hellman 1976</a:t>
            </a:r>
            <a:r>
              <a:rPr lang="zh-CN" altLang="en-US" sz="1800" b="0" kern="1200" dirty="0">
                <a:latin typeface="微软雅黑" pitchFamily="34" charset="-122"/>
                <a:ea typeface="微软雅黑" pitchFamily="34" charset="-122"/>
              </a:rPr>
              <a:t>年在国际计算机会议上首次提出来的，并进一步阐述了非对称密钥的思路：加密使用专门的加密密钥，解密使用专门的解密密钥；从其中一个密钥不可能导出另外一个密钥；使用选择明文攻击不能破解出加密密钥。</a:t>
            </a: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164</a:t>
            </a:fld>
            <a:endParaRPr lang="en-US" altLang="zh-CN"/>
          </a:p>
        </p:txBody>
      </p:sp>
    </p:spTree>
    <p:extLst>
      <p:ext uri="{BB962C8B-B14F-4D97-AF65-F5344CB8AC3E}">
        <p14:creationId xmlns:p14="http://schemas.microsoft.com/office/powerpoint/2010/main" val="3711929660"/>
      </p:ext>
    </p:extLst>
  </p:cSld>
  <p:clrMapOvr>
    <a:masterClrMapping/>
  </p:clrMapOvr>
  <p:transition>
    <p:wipe dir="d"/>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4258" name="Rectangle 2"/>
          <p:cNvSpPr>
            <a:spLocks noGrp="1" noRot="1" noChangeArrowheads="1"/>
          </p:cNvSpPr>
          <p:nvPr>
            <p:ph type="title"/>
          </p:nvPr>
        </p:nvSpPr>
        <p:spPr>
          <a:xfrm>
            <a:off x="611188" y="-27384"/>
            <a:ext cx="7921625" cy="1008062"/>
          </a:xfrm>
        </p:spPr>
        <p:txBody>
          <a:bodyPr/>
          <a:lstStyle/>
          <a:p>
            <a:r>
              <a:rPr lang="en-US" altLang="zh-CN" b="0" dirty="0">
                <a:solidFill>
                  <a:schemeClr val="bg1"/>
                </a:solidFill>
                <a:latin typeface="+mj-ea"/>
              </a:rPr>
              <a:t>RSA</a:t>
            </a:r>
            <a:r>
              <a:rPr lang="zh-CN" altLang="en-US" b="0" dirty="0">
                <a:solidFill>
                  <a:schemeClr val="bg1"/>
                </a:solidFill>
                <a:latin typeface="+mj-ea"/>
              </a:rPr>
              <a:t>的缺点</a:t>
            </a:r>
          </a:p>
        </p:txBody>
      </p:sp>
      <p:sp>
        <p:nvSpPr>
          <p:cNvPr id="224259" name="Rectangle 3"/>
          <p:cNvSpPr>
            <a:spLocks noGrp="1" noRot="1" noChangeArrowheads="1"/>
          </p:cNvSpPr>
          <p:nvPr>
            <p:ph type="body" idx="1"/>
          </p:nvPr>
        </p:nvSpPr>
        <p:spPr>
          <a:xfrm>
            <a:off x="684213" y="1484313"/>
            <a:ext cx="7772400" cy="4897015"/>
          </a:xfrm>
        </p:spPr>
        <p:txBody>
          <a:bodyPr/>
          <a:lstStyle/>
          <a:p>
            <a:pPr>
              <a:lnSpc>
                <a:spcPct val="150000"/>
              </a:lnSpc>
              <a:spcBef>
                <a:spcPts val="600"/>
              </a:spcBef>
              <a:spcAft>
                <a:spcPts val="1200"/>
              </a:spcAft>
              <a:buClr>
                <a:srgbClr val="FFFF99"/>
              </a:buClr>
              <a:buSzPct val="100000"/>
              <a:buBlip>
                <a:blip r:embed="rId2"/>
              </a:buBlip>
            </a:pPr>
            <a:r>
              <a:rPr lang="zh-CN" altLang="en-US" sz="2400" b="0" kern="1200" dirty="0">
                <a:latin typeface="微软雅黑" pitchFamily="34" charset="-122"/>
                <a:ea typeface="微软雅黑" pitchFamily="34" charset="-122"/>
              </a:rPr>
              <a:t>产生密钥很麻烦，受到素数产生技术的限制，因而难以做到一次一密</a:t>
            </a:r>
          </a:p>
          <a:p>
            <a:pPr>
              <a:lnSpc>
                <a:spcPct val="150000"/>
              </a:lnSpc>
              <a:spcBef>
                <a:spcPts val="600"/>
              </a:spcBef>
              <a:spcAft>
                <a:spcPts val="1200"/>
              </a:spcAft>
              <a:buClr>
                <a:srgbClr val="FFFF99"/>
              </a:buClr>
              <a:buSzPct val="100000"/>
              <a:buBlip>
                <a:blip r:embed="rId2"/>
              </a:buBlip>
            </a:pPr>
            <a:r>
              <a:rPr lang="zh-CN" altLang="en-US" sz="2400" b="0" kern="1200" dirty="0">
                <a:latin typeface="微软雅黑" pitchFamily="34" charset="-122"/>
                <a:ea typeface="微软雅黑" pitchFamily="34" charset="-122"/>
              </a:rPr>
              <a:t>运行速度慢</a:t>
            </a:r>
          </a:p>
          <a:p>
            <a:pPr lvl="1">
              <a:lnSpc>
                <a:spcPct val="130000"/>
              </a:lnSpc>
              <a:spcBef>
                <a:spcPts val="0"/>
              </a:spcBef>
              <a:buClr>
                <a:schemeClr val="accent2"/>
              </a:buClr>
            </a:pPr>
            <a:r>
              <a:rPr lang="zh-CN" altLang="en-US" sz="2200" dirty="0">
                <a:latin typeface="微软雅黑" pitchFamily="34" charset="-122"/>
                <a:ea typeface="微软雅黑" pitchFamily="34" charset="-122"/>
              </a:rPr>
              <a:t>为保证安全性，</a:t>
            </a:r>
            <a:r>
              <a:rPr lang="en-US" altLang="zh-CN" sz="2200" dirty="0">
                <a:latin typeface="微软雅黑" pitchFamily="34" charset="-122"/>
                <a:ea typeface="微软雅黑" pitchFamily="34" charset="-122"/>
              </a:rPr>
              <a:t>n </a:t>
            </a:r>
            <a:r>
              <a:rPr lang="zh-CN" altLang="en-US" sz="2200" dirty="0">
                <a:latin typeface="微软雅黑" pitchFamily="34" charset="-122"/>
                <a:ea typeface="微软雅黑" pitchFamily="34" charset="-122"/>
              </a:rPr>
              <a:t>至少也要 </a:t>
            </a:r>
            <a:r>
              <a:rPr lang="en-US" altLang="zh-CN" sz="2200" dirty="0">
                <a:latin typeface="微软雅黑" pitchFamily="34" charset="-122"/>
                <a:ea typeface="微软雅黑" pitchFamily="34" charset="-122"/>
              </a:rPr>
              <a:t>600 bits </a:t>
            </a:r>
            <a:r>
              <a:rPr lang="zh-CN" altLang="en-US" sz="2200" dirty="0">
                <a:latin typeface="微软雅黑" pitchFamily="34" charset="-122"/>
                <a:ea typeface="微软雅黑" pitchFamily="34" charset="-122"/>
              </a:rPr>
              <a:t>以上，使运算代价很高，尤其是速度较慢，较对称密码算法慢几个数量级，</a:t>
            </a:r>
            <a:r>
              <a:rPr kumimoji="1" lang="zh-CN" altLang="en-US" sz="2200" dirty="0">
                <a:latin typeface="微软雅黑" pitchFamily="34" charset="-122"/>
                <a:ea typeface="微软雅黑" pitchFamily="34" charset="-122"/>
              </a:rPr>
              <a:t>一般来说只用于少量数据加密</a:t>
            </a:r>
            <a:r>
              <a:rPr lang="zh-CN" altLang="en-US" sz="2200" dirty="0">
                <a:latin typeface="微软雅黑" pitchFamily="34" charset="-122"/>
                <a:ea typeface="微软雅黑" pitchFamily="34" charset="-122"/>
              </a:rPr>
              <a:t>；</a:t>
            </a:r>
          </a:p>
          <a:p>
            <a:pPr lvl="1">
              <a:lnSpc>
                <a:spcPct val="130000"/>
              </a:lnSpc>
              <a:spcBef>
                <a:spcPts val="0"/>
              </a:spcBef>
              <a:buClr>
                <a:schemeClr val="accent2"/>
              </a:buClr>
            </a:pPr>
            <a:r>
              <a:rPr lang="zh-CN" altLang="en-US" sz="2200" dirty="0">
                <a:latin typeface="微软雅黑" pitchFamily="34" charset="-122"/>
                <a:ea typeface="微软雅黑" pitchFamily="34" charset="-122"/>
              </a:rPr>
              <a:t>随着大数分解技术的发展，这个长度还在增加，不利于数据格式的标准化。目前，</a:t>
            </a:r>
            <a:r>
              <a:rPr lang="en-US" altLang="zh-CN" sz="2200" dirty="0">
                <a:latin typeface="微软雅黑" pitchFamily="34" charset="-122"/>
                <a:ea typeface="微软雅黑" pitchFamily="34" charset="-122"/>
              </a:rPr>
              <a:t>SET( Secure Electronic Transaction</a:t>
            </a:r>
            <a:r>
              <a:rPr lang="zh-CN" altLang="en-US" sz="2200" dirty="0">
                <a:latin typeface="微软雅黑" pitchFamily="34" charset="-122"/>
                <a:ea typeface="微软雅黑" pitchFamily="34" charset="-122"/>
              </a:rPr>
              <a:t>，安全电子交易</a:t>
            </a:r>
            <a:r>
              <a:rPr lang="en-US" altLang="zh-CN" sz="2200" dirty="0">
                <a:latin typeface="微软雅黑" pitchFamily="34" charset="-122"/>
                <a:ea typeface="微软雅黑" pitchFamily="34" charset="-122"/>
              </a:rPr>
              <a:t>)</a:t>
            </a:r>
            <a:r>
              <a:rPr lang="zh-CN" altLang="en-US" sz="2200" dirty="0">
                <a:latin typeface="微软雅黑" pitchFamily="34" charset="-122"/>
                <a:ea typeface="微软雅黑" pitchFamily="34" charset="-122"/>
              </a:rPr>
              <a:t>协议中要求</a:t>
            </a:r>
            <a:r>
              <a:rPr lang="en-US" altLang="zh-CN" sz="2200" dirty="0">
                <a:latin typeface="微软雅黑" pitchFamily="34" charset="-122"/>
                <a:ea typeface="微软雅黑" pitchFamily="34" charset="-122"/>
              </a:rPr>
              <a:t>CA</a:t>
            </a:r>
            <a:r>
              <a:rPr lang="zh-CN" altLang="en-US" sz="2200" dirty="0">
                <a:latin typeface="微软雅黑" pitchFamily="34" charset="-122"/>
                <a:ea typeface="微软雅黑" pitchFamily="34" charset="-122"/>
              </a:rPr>
              <a:t>采用比特长的密钥</a:t>
            </a: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165</a:t>
            </a:fld>
            <a:endParaRPr lang="en-US" altLang="zh-CN"/>
          </a:p>
        </p:txBody>
      </p:sp>
    </p:spTree>
    <p:extLst>
      <p:ext uri="{BB962C8B-B14F-4D97-AF65-F5344CB8AC3E}">
        <p14:creationId xmlns:p14="http://schemas.microsoft.com/office/powerpoint/2010/main" val="3902277639"/>
      </p:ext>
    </p:extLst>
  </p:cSld>
  <p:clrMapOvr>
    <a:masterClrMapping/>
  </p:clrMapOvr>
  <p:transition>
    <p:wipe dir="d"/>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a:xfrm>
            <a:off x="611188" y="-27384"/>
            <a:ext cx="7921625" cy="1008062"/>
          </a:xfrm>
        </p:spPr>
        <p:txBody>
          <a:bodyPr/>
          <a:lstStyle/>
          <a:p>
            <a:r>
              <a:rPr lang="en-US" altLang="zh-CN" b="0" dirty="0">
                <a:solidFill>
                  <a:schemeClr val="bg1"/>
                </a:solidFill>
                <a:latin typeface="+mj-ea"/>
              </a:rPr>
              <a:t>DES</a:t>
            </a:r>
            <a:r>
              <a:rPr lang="zh-CN" altLang="en-US" b="0" dirty="0">
                <a:solidFill>
                  <a:schemeClr val="bg1"/>
                </a:solidFill>
                <a:latin typeface="+mj-ea"/>
              </a:rPr>
              <a:t>及</a:t>
            </a:r>
            <a:r>
              <a:rPr lang="en-US" altLang="zh-CN" b="0" dirty="0">
                <a:solidFill>
                  <a:schemeClr val="bg1"/>
                </a:solidFill>
                <a:latin typeface="+mj-ea"/>
              </a:rPr>
              <a:t>3DES</a:t>
            </a:r>
            <a:r>
              <a:rPr lang="zh-CN" altLang="en-US" b="0" dirty="0">
                <a:solidFill>
                  <a:schemeClr val="bg1"/>
                </a:solidFill>
                <a:latin typeface="+mj-ea"/>
              </a:rPr>
              <a:t>的缺陷</a:t>
            </a:r>
          </a:p>
        </p:txBody>
      </p:sp>
      <p:sp>
        <p:nvSpPr>
          <p:cNvPr id="175107" name="Rectangle 3"/>
          <p:cNvSpPr>
            <a:spLocks noGrp="1" noChangeArrowheads="1"/>
          </p:cNvSpPr>
          <p:nvPr>
            <p:ph type="body" idx="1"/>
          </p:nvPr>
        </p:nvSpPr>
        <p:spPr>
          <a:xfrm>
            <a:off x="539552" y="1911685"/>
            <a:ext cx="6104764" cy="2664296"/>
          </a:xfrm>
        </p:spPr>
        <p:txBody>
          <a:bodyPr/>
          <a:lstStyle/>
          <a:p>
            <a:pPr>
              <a:lnSpc>
                <a:spcPct val="150000"/>
              </a:lnSpc>
              <a:spcBef>
                <a:spcPts val="600"/>
              </a:spcBef>
              <a:spcAft>
                <a:spcPts val="1200"/>
              </a:spcAft>
              <a:buClr>
                <a:srgbClr val="FFFF99"/>
              </a:buClr>
              <a:buSzPct val="100000"/>
              <a:buBlip>
                <a:blip r:embed="rId3"/>
              </a:buBlip>
            </a:pPr>
            <a:r>
              <a:rPr lang="zh-CN" altLang="en-US" sz="2800" b="0" kern="1200" dirty="0">
                <a:latin typeface="微软雅黑" pitchFamily="34" charset="-122"/>
                <a:ea typeface="微软雅黑" pitchFamily="34" charset="-122"/>
              </a:rPr>
              <a:t>软件运行慢</a:t>
            </a:r>
          </a:p>
          <a:p>
            <a:pPr>
              <a:lnSpc>
                <a:spcPct val="150000"/>
              </a:lnSpc>
              <a:spcBef>
                <a:spcPts val="600"/>
              </a:spcBef>
              <a:spcAft>
                <a:spcPts val="1200"/>
              </a:spcAft>
              <a:buClr>
                <a:srgbClr val="FFFF99"/>
              </a:buClr>
              <a:buSzPct val="100000"/>
              <a:buBlip>
                <a:blip r:embed="rId3"/>
              </a:buBlip>
            </a:pPr>
            <a:r>
              <a:rPr lang="zh-CN" altLang="en-US" sz="2800" b="0" kern="1200" dirty="0">
                <a:latin typeface="微软雅黑" pitchFamily="34" charset="-122"/>
                <a:ea typeface="微软雅黑" pitchFamily="34" charset="-122"/>
              </a:rPr>
              <a:t>使用</a:t>
            </a:r>
            <a:r>
              <a:rPr lang="en-US" altLang="zh-CN" sz="2800" b="0" kern="1200" dirty="0">
                <a:latin typeface="微软雅黑" pitchFamily="34" charset="-122"/>
                <a:ea typeface="微软雅黑" pitchFamily="34" charset="-122"/>
              </a:rPr>
              <a:t>64</a:t>
            </a:r>
            <a:r>
              <a:rPr lang="zh-CN" altLang="en-US" sz="2800" b="0" kern="1200" dirty="0">
                <a:latin typeface="微软雅黑" pitchFamily="34" charset="-122"/>
                <a:ea typeface="微软雅黑" pitchFamily="34" charset="-122"/>
              </a:rPr>
              <a:t>比特分组，较小</a:t>
            </a:r>
          </a:p>
        </p:txBody>
      </p:sp>
      <p:sp>
        <p:nvSpPr>
          <p:cNvPr id="2" name="TextBox 1"/>
          <p:cNvSpPr txBox="1"/>
          <p:nvPr/>
        </p:nvSpPr>
        <p:spPr>
          <a:xfrm>
            <a:off x="1686482" y="4500830"/>
            <a:ext cx="5904656" cy="584775"/>
          </a:xfrm>
          <a:prstGeom prst="rect">
            <a:avLst/>
          </a:prstGeom>
          <a:noFill/>
        </p:spPr>
        <p:txBody>
          <a:bodyPr wrap="square" rtlCol="0">
            <a:spAutoFit/>
          </a:bodyPr>
          <a:lstStyle/>
          <a:p>
            <a:pPr algn="l"/>
            <a:r>
              <a:rPr lang="zh-CN" altLang="en-US" dirty="0">
                <a:solidFill>
                  <a:srgbClr val="C00000"/>
                </a:solidFill>
                <a:effectLst>
                  <a:outerShdw blurRad="38100" dist="38100" dir="2700000" algn="tl">
                    <a:srgbClr val="000000">
                      <a:alpha val="43137"/>
                    </a:srgbClr>
                  </a:outerShdw>
                </a:effectLst>
                <a:latin typeface="方正舒体" pitchFamily="2" charset="-122"/>
                <a:ea typeface="方正舒体" pitchFamily="2" charset="-122"/>
              </a:rPr>
              <a:t>需要新的更快更安全加密算法！</a:t>
            </a:r>
          </a:p>
        </p:txBody>
      </p:sp>
      <p:pic>
        <p:nvPicPr>
          <p:cNvPr id="1025" name="Picture 1" descr="C:\Documents and Settings\H\Application Data\Tencent\Users\34767271\QQ\WinTemp\RichOle\$PXF_Y[UZJKIQ`FI)`B$_)6.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4128" y="2204864"/>
            <a:ext cx="3295650" cy="1866900"/>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458C8F27-2AC2-4F48-B4D1-AAB02A38F0D0}" type="slidenum">
              <a:rPr lang="en-US" altLang="zh-CN" smtClean="0"/>
              <a:pPr/>
              <a:t>166</a:t>
            </a:fld>
            <a:endParaRPr lang="en-US" altLang="zh-CN"/>
          </a:p>
        </p:txBody>
      </p:sp>
    </p:spTree>
    <p:extLst>
      <p:ext uri="{BB962C8B-B14F-4D97-AF65-F5344CB8AC3E}">
        <p14:creationId xmlns:p14="http://schemas.microsoft.com/office/powerpoint/2010/main" val="894010126"/>
      </p:ext>
    </p:extLst>
  </p:cSld>
  <p:clrMapOvr>
    <a:masterClrMapping/>
  </p:clrMapOvr>
  <p:transition>
    <p:wipe dir="d"/>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b="0" dirty="0">
                <a:solidFill>
                  <a:schemeClr val="bg1"/>
                </a:solidFill>
                <a:latin typeface="+mj-ea"/>
              </a:rPr>
              <a:t>高级加密标准</a:t>
            </a:r>
            <a:r>
              <a:rPr lang="en-US" altLang="zh-CN" b="0" dirty="0">
                <a:solidFill>
                  <a:schemeClr val="bg1"/>
                </a:solidFill>
                <a:latin typeface="+mj-ea"/>
              </a:rPr>
              <a:t>AES</a:t>
            </a:r>
            <a:endParaRPr lang="zh-CN" altLang="en-US" b="0" dirty="0">
              <a:solidFill>
                <a:schemeClr val="bg1"/>
              </a:solidFill>
              <a:latin typeface="+mj-ea"/>
            </a:endParaRPr>
          </a:p>
        </p:txBody>
      </p:sp>
      <p:sp>
        <p:nvSpPr>
          <p:cNvPr id="5" name="灯片编号占位符 4"/>
          <p:cNvSpPr>
            <a:spLocks noGrp="1"/>
          </p:cNvSpPr>
          <p:nvPr>
            <p:ph type="sldNum" sz="quarter" idx="12"/>
          </p:nvPr>
        </p:nvSpPr>
        <p:spPr/>
        <p:txBody>
          <a:bodyPr/>
          <a:lstStyle/>
          <a:p>
            <a:fld id="{458C8F27-2AC2-4F48-B4D1-AAB02A38F0D0}" type="slidenum">
              <a:rPr lang="en-US" altLang="zh-CN" smtClean="0"/>
              <a:pPr/>
              <a:t>167</a:t>
            </a:fld>
            <a:endParaRPr lang="en-US" altLang="zh-CN"/>
          </a:p>
        </p:txBody>
      </p:sp>
      <p:sp>
        <p:nvSpPr>
          <p:cNvPr id="7" name="矩形 6"/>
          <p:cNvSpPr/>
          <p:nvPr/>
        </p:nvSpPr>
        <p:spPr>
          <a:xfrm>
            <a:off x="460584" y="591071"/>
            <a:ext cx="1005403" cy="461665"/>
          </a:xfrm>
          <a:prstGeom prst="rect">
            <a:avLst/>
          </a:prstGeom>
        </p:spPr>
        <p:txBody>
          <a:bodyPr wrap="none">
            <a:spAutoFit/>
          </a:bodyPr>
          <a:lstStyle/>
          <a:p>
            <a:r>
              <a:rPr kumimoji="0" lang="en-US" altLang="zh-CN" sz="2400" b="1" dirty="0">
                <a:solidFill>
                  <a:schemeClr val="bg1"/>
                </a:solidFill>
                <a:latin typeface="Arial Black" pitchFamily="34" charset="0"/>
              </a:rPr>
              <a:t>2.2.3</a:t>
            </a:r>
            <a:endParaRPr lang="zh-CN" altLang="en-US" sz="2400" dirty="0"/>
          </a:p>
        </p:txBody>
      </p:sp>
      <p:sp>
        <p:nvSpPr>
          <p:cNvPr id="8" name="Rectangle 1027"/>
          <p:cNvSpPr txBox="1">
            <a:spLocks noChangeArrowheads="1"/>
          </p:cNvSpPr>
          <p:nvPr/>
        </p:nvSpPr>
        <p:spPr bwMode="auto">
          <a:xfrm>
            <a:off x="395536" y="1556792"/>
            <a:ext cx="8229600" cy="518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spcBef>
                <a:spcPts val="600"/>
              </a:spcBef>
              <a:spcAft>
                <a:spcPts val="600"/>
              </a:spcAft>
              <a:buClr>
                <a:srgbClr val="FFFF99"/>
              </a:buClr>
              <a:buSzPct val="100000"/>
              <a:buFontTx/>
              <a:buBlip>
                <a:blip r:embed="rId3"/>
              </a:buBlip>
            </a:pPr>
            <a:r>
              <a:rPr lang="zh-CN" altLang="en-US" sz="2400" kern="1200" dirty="0">
                <a:latin typeface="微软雅黑" pitchFamily="34" charset="-122"/>
                <a:ea typeface="微软雅黑" pitchFamily="34" charset="-122"/>
                <a:sym typeface="ZapfDingbats" pitchFamily="82" charset="2"/>
              </a:rPr>
              <a:t>1997年4月15日，（美国）国家标准技术研究所（</a:t>
            </a:r>
            <a:r>
              <a:rPr lang="en-US" altLang="zh-CN" sz="2400" kern="1200" dirty="0">
                <a:latin typeface="微软雅黑" pitchFamily="34" charset="-122"/>
                <a:ea typeface="微软雅黑" pitchFamily="34" charset="-122"/>
                <a:sym typeface="ZapfDingbats" pitchFamily="82" charset="2"/>
              </a:rPr>
              <a:t>NIST ）</a:t>
            </a:r>
            <a:r>
              <a:rPr lang="zh-CN" altLang="en-US" sz="2400" kern="1200" dirty="0">
                <a:latin typeface="微软雅黑" pitchFamily="34" charset="-122"/>
                <a:ea typeface="微软雅黑" pitchFamily="34" charset="-122"/>
                <a:sym typeface="ZapfDingbats" pitchFamily="82" charset="2"/>
              </a:rPr>
              <a:t>发起征集高级加密标准（ </a:t>
            </a:r>
            <a:r>
              <a:rPr lang="en-US" altLang="zh-CN" sz="2400" kern="1200" dirty="0">
                <a:latin typeface="微软雅黑" pitchFamily="34" charset="-122"/>
                <a:ea typeface="微软雅黑" pitchFamily="34" charset="-122"/>
                <a:sym typeface="ZapfDingbats" pitchFamily="82" charset="2"/>
              </a:rPr>
              <a:t>Advanced Encryption </a:t>
            </a:r>
            <a:r>
              <a:rPr lang="en-US" altLang="zh-CN" sz="2400" kern="1200" dirty="0" err="1">
                <a:latin typeface="微软雅黑" pitchFamily="34" charset="-122"/>
                <a:ea typeface="微软雅黑" pitchFamily="34" charset="-122"/>
                <a:sym typeface="ZapfDingbats" pitchFamily="82" charset="2"/>
              </a:rPr>
              <a:t>Standard）AES</a:t>
            </a:r>
            <a:r>
              <a:rPr lang="zh-CN" altLang="en-US" sz="2400" kern="1200" dirty="0">
                <a:latin typeface="微软雅黑" pitchFamily="34" charset="-122"/>
                <a:ea typeface="微软雅黑" pitchFamily="34" charset="-122"/>
                <a:sym typeface="ZapfDingbats" pitchFamily="82" charset="2"/>
              </a:rPr>
              <a:t>的活动，活动目的是确定一个非保密的、可以公开技术细节的、全球免费使用的分组密码算法，作为新的数据加密标准。</a:t>
            </a:r>
          </a:p>
          <a:p>
            <a:pPr>
              <a:lnSpc>
                <a:spcPct val="150000"/>
              </a:lnSpc>
              <a:spcBef>
                <a:spcPts val="600"/>
              </a:spcBef>
              <a:spcAft>
                <a:spcPts val="600"/>
              </a:spcAft>
              <a:buClr>
                <a:srgbClr val="FFFF99"/>
              </a:buClr>
              <a:buSzPct val="100000"/>
              <a:buFontTx/>
              <a:buBlip>
                <a:blip r:embed="rId3"/>
              </a:buBlip>
            </a:pPr>
            <a:r>
              <a:rPr lang="zh-CN" altLang="en-US" sz="2400" kern="1200" dirty="0">
                <a:latin typeface="微软雅黑" pitchFamily="34" charset="-122"/>
                <a:ea typeface="微软雅黑" pitchFamily="34" charset="-122"/>
                <a:sym typeface="ZapfDingbats" pitchFamily="82" charset="2"/>
              </a:rPr>
              <a:t>对</a:t>
            </a:r>
            <a:r>
              <a:rPr lang="en-US" altLang="zh-CN" sz="2400" kern="1200" dirty="0">
                <a:latin typeface="微软雅黑" pitchFamily="34" charset="-122"/>
                <a:ea typeface="微软雅黑" pitchFamily="34" charset="-122"/>
                <a:sym typeface="ZapfDingbats" pitchFamily="82" charset="2"/>
              </a:rPr>
              <a:t>AES</a:t>
            </a:r>
            <a:r>
              <a:rPr lang="zh-CN" altLang="en-US" sz="2400" kern="1200" dirty="0">
                <a:latin typeface="微软雅黑" pitchFamily="34" charset="-122"/>
                <a:ea typeface="微软雅黑" pitchFamily="34" charset="-122"/>
                <a:sym typeface="ZapfDingbats" pitchFamily="82" charset="2"/>
              </a:rPr>
              <a:t>的基本要求是：</a:t>
            </a:r>
          </a:p>
          <a:p>
            <a:pPr lvl="1">
              <a:lnSpc>
                <a:spcPct val="150000"/>
              </a:lnSpc>
              <a:spcBef>
                <a:spcPts val="600"/>
              </a:spcBef>
              <a:spcAft>
                <a:spcPts val="600"/>
              </a:spcAft>
            </a:pPr>
            <a:r>
              <a:rPr lang="zh-CN" altLang="en-US" sz="2000" dirty="0">
                <a:solidFill>
                  <a:srgbClr val="000065"/>
                </a:solidFill>
                <a:latin typeface="微软雅黑" pitchFamily="34" charset="-122"/>
                <a:ea typeface="微软雅黑" pitchFamily="34" charset="-122"/>
                <a:sym typeface="ZapfDingbats" pitchFamily="82" charset="2"/>
              </a:rPr>
              <a:t>比三重</a:t>
            </a:r>
            <a:r>
              <a:rPr lang="en-US" altLang="zh-CN" sz="2000" dirty="0">
                <a:solidFill>
                  <a:srgbClr val="000065"/>
                </a:solidFill>
                <a:latin typeface="微软雅黑" pitchFamily="34" charset="-122"/>
                <a:ea typeface="微软雅黑" pitchFamily="34" charset="-122"/>
                <a:sym typeface="ZapfDingbats" pitchFamily="82" charset="2"/>
              </a:rPr>
              <a:t>DES</a:t>
            </a:r>
            <a:r>
              <a:rPr lang="zh-CN" altLang="en-US" sz="2000" dirty="0">
                <a:solidFill>
                  <a:srgbClr val="C00000"/>
                </a:solidFill>
                <a:latin typeface="微软雅黑" pitchFamily="34" charset="-122"/>
                <a:ea typeface="微软雅黑" pitchFamily="34" charset="-122"/>
                <a:sym typeface="ZapfDingbats" pitchFamily="82" charset="2"/>
              </a:rPr>
              <a:t>快</a:t>
            </a:r>
            <a:r>
              <a:rPr lang="zh-CN" altLang="en-US" sz="2000" dirty="0">
                <a:solidFill>
                  <a:srgbClr val="000065"/>
                </a:solidFill>
                <a:latin typeface="微软雅黑" pitchFamily="34" charset="-122"/>
                <a:ea typeface="微软雅黑" pitchFamily="34" charset="-122"/>
                <a:sym typeface="ZapfDingbats" pitchFamily="82" charset="2"/>
              </a:rPr>
              <a:t>、至少与三重</a:t>
            </a:r>
            <a:r>
              <a:rPr lang="en-US" altLang="zh-CN" sz="2000" dirty="0">
                <a:solidFill>
                  <a:srgbClr val="000065"/>
                </a:solidFill>
                <a:latin typeface="微软雅黑" pitchFamily="34" charset="-122"/>
                <a:ea typeface="微软雅黑" pitchFamily="34" charset="-122"/>
                <a:sym typeface="ZapfDingbats" pitchFamily="82" charset="2"/>
              </a:rPr>
              <a:t>DES</a:t>
            </a:r>
            <a:r>
              <a:rPr lang="zh-CN" altLang="en-US" sz="2000" dirty="0">
                <a:solidFill>
                  <a:srgbClr val="000065"/>
                </a:solidFill>
                <a:latin typeface="微软雅黑" pitchFamily="34" charset="-122"/>
                <a:ea typeface="微软雅黑" pitchFamily="34" charset="-122"/>
                <a:sym typeface="ZapfDingbats" pitchFamily="82" charset="2"/>
              </a:rPr>
              <a:t>一样</a:t>
            </a:r>
            <a:r>
              <a:rPr lang="zh-CN" altLang="en-US" sz="2000" dirty="0">
                <a:solidFill>
                  <a:srgbClr val="C00000"/>
                </a:solidFill>
                <a:latin typeface="微软雅黑" pitchFamily="34" charset="-122"/>
                <a:ea typeface="微软雅黑" pitchFamily="34" charset="-122"/>
                <a:sym typeface="ZapfDingbats" pitchFamily="82" charset="2"/>
              </a:rPr>
              <a:t>安全</a:t>
            </a:r>
            <a:r>
              <a:rPr lang="zh-CN" altLang="en-US" sz="2000" dirty="0">
                <a:solidFill>
                  <a:srgbClr val="000065"/>
                </a:solidFill>
                <a:latin typeface="微软雅黑" pitchFamily="34" charset="-122"/>
                <a:ea typeface="微软雅黑" pitchFamily="34" charset="-122"/>
                <a:sym typeface="ZapfDingbats" pitchFamily="82" charset="2"/>
              </a:rPr>
              <a:t>、数据分组长度为128比特、密钥长度为128/192/256比特</a:t>
            </a:r>
            <a:endParaRPr lang="zh-CN" altLang="en-US" sz="2000" dirty="0">
              <a:latin typeface="微软雅黑" pitchFamily="34" charset="-122"/>
              <a:ea typeface="微软雅黑" pitchFamily="34" charset="-122"/>
              <a:sym typeface="ZapfDingbats" pitchFamily="82" charset="2"/>
            </a:endParaRPr>
          </a:p>
        </p:txBody>
      </p:sp>
    </p:spTree>
    <p:extLst>
      <p:ext uri="{BB962C8B-B14F-4D97-AF65-F5344CB8AC3E}">
        <p14:creationId xmlns:p14="http://schemas.microsoft.com/office/powerpoint/2010/main" val="1557953442"/>
      </p:ext>
    </p:extLst>
  </p:cSld>
  <p:clrMapOvr>
    <a:masterClrMapping/>
  </p:clrMapOvr>
  <p:transition>
    <p:wipe dir="d"/>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b="0" dirty="0">
                <a:solidFill>
                  <a:schemeClr val="bg1"/>
                </a:solidFill>
                <a:latin typeface="+mj-ea"/>
              </a:rPr>
              <a:t>高级加密标准</a:t>
            </a:r>
            <a:r>
              <a:rPr lang="en-US" altLang="zh-CN" b="0" dirty="0">
                <a:solidFill>
                  <a:schemeClr val="bg1"/>
                </a:solidFill>
                <a:latin typeface="+mj-ea"/>
              </a:rPr>
              <a:t>AES</a:t>
            </a:r>
            <a:endParaRPr lang="zh-CN" altLang="en-US" b="0" dirty="0">
              <a:solidFill>
                <a:schemeClr val="bg1"/>
              </a:solidFill>
              <a:latin typeface="+mj-ea"/>
            </a:endParaRPr>
          </a:p>
        </p:txBody>
      </p:sp>
      <p:sp>
        <p:nvSpPr>
          <p:cNvPr id="5" name="灯片编号占位符 4"/>
          <p:cNvSpPr>
            <a:spLocks noGrp="1"/>
          </p:cNvSpPr>
          <p:nvPr>
            <p:ph type="sldNum" sz="quarter" idx="12"/>
          </p:nvPr>
        </p:nvSpPr>
        <p:spPr/>
        <p:txBody>
          <a:bodyPr/>
          <a:lstStyle/>
          <a:p>
            <a:fld id="{458C8F27-2AC2-4F48-B4D1-AAB02A38F0D0}" type="slidenum">
              <a:rPr lang="en-US" altLang="zh-CN" smtClean="0"/>
              <a:pPr/>
              <a:t>168</a:t>
            </a:fld>
            <a:endParaRPr lang="en-US" altLang="zh-CN"/>
          </a:p>
        </p:txBody>
      </p:sp>
      <p:sp>
        <p:nvSpPr>
          <p:cNvPr id="7" name="矩形 6"/>
          <p:cNvSpPr/>
          <p:nvPr/>
        </p:nvSpPr>
        <p:spPr>
          <a:xfrm>
            <a:off x="460584" y="591071"/>
            <a:ext cx="1005403" cy="461665"/>
          </a:xfrm>
          <a:prstGeom prst="rect">
            <a:avLst/>
          </a:prstGeom>
        </p:spPr>
        <p:txBody>
          <a:bodyPr wrap="none">
            <a:spAutoFit/>
          </a:bodyPr>
          <a:lstStyle/>
          <a:p>
            <a:r>
              <a:rPr kumimoji="0" lang="en-US" altLang="zh-CN" sz="2400" b="1" dirty="0">
                <a:solidFill>
                  <a:schemeClr val="bg1"/>
                </a:solidFill>
                <a:latin typeface="Arial Black" pitchFamily="34" charset="0"/>
              </a:rPr>
              <a:t>2.2.3</a:t>
            </a:r>
            <a:endParaRPr lang="zh-CN" altLang="en-US" sz="2400" dirty="0"/>
          </a:p>
        </p:txBody>
      </p:sp>
      <p:sp>
        <p:nvSpPr>
          <p:cNvPr id="8" name="Rectangle 1027"/>
          <p:cNvSpPr txBox="1">
            <a:spLocks noChangeArrowheads="1"/>
          </p:cNvSpPr>
          <p:nvPr/>
        </p:nvSpPr>
        <p:spPr bwMode="auto">
          <a:xfrm>
            <a:off x="395536" y="1556792"/>
            <a:ext cx="8229600" cy="518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spcBef>
                <a:spcPts val="600"/>
              </a:spcBef>
              <a:spcAft>
                <a:spcPts val="600"/>
              </a:spcAft>
              <a:buClr>
                <a:srgbClr val="FFFF99"/>
              </a:buClr>
              <a:buSzPct val="100000"/>
              <a:buFontTx/>
              <a:buBlip>
                <a:blip r:embed="rId3"/>
              </a:buBlip>
            </a:pPr>
            <a:r>
              <a:rPr lang="zh-CN" altLang="en-US" sz="2400" kern="1200" dirty="0">
                <a:latin typeface="微软雅黑" pitchFamily="34" charset="-122"/>
                <a:ea typeface="微软雅黑" pitchFamily="34" charset="-122"/>
                <a:sym typeface="ZapfDingbats" pitchFamily="82" charset="2"/>
              </a:rPr>
              <a:t>比利时密码学家 </a:t>
            </a:r>
            <a:r>
              <a:rPr lang="en-US" altLang="zh-CN" sz="2400" kern="1200" dirty="0">
                <a:latin typeface="微软雅黑" pitchFamily="34" charset="-122"/>
                <a:ea typeface="微软雅黑" pitchFamily="34" charset="-122"/>
                <a:sym typeface="ZapfDingbats" pitchFamily="82" charset="2"/>
              </a:rPr>
              <a:t>Joan </a:t>
            </a:r>
            <a:r>
              <a:rPr lang="zh-CN" altLang="en-US" sz="2400" kern="1200" dirty="0">
                <a:latin typeface="微软雅黑" pitchFamily="34" charset="-122"/>
                <a:ea typeface="微软雅黑" pitchFamily="34" charset="-122"/>
                <a:sym typeface="ZapfDingbats" pitchFamily="82" charset="2"/>
              </a:rPr>
              <a:t>Ｄ</a:t>
            </a:r>
            <a:r>
              <a:rPr lang="en-US" altLang="zh-CN" sz="2400" kern="1200" dirty="0" err="1">
                <a:latin typeface="微软雅黑" pitchFamily="34" charset="-122"/>
                <a:ea typeface="微软雅黑" pitchFamily="34" charset="-122"/>
                <a:sym typeface="ZapfDingbats" pitchFamily="82" charset="2"/>
              </a:rPr>
              <a:t>aemen</a:t>
            </a:r>
            <a:r>
              <a:rPr lang="en-US" altLang="zh-CN" sz="2400" kern="1200" dirty="0">
                <a:latin typeface="微软雅黑" pitchFamily="34" charset="-122"/>
                <a:ea typeface="微软雅黑" pitchFamily="34" charset="-122"/>
                <a:sym typeface="ZapfDingbats" pitchFamily="82" charset="2"/>
              </a:rPr>
              <a:t> </a:t>
            </a:r>
            <a:r>
              <a:rPr lang="zh-CN" altLang="en-US" sz="2400" kern="1200" dirty="0">
                <a:latin typeface="微软雅黑" pitchFamily="34" charset="-122"/>
                <a:ea typeface="微软雅黑" pitchFamily="34" charset="-122"/>
                <a:sym typeface="ZapfDingbats" pitchFamily="82" charset="2"/>
              </a:rPr>
              <a:t>博士和 </a:t>
            </a:r>
            <a:r>
              <a:rPr lang="en-US" altLang="zh-CN" sz="2400" kern="1200" dirty="0">
                <a:latin typeface="微软雅黑" pitchFamily="34" charset="-122"/>
                <a:ea typeface="微软雅黑" pitchFamily="34" charset="-122"/>
                <a:sym typeface="ZapfDingbats" pitchFamily="82" charset="2"/>
              </a:rPr>
              <a:t>Vincent </a:t>
            </a:r>
            <a:r>
              <a:rPr lang="en-US" altLang="zh-CN" sz="2400" kern="1200" dirty="0" err="1">
                <a:latin typeface="微软雅黑" pitchFamily="34" charset="-122"/>
                <a:ea typeface="微软雅黑" pitchFamily="34" charset="-122"/>
                <a:sym typeface="ZapfDingbats" pitchFamily="82" charset="2"/>
              </a:rPr>
              <a:t>Rijmen</a:t>
            </a:r>
            <a:r>
              <a:rPr lang="zh-CN" altLang="en-US" sz="2400" kern="1200" dirty="0">
                <a:latin typeface="微软雅黑" pitchFamily="34" charset="-122"/>
                <a:ea typeface="微软雅黑" pitchFamily="34" charset="-122"/>
                <a:sym typeface="ZapfDingbats" pitchFamily="82" charset="2"/>
              </a:rPr>
              <a:t>博士 </a:t>
            </a:r>
            <a:endParaRPr lang="en-US" altLang="zh-CN" sz="2400" kern="1200" dirty="0">
              <a:latin typeface="微软雅黑" pitchFamily="34" charset="-122"/>
              <a:ea typeface="微软雅黑" pitchFamily="34" charset="-122"/>
              <a:sym typeface="ZapfDingbats" pitchFamily="82" charset="2"/>
            </a:endParaRPr>
          </a:p>
          <a:p>
            <a:pPr>
              <a:lnSpc>
                <a:spcPct val="150000"/>
              </a:lnSpc>
              <a:spcBef>
                <a:spcPts val="600"/>
              </a:spcBef>
              <a:spcAft>
                <a:spcPts val="600"/>
              </a:spcAft>
              <a:buClr>
                <a:srgbClr val="FFFF99"/>
              </a:buClr>
              <a:buSzPct val="100000"/>
              <a:buFontTx/>
              <a:buBlip>
                <a:blip r:embed="rId3"/>
              </a:buBlip>
            </a:pPr>
            <a:endParaRPr lang="en-US" altLang="zh-CN" sz="2400" dirty="0">
              <a:latin typeface="微软雅黑" pitchFamily="34" charset="-122"/>
              <a:ea typeface="微软雅黑" pitchFamily="34" charset="-122"/>
              <a:sym typeface="ZapfDingbats" pitchFamily="82" charset="2"/>
            </a:endParaRPr>
          </a:p>
          <a:p>
            <a:pPr>
              <a:lnSpc>
                <a:spcPct val="150000"/>
              </a:lnSpc>
              <a:spcBef>
                <a:spcPts val="600"/>
              </a:spcBef>
              <a:spcAft>
                <a:spcPts val="600"/>
              </a:spcAft>
              <a:buClr>
                <a:srgbClr val="FFFF99"/>
              </a:buClr>
              <a:buSzPct val="100000"/>
              <a:buFontTx/>
              <a:buBlip>
                <a:blip r:embed="rId3"/>
              </a:buBlip>
            </a:pPr>
            <a:r>
              <a:rPr lang="en-US" altLang="zh-CN" sz="2400" kern="1200" dirty="0" err="1">
                <a:latin typeface="微软雅黑" pitchFamily="34" charset="-122"/>
                <a:ea typeface="微软雅黑" pitchFamily="34" charset="-122"/>
                <a:sym typeface="ZapfDingbats" pitchFamily="82" charset="2"/>
              </a:rPr>
              <a:t>Rijndael</a:t>
            </a:r>
            <a:r>
              <a:rPr lang="zh-CN" altLang="en-US" sz="2400" kern="1200" dirty="0">
                <a:latin typeface="微软雅黑" pitchFamily="34" charset="-122"/>
                <a:ea typeface="微软雅黑" pitchFamily="34" charset="-122"/>
                <a:sym typeface="ZapfDingbats" pitchFamily="82" charset="2"/>
              </a:rPr>
              <a:t>算法</a:t>
            </a:r>
          </a:p>
          <a:p>
            <a:pPr>
              <a:lnSpc>
                <a:spcPct val="150000"/>
              </a:lnSpc>
              <a:spcBef>
                <a:spcPts val="600"/>
              </a:spcBef>
              <a:spcAft>
                <a:spcPts val="600"/>
              </a:spcAft>
            </a:pPr>
            <a:endParaRPr lang="zh-CN" altLang="en-US" dirty="0">
              <a:solidFill>
                <a:srgbClr val="000000"/>
              </a:solidFill>
              <a:latin typeface="TimesNewRoman,Bold" charset="0"/>
              <a:sym typeface="ZapfDingbats" pitchFamily="82" charset="2"/>
            </a:endParaRPr>
          </a:p>
          <a:p>
            <a:pPr>
              <a:lnSpc>
                <a:spcPct val="150000"/>
              </a:lnSpc>
              <a:spcBef>
                <a:spcPts val="600"/>
              </a:spcBef>
              <a:spcAft>
                <a:spcPts val="600"/>
              </a:spcAft>
              <a:buClr>
                <a:srgbClr val="FFFF99"/>
              </a:buClr>
              <a:buSzPct val="100000"/>
              <a:buFontTx/>
              <a:buBlip>
                <a:blip r:embed="rId3"/>
              </a:buBlip>
            </a:pPr>
            <a:r>
              <a:rPr lang="en-US" altLang="zh-CN" sz="2400" dirty="0" err="1">
                <a:latin typeface="微软雅黑" pitchFamily="34" charset="-122"/>
                <a:ea typeface="微软雅黑" pitchFamily="34" charset="-122"/>
                <a:sym typeface="ZapfDingbats" pitchFamily="82" charset="2"/>
              </a:rPr>
              <a:t>Rijndael</a:t>
            </a:r>
            <a:r>
              <a:rPr lang="zh-CN" altLang="en-US" sz="2400" dirty="0">
                <a:latin typeface="微软雅黑" pitchFamily="34" charset="-122"/>
                <a:ea typeface="微软雅黑" pitchFamily="34" charset="-122"/>
                <a:sym typeface="ZapfDingbats" pitchFamily="82" charset="2"/>
              </a:rPr>
              <a:t>是由</a:t>
            </a:r>
            <a:r>
              <a:rPr lang="en-US" altLang="zh-CN" sz="2400" dirty="0" err="1">
                <a:latin typeface="微软雅黑" pitchFamily="34" charset="-122"/>
                <a:ea typeface="微软雅黑" pitchFamily="34" charset="-122"/>
                <a:sym typeface="ZapfDingbats" pitchFamily="82" charset="2"/>
              </a:rPr>
              <a:t>Daemen</a:t>
            </a:r>
            <a:r>
              <a:rPr lang="zh-CN" altLang="en-US" sz="2400" dirty="0">
                <a:latin typeface="微软雅黑" pitchFamily="34" charset="-122"/>
                <a:ea typeface="微软雅黑" pitchFamily="34" charset="-122"/>
                <a:sym typeface="ZapfDingbats" pitchFamily="82" charset="2"/>
              </a:rPr>
              <a:t>和</a:t>
            </a:r>
            <a:r>
              <a:rPr lang="en-US" altLang="zh-CN" sz="2400" dirty="0" err="1">
                <a:latin typeface="微软雅黑" pitchFamily="34" charset="-122"/>
                <a:ea typeface="微软雅黑" pitchFamily="34" charset="-122"/>
                <a:sym typeface="ZapfDingbats" pitchFamily="82" charset="2"/>
              </a:rPr>
              <a:t>Rijmen</a:t>
            </a:r>
            <a:r>
              <a:rPr lang="zh-CN" altLang="en-US" sz="2400" dirty="0">
                <a:latin typeface="微软雅黑" pitchFamily="34" charset="-122"/>
                <a:ea typeface="微软雅黑" pitchFamily="34" charset="-122"/>
                <a:sym typeface="ZapfDingbats" pitchFamily="82" charset="2"/>
              </a:rPr>
              <a:t>早期所设计的</a:t>
            </a:r>
            <a:r>
              <a:rPr lang="en-US" altLang="zh-CN" sz="2400" dirty="0">
                <a:latin typeface="微软雅黑" pitchFamily="34" charset="-122"/>
                <a:ea typeface="微软雅黑" pitchFamily="34" charset="-122"/>
                <a:sym typeface="ZapfDingbats" pitchFamily="82" charset="2"/>
              </a:rPr>
              <a:t>Square</a:t>
            </a:r>
            <a:r>
              <a:rPr lang="zh-CN" altLang="en-US" sz="2400" dirty="0">
                <a:latin typeface="微软雅黑" pitchFamily="34" charset="-122"/>
                <a:ea typeface="微软雅黑" pitchFamily="34" charset="-122"/>
                <a:sym typeface="ZapfDingbats" pitchFamily="82" charset="2"/>
              </a:rPr>
              <a:t>改良而来；而</a:t>
            </a:r>
            <a:r>
              <a:rPr lang="en-US" altLang="zh-CN" sz="2400" dirty="0">
                <a:latin typeface="微软雅黑" pitchFamily="34" charset="-122"/>
                <a:ea typeface="微软雅黑" pitchFamily="34" charset="-122"/>
                <a:sym typeface="ZapfDingbats" pitchFamily="82" charset="2"/>
              </a:rPr>
              <a:t>Square</a:t>
            </a:r>
            <a:r>
              <a:rPr lang="zh-CN" altLang="en-US" sz="2400" dirty="0">
                <a:latin typeface="微软雅黑" pitchFamily="34" charset="-122"/>
                <a:ea typeface="微软雅黑" pitchFamily="34" charset="-122"/>
                <a:sym typeface="ZapfDingbats" pitchFamily="82" charset="2"/>
              </a:rPr>
              <a:t>则是由</a:t>
            </a:r>
            <a:r>
              <a:rPr lang="en-US" altLang="zh-CN" sz="2400" dirty="0">
                <a:latin typeface="微软雅黑" pitchFamily="34" charset="-122"/>
                <a:ea typeface="微软雅黑" pitchFamily="34" charset="-122"/>
                <a:sym typeface="ZapfDingbats" pitchFamily="82" charset="2"/>
              </a:rPr>
              <a:t>SHARK</a:t>
            </a:r>
            <a:r>
              <a:rPr lang="zh-CN" altLang="en-US" sz="2400" dirty="0">
                <a:latin typeface="微软雅黑" pitchFamily="34" charset="-122"/>
                <a:ea typeface="微软雅黑" pitchFamily="34" charset="-122"/>
                <a:sym typeface="ZapfDingbats" pitchFamily="82" charset="2"/>
              </a:rPr>
              <a:t>发展而来。</a:t>
            </a:r>
            <a:endParaRPr lang="zh-CN" altLang="en-US" sz="2000" dirty="0">
              <a:latin typeface="微软雅黑" pitchFamily="34" charset="-122"/>
              <a:ea typeface="微软雅黑" pitchFamily="34" charset="-122"/>
              <a:sym typeface="ZapfDingbats" pitchFamily="82" charset="2"/>
            </a:endParaRPr>
          </a:p>
        </p:txBody>
      </p:sp>
    </p:spTree>
    <p:extLst>
      <p:ext uri="{BB962C8B-B14F-4D97-AF65-F5344CB8AC3E}">
        <p14:creationId xmlns:p14="http://schemas.microsoft.com/office/powerpoint/2010/main" val="378268733"/>
      </p:ext>
    </p:extLst>
  </p:cSld>
  <p:clrMapOvr>
    <a:masterClrMapping/>
  </p:clrMapOvr>
  <p:transition>
    <p:wipe dir="d"/>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fld id="{737F2E61-75E1-4E22-B7C3-7A96A5DEDED1}" type="slidenum">
              <a:rPr lang="en-US" altLang="zh-CN" smtClean="0"/>
              <a:pPr/>
              <a:t>169</a:t>
            </a:fld>
            <a:endParaRPr lang="en-US" altLang="zh-CN"/>
          </a:p>
        </p:txBody>
      </p:sp>
      <p:pic>
        <p:nvPicPr>
          <p:cNvPr id="4097" name="Picture 1" descr="C:\Documents and Settings\H\Application Data\Tencent\Users\34767271\QQ\WinTemp\RichOle\UQSHTSG`0P$1_B$M[9$(T4O.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5616" y="1196752"/>
            <a:ext cx="6768752" cy="513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772106"/>
      </p:ext>
    </p:extLst>
  </p:cSld>
  <p:clrMapOvr>
    <a:masterClrMapping/>
  </p:clrMapOvr>
  <p:transition>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11188" y="-27384"/>
            <a:ext cx="7921625" cy="1008062"/>
          </a:xfrm>
        </p:spPr>
        <p:txBody>
          <a:bodyPr/>
          <a:lstStyle/>
          <a:p>
            <a:r>
              <a:rPr lang="zh-CN" altLang="en-US" b="0" dirty="0">
                <a:solidFill>
                  <a:schemeClr val="bg1"/>
                </a:solidFill>
              </a:rPr>
              <a:t>维吉尼亚密码</a:t>
            </a:r>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17</a:t>
            </a:fld>
            <a:endParaRPr lang="en-US" altLang="zh-CN"/>
          </a:p>
        </p:txBody>
      </p:sp>
      <p:sp>
        <p:nvSpPr>
          <p:cNvPr id="7" name="矩形 6">
            <a:extLst>
              <a:ext uri="{FF2B5EF4-FFF2-40B4-BE49-F238E27FC236}">
                <a16:creationId xmlns:a16="http://schemas.microsoft.com/office/drawing/2014/main" id="{51C5094A-ACDB-4DB9-816B-8C3CA53224BF}"/>
              </a:ext>
            </a:extLst>
          </p:cNvPr>
          <p:cNvSpPr/>
          <p:nvPr/>
        </p:nvSpPr>
        <p:spPr>
          <a:xfrm>
            <a:off x="107504" y="1628801"/>
            <a:ext cx="8928992" cy="1200329"/>
          </a:xfrm>
          <a:prstGeom prst="rect">
            <a:avLst/>
          </a:prstGeom>
        </p:spPr>
        <p:txBody>
          <a:bodyPr wrap="square">
            <a:spAutoFit/>
          </a:bodyPr>
          <a:lstStyle/>
          <a:p>
            <a:pPr marL="571500" indent="-571500" algn="l">
              <a:buFont typeface="Arial" panose="020B0604020202020204" pitchFamily="34" charset="0"/>
              <a:buChar char="•"/>
            </a:pPr>
            <a:r>
              <a:rPr lang="en-US" altLang="zh-CN" sz="3600" dirty="0">
                <a:latin typeface="微软雅黑" pitchFamily="34" charset="-122"/>
                <a:ea typeface="微软雅黑" pitchFamily="34" charset="-122"/>
              </a:rPr>
              <a:t>ATTACKATDAWN</a:t>
            </a:r>
          </a:p>
          <a:p>
            <a:pPr marL="571500" indent="-571500" algn="l">
              <a:buFont typeface="Arial" panose="020B0604020202020204" pitchFamily="34" charset="0"/>
              <a:buChar char="•"/>
            </a:pPr>
            <a:r>
              <a:rPr lang="en-US" altLang="zh-CN" sz="3600" dirty="0">
                <a:latin typeface="微软雅黑" pitchFamily="34" charset="-122"/>
                <a:ea typeface="微软雅黑" pitchFamily="34" charset="-122"/>
              </a:rPr>
              <a:t>LEMONLEMONLE</a:t>
            </a:r>
          </a:p>
        </p:txBody>
      </p:sp>
      <p:sp>
        <p:nvSpPr>
          <p:cNvPr id="8" name="矩形 7">
            <a:extLst>
              <a:ext uri="{FF2B5EF4-FFF2-40B4-BE49-F238E27FC236}">
                <a16:creationId xmlns:a16="http://schemas.microsoft.com/office/drawing/2014/main" id="{FEA02C21-6555-4E62-BBFB-FCBE015AD5BA}"/>
              </a:ext>
            </a:extLst>
          </p:cNvPr>
          <p:cNvSpPr/>
          <p:nvPr/>
        </p:nvSpPr>
        <p:spPr>
          <a:xfrm>
            <a:off x="2267744" y="3449685"/>
            <a:ext cx="4104456" cy="646331"/>
          </a:xfrm>
          <a:prstGeom prst="rect">
            <a:avLst/>
          </a:prstGeom>
        </p:spPr>
        <p:txBody>
          <a:bodyPr wrap="square">
            <a:spAutoFit/>
          </a:bodyPr>
          <a:lstStyle/>
          <a:p>
            <a:pPr algn="l"/>
            <a:r>
              <a:rPr lang="en-US" altLang="zh-CN" sz="3600" dirty="0">
                <a:latin typeface="微软雅黑" pitchFamily="34" charset="-122"/>
                <a:ea typeface="微软雅黑" pitchFamily="34" charset="-122"/>
              </a:rPr>
              <a:t>LXFOPVEFRNHR</a:t>
            </a:r>
          </a:p>
        </p:txBody>
      </p:sp>
      <p:sp>
        <p:nvSpPr>
          <p:cNvPr id="9" name="矩形 8">
            <a:extLst>
              <a:ext uri="{FF2B5EF4-FFF2-40B4-BE49-F238E27FC236}">
                <a16:creationId xmlns:a16="http://schemas.microsoft.com/office/drawing/2014/main" id="{A3BA8F1B-E2EA-4143-A63E-520732B6EAF6}"/>
              </a:ext>
            </a:extLst>
          </p:cNvPr>
          <p:cNvSpPr/>
          <p:nvPr/>
        </p:nvSpPr>
        <p:spPr>
          <a:xfrm>
            <a:off x="2915816" y="4393405"/>
            <a:ext cx="4104456" cy="646331"/>
          </a:xfrm>
          <a:prstGeom prst="rect">
            <a:avLst/>
          </a:prstGeom>
        </p:spPr>
        <p:txBody>
          <a:bodyPr wrap="square">
            <a:spAutoFit/>
          </a:bodyPr>
          <a:lstStyle/>
          <a:p>
            <a:pPr algn="l"/>
            <a:r>
              <a:rPr lang="zh-CN" altLang="en-US" sz="3600" dirty="0">
                <a:solidFill>
                  <a:srgbClr val="FF0000"/>
                </a:solidFill>
                <a:latin typeface="微软雅黑" pitchFamily="34" charset="-122"/>
                <a:ea typeface="微软雅黑" pitchFamily="34" charset="-122"/>
              </a:rPr>
              <a:t>如何破解？</a:t>
            </a:r>
            <a:endParaRPr lang="en-US" altLang="zh-CN" sz="3600" dirty="0">
              <a:solidFill>
                <a:srgbClr val="FF0000"/>
              </a:solidFill>
              <a:latin typeface="微软雅黑" pitchFamily="34" charset="-122"/>
              <a:ea typeface="微软雅黑" pitchFamily="34" charset="-122"/>
            </a:endParaRPr>
          </a:p>
        </p:txBody>
      </p:sp>
      <p:sp>
        <p:nvSpPr>
          <p:cNvPr id="10" name="矩形 9">
            <a:extLst>
              <a:ext uri="{FF2B5EF4-FFF2-40B4-BE49-F238E27FC236}">
                <a16:creationId xmlns:a16="http://schemas.microsoft.com/office/drawing/2014/main" id="{240CFF12-482E-4DCB-B93B-6F10B9A96687}"/>
              </a:ext>
            </a:extLst>
          </p:cNvPr>
          <p:cNvSpPr/>
          <p:nvPr/>
        </p:nvSpPr>
        <p:spPr>
          <a:xfrm>
            <a:off x="251520" y="5039736"/>
            <a:ext cx="8640960" cy="1569660"/>
          </a:xfrm>
          <a:prstGeom prst="rect">
            <a:avLst/>
          </a:prstGeom>
        </p:spPr>
        <p:txBody>
          <a:bodyPr wrap="square">
            <a:spAutoFit/>
          </a:bodyPr>
          <a:lstStyle/>
          <a:p>
            <a:r>
              <a:rPr lang="en-US" altLang="zh-CN" dirty="0">
                <a:solidFill>
                  <a:srgbClr val="333333"/>
                </a:solidFill>
                <a:latin typeface="PingFang SC"/>
              </a:rPr>
              <a:t>0A</a:t>
            </a:r>
            <a:r>
              <a:rPr lang="zh-CN" altLang="en-US" dirty="0">
                <a:solidFill>
                  <a:srgbClr val="333333"/>
                </a:solidFill>
                <a:latin typeface="PingFang SC"/>
              </a:rPr>
              <a:t>、</a:t>
            </a:r>
            <a:r>
              <a:rPr lang="en-US" altLang="zh-CN" dirty="0">
                <a:solidFill>
                  <a:srgbClr val="333333"/>
                </a:solidFill>
                <a:latin typeface="PingFang SC"/>
              </a:rPr>
              <a:t>1B</a:t>
            </a:r>
            <a:r>
              <a:rPr lang="zh-CN" altLang="en-US" dirty="0">
                <a:solidFill>
                  <a:srgbClr val="333333"/>
                </a:solidFill>
                <a:latin typeface="PingFang SC"/>
              </a:rPr>
              <a:t>、</a:t>
            </a:r>
            <a:r>
              <a:rPr lang="en-US" altLang="zh-CN" dirty="0">
                <a:solidFill>
                  <a:srgbClr val="333333"/>
                </a:solidFill>
                <a:latin typeface="PingFang SC"/>
              </a:rPr>
              <a:t>2C</a:t>
            </a:r>
            <a:r>
              <a:rPr lang="zh-CN" altLang="en-US" dirty="0">
                <a:solidFill>
                  <a:srgbClr val="333333"/>
                </a:solidFill>
                <a:latin typeface="PingFang SC"/>
              </a:rPr>
              <a:t>、</a:t>
            </a:r>
            <a:r>
              <a:rPr lang="en-US" altLang="zh-CN" dirty="0">
                <a:solidFill>
                  <a:srgbClr val="333333"/>
                </a:solidFill>
                <a:latin typeface="PingFang SC"/>
              </a:rPr>
              <a:t>3D</a:t>
            </a:r>
            <a:r>
              <a:rPr lang="zh-CN" altLang="en-US" dirty="0">
                <a:solidFill>
                  <a:srgbClr val="333333"/>
                </a:solidFill>
                <a:latin typeface="PingFang SC"/>
              </a:rPr>
              <a:t>、</a:t>
            </a:r>
            <a:r>
              <a:rPr lang="en-US" altLang="zh-CN" dirty="0">
                <a:solidFill>
                  <a:srgbClr val="333333"/>
                </a:solidFill>
                <a:latin typeface="PingFang SC"/>
              </a:rPr>
              <a:t>4E</a:t>
            </a:r>
            <a:r>
              <a:rPr lang="zh-CN" altLang="en-US" dirty="0">
                <a:solidFill>
                  <a:srgbClr val="333333"/>
                </a:solidFill>
                <a:latin typeface="PingFang SC"/>
              </a:rPr>
              <a:t>、</a:t>
            </a:r>
            <a:r>
              <a:rPr lang="en-US" altLang="zh-CN" dirty="0">
                <a:solidFill>
                  <a:srgbClr val="333333"/>
                </a:solidFill>
                <a:latin typeface="PingFang SC"/>
              </a:rPr>
              <a:t>5F</a:t>
            </a:r>
            <a:r>
              <a:rPr lang="zh-CN" altLang="en-US" dirty="0">
                <a:solidFill>
                  <a:srgbClr val="333333"/>
                </a:solidFill>
                <a:latin typeface="PingFang SC"/>
              </a:rPr>
              <a:t>、</a:t>
            </a:r>
            <a:r>
              <a:rPr lang="en-US" altLang="zh-CN" dirty="0">
                <a:solidFill>
                  <a:srgbClr val="333333"/>
                </a:solidFill>
                <a:latin typeface="PingFang SC"/>
              </a:rPr>
              <a:t>6G</a:t>
            </a:r>
            <a:r>
              <a:rPr lang="zh-CN" altLang="en-US" dirty="0">
                <a:solidFill>
                  <a:srgbClr val="333333"/>
                </a:solidFill>
                <a:latin typeface="PingFang SC"/>
              </a:rPr>
              <a:t>、</a:t>
            </a:r>
            <a:r>
              <a:rPr lang="en-US" altLang="zh-CN" dirty="0">
                <a:solidFill>
                  <a:srgbClr val="333333"/>
                </a:solidFill>
                <a:latin typeface="PingFang SC"/>
              </a:rPr>
              <a:t>7H</a:t>
            </a:r>
            <a:r>
              <a:rPr lang="zh-CN" altLang="en-US" dirty="0">
                <a:solidFill>
                  <a:srgbClr val="333333"/>
                </a:solidFill>
                <a:latin typeface="PingFang SC"/>
              </a:rPr>
              <a:t>、</a:t>
            </a:r>
            <a:r>
              <a:rPr lang="en-US" altLang="zh-CN" dirty="0">
                <a:solidFill>
                  <a:srgbClr val="333333"/>
                </a:solidFill>
                <a:latin typeface="PingFang SC"/>
              </a:rPr>
              <a:t>8I</a:t>
            </a:r>
            <a:r>
              <a:rPr lang="zh-CN" altLang="en-US" dirty="0">
                <a:solidFill>
                  <a:srgbClr val="333333"/>
                </a:solidFill>
                <a:latin typeface="PingFang SC"/>
              </a:rPr>
              <a:t>、</a:t>
            </a:r>
            <a:r>
              <a:rPr lang="en-US" altLang="zh-CN" dirty="0">
                <a:solidFill>
                  <a:srgbClr val="333333"/>
                </a:solidFill>
                <a:latin typeface="PingFang SC"/>
              </a:rPr>
              <a:t>9J</a:t>
            </a:r>
            <a:r>
              <a:rPr lang="zh-CN" altLang="en-US" dirty="0">
                <a:solidFill>
                  <a:srgbClr val="333333"/>
                </a:solidFill>
                <a:latin typeface="PingFang SC"/>
              </a:rPr>
              <a:t>、</a:t>
            </a:r>
            <a:r>
              <a:rPr lang="en-US" altLang="zh-CN" dirty="0">
                <a:solidFill>
                  <a:srgbClr val="333333"/>
                </a:solidFill>
                <a:latin typeface="PingFang SC"/>
              </a:rPr>
              <a:t>10K</a:t>
            </a:r>
            <a:r>
              <a:rPr lang="zh-CN" altLang="en-US" dirty="0">
                <a:solidFill>
                  <a:srgbClr val="333333"/>
                </a:solidFill>
                <a:latin typeface="PingFang SC"/>
              </a:rPr>
              <a:t>、</a:t>
            </a:r>
            <a:r>
              <a:rPr lang="en-US" altLang="zh-CN" dirty="0">
                <a:solidFill>
                  <a:srgbClr val="333333"/>
                </a:solidFill>
                <a:latin typeface="PingFang SC"/>
              </a:rPr>
              <a:t>11L</a:t>
            </a:r>
            <a:r>
              <a:rPr lang="zh-CN" altLang="en-US" dirty="0">
                <a:solidFill>
                  <a:srgbClr val="333333"/>
                </a:solidFill>
                <a:latin typeface="PingFang SC"/>
              </a:rPr>
              <a:t>、</a:t>
            </a:r>
            <a:r>
              <a:rPr lang="en-US" altLang="zh-CN" dirty="0">
                <a:solidFill>
                  <a:srgbClr val="333333"/>
                </a:solidFill>
                <a:latin typeface="PingFang SC"/>
              </a:rPr>
              <a:t>12M</a:t>
            </a:r>
            <a:r>
              <a:rPr lang="zh-CN" altLang="en-US" dirty="0">
                <a:solidFill>
                  <a:srgbClr val="333333"/>
                </a:solidFill>
                <a:latin typeface="PingFang SC"/>
              </a:rPr>
              <a:t>、</a:t>
            </a:r>
            <a:r>
              <a:rPr lang="en-US" altLang="zh-CN" dirty="0">
                <a:solidFill>
                  <a:srgbClr val="333333"/>
                </a:solidFill>
                <a:latin typeface="PingFang SC"/>
              </a:rPr>
              <a:t>13N</a:t>
            </a:r>
            <a:r>
              <a:rPr lang="zh-CN" altLang="en-US" dirty="0">
                <a:solidFill>
                  <a:srgbClr val="333333"/>
                </a:solidFill>
                <a:latin typeface="PingFang SC"/>
              </a:rPr>
              <a:t>、</a:t>
            </a:r>
            <a:r>
              <a:rPr lang="en-US" altLang="zh-CN" dirty="0">
                <a:solidFill>
                  <a:srgbClr val="333333"/>
                </a:solidFill>
                <a:latin typeface="PingFang SC"/>
              </a:rPr>
              <a:t>14O</a:t>
            </a:r>
            <a:r>
              <a:rPr lang="zh-CN" altLang="en-US" dirty="0">
                <a:solidFill>
                  <a:srgbClr val="333333"/>
                </a:solidFill>
                <a:latin typeface="PingFang SC"/>
              </a:rPr>
              <a:t>、</a:t>
            </a:r>
            <a:r>
              <a:rPr lang="en-US" altLang="zh-CN" dirty="0">
                <a:solidFill>
                  <a:srgbClr val="333333"/>
                </a:solidFill>
                <a:latin typeface="PingFang SC"/>
              </a:rPr>
              <a:t>15P</a:t>
            </a:r>
            <a:r>
              <a:rPr lang="zh-CN" altLang="en-US" dirty="0">
                <a:solidFill>
                  <a:srgbClr val="333333"/>
                </a:solidFill>
                <a:latin typeface="PingFang SC"/>
              </a:rPr>
              <a:t>、</a:t>
            </a:r>
            <a:r>
              <a:rPr lang="en-US" altLang="zh-CN" dirty="0">
                <a:solidFill>
                  <a:srgbClr val="333333"/>
                </a:solidFill>
                <a:latin typeface="PingFang SC"/>
              </a:rPr>
              <a:t>16Q</a:t>
            </a:r>
            <a:r>
              <a:rPr lang="zh-CN" altLang="en-US" dirty="0">
                <a:solidFill>
                  <a:srgbClr val="333333"/>
                </a:solidFill>
                <a:latin typeface="PingFang SC"/>
              </a:rPr>
              <a:t>、</a:t>
            </a:r>
            <a:r>
              <a:rPr lang="en-US" altLang="zh-CN" dirty="0">
                <a:solidFill>
                  <a:srgbClr val="333333"/>
                </a:solidFill>
                <a:latin typeface="PingFang SC"/>
              </a:rPr>
              <a:t>17R</a:t>
            </a:r>
            <a:r>
              <a:rPr lang="zh-CN" altLang="en-US" dirty="0">
                <a:solidFill>
                  <a:srgbClr val="333333"/>
                </a:solidFill>
                <a:latin typeface="PingFang SC"/>
              </a:rPr>
              <a:t>、</a:t>
            </a:r>
            <a:r>
              <a:rPr lang="en-US" altLang="zh-CN" dirty="0">
                <a:solidFill>
                  <a:srgbClr val="333333"/>
                </a:solidFill>
                <a:latin typeface="PingFang SC"/>
              </a:rPr>
              <a:t>18S</a:t>
            </a:r>
            <a:r>
              <a:rPr lang="zh-CN" altLang="en-US" dirty="0">
                <a:solidFill>
                  <a:srgbClr val="333333"/>
                </a:solidFill>
                <a:latin typeface="PingFang SC"/>
              </a:rPr>
              <a:t>、</a:t>
            </a:r>
            <a:r>
              <a:rPr lang="en-US" altLang="zh-CN" dirty="0">
                <a:solidFill>
                  <a:srgbClr val="333333"/>
                </a:solidFill>
                <a:latin typeface="PingFang SC"/>
              </a:rPr>
              <a:t>19T</a:t>
            </a:r>
            <a:r>
              <a:rPr lang="zh-CN" altLang="en-US" dirty="0">
                <a:solidFill>
                  <a:srgbClr val="333333"/>
                </a:solidFill>
                <a:latin typeface="PingFang SC"/>
              </a:rPr>
              <a:t>、</a:t>
            </a:r>
            <a:r>
              <a:rPr lang="en-US" altLang="zh-CN" dirty="0">
                <a:solidFill>
                  <a:srgbClr val="333333"/>
                </a:solidFill>
                <a:latin typeface="PingFang SC"/>
              </a:rPr>
              <a:t>20U</a:t>
            </a:r>
            <a:r>
              <a:rPr lang="zh-CN" altLang="en-US" dirty="0">
                <a:solidFill>
                  <a:srgbClr val="333333"/>
                </a:solidFill>
                <a:latin typeface="PingFang SC"/>
              </a:rPr>
              <a:t>、</a:t>
            </a:r>
            <a:r>
              <a:rPr lang="en-US" altLang="zh-CN" dirty="0">
                <a:solidFill>
                  <a:srgbClr val="333333"/>
                </a:solidFill>
                <a:latin typeface="PingFang SC"/>
              </a:rPr>
              <a:t>21V</a:t>
            </a:r>
            <a:r>
              <a:rPr lang="zh-CN" altLang="en-US" dirty="0">
                <a:solidFill>
                  <a:srgbClr val="333333"/>
                </a:solidFill>
                <a:latin typeface="PingFang SC"/>
              </a:rPr>
              <a:t>、</a:t>
            </a:r>
            <a:r>
              <a:rPr lang="en-US" altLang="zh-CN" dirty="0">
                <a:solidFill>
                  <a:srgbClr val="333333"/>
                </a:solidFill>
                <a:latin typeface="PingFang SC"/>
              </a:rPr>
              <a:t>22W</a:t>
            </a:r>
            <a:r>
              <a:rPr lang="zh-CN" altLang="en-US" dirty="0">
                <a:solidFill>
                  <a:srgbClr val="333333"/>
                </a:solidFill>
                <a:latin typeface="PingFang SC"/>
              </a:rPr>
              <a:t>、</a:t>
            </a:r>
            <a:r>
              <a:rPr lang="en-US" altLang="zh-CN" dirty="0">
                <a:solidFill>
                  <a:srgbClr val="333333"/>
                </a:solidFill>
                <a:latin typeface="PingFang SC"/>
              </a:rPr>
              <a:t>23X</a:t>
            </a:r>
            <a:r>
              <a:rPr lang="zh-CN" altLang="en-US" dirty="0">
                <a:solidFill>
                  <a:srgbClr val="333333"/>
                </a:solidFill>
                <a:latin typeface="PingFang SC"/>
              </a:rPr>
              <a:t>、</a:t>
            </a:r>
            <a:r>
              <a:rPr lang="en-US" altLang="zh-CN" dirty="0">
                <a:solidFill>
                  <a:srgbClr val="333333"/>
                </a:solidFill>
                <a:latin typeface="PingFang SC"/>
              </a:rPr>
              <a:t>24Y</a:t>
            </a:r>
            <a:r>
              <a:rPr lang="zh-CN" altLang="en-US" dirty="0">
                <a:solidFill>
                  <a:srgbClr val="333333"/>
                </a:solidFill>
                <a:latin typeface="PingFang SC"/>
              </a:rPr>
              <a:t>、</a:t>
            </a:r>
            <a:r>
              <a:rPr lang="en-US" altLang="zh-CN" dirty="0">
                <a:solidFill>
                  <a:srgbClr val="333333"/>
                </a:solidFill>
                <a:latin typeface="PingFang SC"/>
              </a:rPr>
              <a:t>25Z</a:t>
            </a:r>
            <a:endParaRPr lang="zh-CN" altLang="en-US" dirty="0"/>
          </a:p>
        </p:txBody>
      </p:sp>
    </p:spTree>
    <p:extLst>
      <p:ext uri="{BB962C8B-B14F-4D97-AF65-F5344CB8AC3E}">
        <p14:creationId xmlns:p14="http://schemas.microsoft.com/office/powerpoint/2010/main" val="2748982753"/>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52" name="Group 160"/>
          <p:cNvGraphicFramePr>
            <a:graphicFrameLocks noGrp="1"/>
          </p:cNvGraphicFramePr>
          <p:nvPr>
            <p:ph sz="half" idx="1"/>
            <p:extLst>
              <p:ext uri="{D42A27DB-BD31-4B8C-83A1-F6EECF244321}">
                <p14:modId xmlns:p14="http://schemas.microsoft.com/office/powerpoint/2010/main" val="565804624"/>
              </p:ext>
            </p:extLst>
          </p:nvPr>
        </p:nvGraphicFramePr>
        <p:xfrm>
          <a:off x="1116013" y="1557338"/>
          <a:ext cx="2592387" cy="4392614"/>
        </p:xfrm>
        <a:graphic>
          <a:graphicData uri="http://schemas.openxmlformats.org/drawingml/2006/table">
            <a:tbl>
              <a:tblPr/>
              <a:tblGrid>
                <a:gridCol w="2592387">
                  <a:extLst>
                    <a:ext uri="{9D8B030D-6E8A-4147-A177-3AD203B41FA5}">
                      <a16:colId xmlns:a16="http://schemas.microsoft.com/office/drawing/2014/main" val="20000"/>
                    </a:ext>
                  </a:extLst>
                </a:gridCol>
              </a:tblGrid>
              <a:tr h="11033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3200" b="1" i="0" u="none" strike="noStrike" cap="none" normalizeH="0" baseline="0" dirty="0">
                          <a:ln>
                            <a:noFill/>
                          </a:ln>
                          <a:solidFill>
                            <a:schemeClr val="tx1"/>
                          </a:solidFill>
                          <a:effectLst/>
                          <a:latin typeface="Arial" charset="0"/>
                          <a:ea typeface="宋体" charset="-122"/>
                        </a:rPr>
                        <a:t>分组长度（</a:t>
                      </a:r>
                      <a:r>
                        <a:rPr kumimoji="0" lang="en-US" altLang="zh-CN" sz="3200" b="1" i="0" u="none" strike="noStrike" cap="none" normalizeH="0" baseline="0" dirty="0">
                          <a:ln>
                            <a:noFill/>
                          </a:ln>
                          <a:solidFill>
                            <a:schemeClr val="tx1"/>
                          </a:solidFill>
                          <a:effectLst/>
                          <a:latin typeface="Arial" charset="0"/>
                          <a:ea typeface="宋体" charset="-122"/>
                        </a:rPr>
                        <a:t>bit</a:t>
                      </a:r>
                      <a:r>
                        <a:rPr kumimoji="0" lang="zh-CN" altLang="en-US" sz="3200" b="1" i="0" u="none" strike="noStrike" cap="none" normalizeH="0" baseline="0" dirty="0">
                          <a:ln>
                            <a:noFill/>
                          </a:ln>
                          <a:solidFill>
                            <a:schemeClr val="tx1"/>
                          </a:solidFill>
                          <a:effectLst/>
                          <a:latin typeface="Arial" charset="0"/>
                          <a:ea typeface="宋体" charset="-122"/>
                        </a:rPr>
                        <a:t>）</a:t>
                      </a:r>
                    </a:p>
                  </a:txBody>
                  <a:tcPr horzOverflow="overflow">
                    <a:lnL w="57150" cap="flat" cmpd="sng" algn="ctr">
                      <a:solidFill>
                        <a:srgbClr val="3333FF"/>
                      </a:solidFill>
                      <a:prstDash val="solid"/>
                      <a:round/>
                      <a:headEnd type="none" w="med" len="med"/>
                      <a:tailEnd type="none" w="med" len="med"/>
                    </a:lnL>
                    <a:lnR w="57150" cap="flat" cmpd="sng" algn="ctr">
                      <a:solidFill>
                        <a:srgbClr val="3333FF"/>
                      </a:solidFill>
                      <a:prstDash val="solid"/>
                      <a:round/>
                      <a:headEnd type="none" w="med" len="med"/>
                      <a:tailEnd type="none" w="med" len="med"/>
                    </a:lnR>
                    <a:lnT w="57150" cap="flat" cmpd="sng" algn="ctr">
                      <a:solidFill>
                        <a:srgbClr val="3333FF"/>
                      </a:solidFill>
                      <a:prstDash val="solid"/>
                      <a:round/>
                      <a:headEnd type="none" w="med" len="med"/>
                      <a:tailEnd type="none" w="med" len="med"/>
                    </a:lnT>
                    <a:lnB w="57150" cap="flat" cmpd="sng" algn="ctr">
                      <a:solidFill>
                        <a:srgbClr val="3333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930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dirty="0">
                        <a:ln>
                          <a:noFill/>
                        </a:ln>
                        <a:solidFill>
                          <a:schemeClr val="tx1"/>
                        </a:solidFill>
                        <a:effectLst/>
                        <a:latin typeface="Arial" charset="0"/>
                        <a:ea typeface="宋体" charset="-122"/>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dirty="0">
                        <a:ln>
                          <a:noFill/>
                        </a:ln>
                        <a:solidFill>
                          <a:schemeClr val="tx1"/>
                        </a:solidFill>
                        <a:effectLst/>
                        <a:latin typeface="Arial" charset="0"/>
                        <a:ea typeface="宋体"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chemeClr val="tx1"/>
                          </a:solidFill>
                          <a:effectLst/>
                          <a:latin typeface="Arial" charset="0"/>
                          <a:ea typeface="宋体" charset="-122"/>
                        </a:rPr>
                        <a:t>128</a:t>
                      </a:r>
                    </a:p>
                  </a:txBody>
                  <a:tcPr horzOverflow="overflow">
                    <a:lnL w="57150" cap="flat" cmpd="sng" algn="ctr">
                      <a:solidFill>
                        <a:srgbClr val="3333FF"/>
                      </a:solidFill>
                      <a:prstDash val="solid"/>
                      <a:round/>
                      <a:headEnd type="none" w="med" len="med"/>
                      <a:tailEnd type="none" w="med" len="med"/>
                    </a:lnL>
                    <a:lnR w="57150" cap="flat" cmpd="sng" algn="ctr">
                      <a:solidFill>
                        <a:srgbClr val="3333FF"/>
                      </a:solidFill>
                      <a:prstDash val="solid"/>
                      <a:round/>
                      <a:headEnd type="none" w="med" len="med"/>
                      <a:tailEnd type="none" w="med" len="med"/>
                    </a:lnR>
                    <a:lnT w="57150" cap="flat" cmpd="sng" algn="ctr">
                      <a:solidFill>
                        <a:srgbClr val="3333FF"/>
                      </a:solidFill>
                      <a:prstDash val="solid"/>
                      <a:round/>
                      <a:headEnd type="none" w="med" len="med"/>
                      <a:tailEnd type="none" w="med" len="med"/>
                    </a:lnT>
                    <a:lnB w="57150" cap="flat" cmpd="sng" algn="ctr">
                      <a:solidFill>
                        <a:srgbClr val="3333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8351" name="Group 159"/>
          <p:cNvGraphicFramePr>
            <a:graphicFrameLocks noGrp="1"/>
          </p:cNvGraphicFramePr>
          <p:nvPr>
            <p:ph sz="half" idx="2"/>
          </p:nvPr>
        </p:nvGraphicFramePr>
        <p:xfrm>
          <a:off x="5508625" y="1557338"/>
          <a:ext cx="2519363" cy="4392614"/>
        </p:xfrm>
        <a:graphic>
          <a:graphicData uri="http://schemas.openxmlformats.org/drawingml/2006/table">
            <a:tbl>
              <a:tblPr/>
              <a:tblGrid>
                <a:gridCol w="2519363">
                  <a:extLst>
                    <a:ext uri="{9D8B030D-6E8A-4147-A177-3AD203B41FA5}">
                      <a16:colId xmlns:a16="http://schemas.microsoft.com/office/drawing/2014/main" val="20000"/>
                    </a:ext>
                  </a:extLst>
                </a:gridCol>
              </a:tblGrid>
              <a:tr h="11318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3200" b="1" i="0" u="none" strike="noStrike" cap="none" normalizeH="0" baseline="0">
                          <a:ln>
                            <a:noFill/>
                          </a:ln>
                          <a:solidFill>
                            <a:schemeClr val="tx1"/>
                          </a:solidFill>
                          <a:effectLst/>
                          <a:latin typeface="Arial" charset="0"/>
                          <a:ea typeface="宋体" charset="-122"/>
                        </a:rPr>
                        <a:t>密钥长度（</a:t>
                      </a:r>
                      <a:r>
                        <a:rPr kumimoji="0" lang="en-US" altLang="zh-CN" sz="3200" b="1" i="0" u="none" strike="noStrike" cap="none" normalizeH="0" baseline="0">
                          <a:ln>
                            <a:noFill/>
                          </a:ln>
                          <a:solidFill>
                            <a:schemeClr val="tx1"/>
                          </a:solidFill>
                          <a:effectLst/>
                          <a:latin typeface="Arial" charset="0"/>
                          <a:ea typeface="宋体" charset="-122"/>
                        </a:rPr>
                        <a:t>bit</a:t>
                      </a:r>
                      <a:r>
                        <a:rPr kumimoji="0" lang="zh-CN" altLang="en-US" sz="3200" b="1" i="0" u="none" strike="noStrike" cap="none" normalizeH="0" baseline="0">
                          <a:ln>
                            <a:noFill/>
                          </a:ln>
                          <a:solidFill>
                            <a:schemeClr val="tx1"/>
                          </a:solidFill>
                          <a:effectLst/>
                          <a:latin typeface="Arial" charset="0"/>
                          <a:ea typeface="宋体" charset="-122"/>
                        </a:rPr>
                        <a:t>）</a:t>
                      </a:r>
                    </a:p>
                  </a:txBody>
                  <a:tcPr horzOverflow="overflow">
                    <a:lnL w="57150" cap="flat" cmpd="sng" algn="ctr">
                      <a:solidFill>
                        <a:srgbClr val="3333FF"/>
                      </a:solidFill>
                      <a:prstDash val="solid"/>
                      <a:round/>
                      <a:headEnd type="none" w="med" len="med"/>
                      <a:tailEnd type="none" w="med" len="med"/>
                    </a:lnL>
                    <a:lnR w="57150" cap="flat" cmpd="sng" algn="ctr">
                      <a:solidFill>
                        <a:srgbClr val="3333FF"/>
                      </a:solidFill>
                      <a:prstDash val="solid"/>
                      <a:round/>
                      <a:headEnd type="none" w="med" len="med"/>
                      <a:tailEnd type="none" w="med" len="med"/>
                    </a:lnR>
                    <a:lnT w="57150" cap="flat" cmpd="sng" algn="ctr">
                      <a:solidFill>
                        <a:srgbClr val="3333FF"/>
                      </a:solidFill>
                      <a:prstDash val="solid"/>
                      <a:round/>
                      <a:headEnd type="none" w="med" len="med"/>
                      <a:tailEnd type="none" w="med" len="med"/>
                    </a:lnT>
                    <a:lnB w="57150" cap="flat" cmpd="sng" algn="ctr">
                      <a:solidFill>
                        <a:srgbClr val="3333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287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128</a:t>
                      </a:r>
                    </a:p>
                  </a:txBody>
                  <a:tcPr horzOverflow="overflow">
                    <a:lnL w="57150" cap="flat" cmpd="sng" algn="ctr">
                      <a:solidFill>
                        <a:srgbClr val="3333FF"/>
                      </a:solidFill>
                      <a:prstDash val="solid"/>
                      <a:round/>
                      <a:headEnd type="none" w="med" len="med"/>
                      <a:tailEnd type="none" w="med" len="med"/>
                    </a:lnL>
                    <a:lnR w="57150" cap="flat" cmpd="sng" algn="ctr">
                      <a:solidFill>
                        <a:srgbClr val="3333FF"/>
                      </a:solidFill>
                      <a:prstDash val="solid"/>
                      <a:round/>
                      <a:headEnd type="none" w="med" len="med"/>
                      <a:tailEnd type="none" w="med" len="med"/>
                    </a:lnR>
                    <a:lnT w="57150" cap="flat" cmpd="sng" algn="ctr">
                      <a:solidFill>
                        <a:srgbClr val="3333FF"/>
                      </a:solidFill>
                      <a:prstDash val="solid"/>
                      <a:round/>
                      <a:headEnd type="none" w="med" len="med"/>
                      <a:tailEnd type="none" w="med" len="med"/>
                    </a:lnT>
                    <a:lnB w="57150" cap="flat" cmpd="sng" algn="ctr">
                      <a:solidFill>
                        <a:srgbClr val="3333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303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192</a:t>
                      </a:r>
                    </a:p>
                  </a:txBody>
                  <a:tcPr horzOverflow="overflow">
                    <a:lnL w="57150" cap="flat" cmpd="sng" algn="ctr">
                      <a:solidFill>
                        <a:srgbClr val="3333FF"/>
                      </a:solidFill>
                      <a:prstDash val="solid"/>
                      <a:round/>
                      <a:headEnd type="none" w="med" len="med"/>
                      <a:tailEnd type="none" w="med" len="med"/>
                    </a:lnL>
                    <a:lnR w="57150" cap="flat" cmpd="sng" algn="ctr">
                      <a:solidFill>
                        <a:srgbClr val="3333FF"/>
                      </a:solidFill>
                      <a:prstDash val="solid"/>
                      <a:round/>
                      <a:headEnd type="none" w="med" len="med"/>
                      <a:tailEnd type="none" w="med" len="med"/>
                    </a:lnR>
                    <a:lnT w="57150" cap="flat" cmpd="sng" algn="ctr">
                      <a:solidFill>
                        <a:srgbClr val="3333FF"/>
                      </a:solidFill>
                      <a:prstDash val="solid"/>
                      <a:round/>
                      <a:headEnd type="none" w="med" len="med"/>
                      <a:tailEnd type="none" w="med" len="med"/>
                    </a:lnT>
                    <a:lnB w="57150" cap="flat" cmpd="sng" algn="ctr">
                      <a:solidFill>
                        <a:srgbClr val="3333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017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256</a:t>
                      </a:r>
                    </a:p>
                  </a:txBody>
                  <a:tcPr horzOverflow="overflow">
                    <a:lnL w="57150" cap="flat" cmpd="sng" algn="ctr">
                      <a:solidFill>
                        <a:srgbClr val="3333FF"/>
                      </a:solidFill>
                      <a:prstDash val="solid"/>
                      <a:round/>
                      <a:headEnd type="none" w="med" len="med"/>
                      <a:tailEnd type="none" w="med" len="med"/>
                    </a:lnL>
                    <a:lnR w="57150" cap="flat" cmpd="sng" algn="ctr">
                      <a:solidFill>
                        <a:srgbClr val="3333FF"/>
                      </a:solidFill>
                      <a:prstDash val="solid"/>
                      <a:round/>
                      <a:headEnd type="none" w="med" len="med"/>
                      <a:tailEnd type="none" w="med" len="med"/>
                    </a:lnR>
                    <a:lnT w="57150" cap="flat" cmpd="sng" algn="ctr">
                      <a:solidFill>
                        <a:srgbClr val="3333FF"/>
                      </a:solidFill>
                      <a:prstDash val="solid"/>
                      <a:round/>
                      <a:headEnd type="none" w="med" len="med"/>
                      <a:tailEnd type="none" w="med" len="med"/>
                    </a:lnT>
                    <a:lnB w="57150" cap="flat" cmpd="sng" algn="ctr">
                      <a:solidFill>
                        <a:srgbClr val="3333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8353" name="Text Box 161"/>
          <p:cNvSpPr txBox="1">
            <a:spLocks noChangeArrowheads="1"/>
          </p:cNvSpPr>
          <p:nvPr/>
        </p:nvSpPr>
        <p:spPr bwMode="auto">
          <a:xfrm>
            <a:off x="1926628" y="463504"/>
            <a:ext cx="624577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2800" dirty="0">
                <a:solidFill>
                  <a:schemeClr val="bg1"/>
                </a:solidFill>
              </a:rPr>
              <a:t>表 </a:t>
            </a:r>
            <a:r>
              <a:rPr lang="en-US" altLang="zh-CN" sz="2800" dirty="0">
                <a:solidFill>
                  <a:schemeClr val="bg1"/>
                </a:solidFill>
              </a:rPr>
              <a:t>1. </a:t>
            </a:r>
            <a:r>
              <a:rPr lang="zh-CN" altLang="en-US" sz="2800" dirty="0">
                <a:solidFill>
                  <a:schemeClr val="bg1"/>
                </a:solidFill>
              </a:rPr>
              <a:t>分组长度和密钥长度的不同取值</a:t>
            </a:r>
          </a:p>
        </p:txBody>
      </p:sp>
      <p:sp>
        <p:nvSpPr>
          <p:cNvPr id="2" name="灯片编号占位符 1"/>
          <p:cNvSpPr>
            <a:spLocks noGrp="1"/>
          </p:cNvSpPr>
          <p:nvPr>
            <p:ph type="sldNum" sz="quarter" idx="12"/>
          </p:nvPr>
        </p:nvSpPr>
        <p:spPr/>
        <p:txBody>
          <a:bodyPr/>
          <a:lstStyle/>
          <a:p>
            <a:fld id="{A62F2D49-B3D8-46AA-97D1-3C5FD17B297C}" type="slidenum">
              <a:rPr lang="en-US" altLang="zh-CN" smtClean="0"/>
              <a:pPr/>
              <a:t>170</a:t>
            </a:fld>
            <a:endParaRPr lang="en-US" altLang="zh-CN"/>
          </a:p>
        </p:txBody>
      </p:sp>
    </p:spTree>
    <p:extLst>
      <p:ext uri="{BB962C8B-B14F-4D97-AF65-F5344CB8AC3E}">
        <p14:creationId xmlns:p14="http://schemas.microsoft.com/office/powerpoint/2010/main" val="1901903565"/>
      </p:ext>
    </p:extLst>
  </p:cSld>
  <p:clrMapOvr>
    <a:masterClrMapping/>
  </p:clrMapOvr>
  <p:transition>
    <p:wipe dir="d"/>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6" name="Text Box 8"/>
          <p:cNvSpPr txBox="1">
            <a:spLocks noChangeArrowheads="1"/>
          </p:cNvSpPr>
          <p:nvPr/>
        </p:nvSpPr>
        <p:spPr bwMode="auto">
          <a:xfrm>
            <a:off x="1547664" y="116632"/>
            <a:ext cx="669627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4000" dirty="0">
                <a:solidFill>
                  <a:schemeClr val="bg1"/>
                </a:solidFill>
              </a:rPr>
              <a:t>轮数（</a:t>
            </a:r>
            <a:r>
              <a:rPr lang="en-US" altLang="zh-CN" sz="4000" dirty="0">
                <a:solidFill>
                  <a:schemeClr val="bg1"/>
                </a:solidFill>
              </a:rPr>
              <a:t>Round</a:t>
            </a:r>
            <a:r>
              <a:rPr lang="zh-CN" altLang="en-US" sz="4000" dirty="0">
                <a:solidFill>
                  <a:schemeClr val="bg1"/>
                </a:solidFill>
              </a:rPr>
              <a:t>）的不同取值</a:t>
            </a:r>
          </a:p>
        </p:txBody>
      </p:sp>
      <p:graphicFrame>
        <p:nvGraphicFramePr>
          <p:cNvPr id="17463" name="Group 55"/>
          <p:cNvGraphicFramePr>
            <a:graphicFrameLocks noGrp="1"/>
          </p:cNvGraphicFramePr>
          <p:nvPr>
            <p:ph idx="1"/>
          </p:nvPr>
        </p:nvGraphicFramePr>
        <p:xfrm>
          <a:off x="684213" y="2209801"/>
          <a:ext cx="7704137" cy="2851767"/>
        </p:xfrm>
        <a:graphic>
          <a:graphicData uri="http://schemas.openxmlformats.org/drawingml/2006/table">
            <a:tbl>
              <a:tblPr/>
              <a:tblGrid>
                <a:gridCol w="1925637">
                  <a:extLst>
                    <a:ext uri="{9D8B030D-6E8A-4147-A177-3AD203B41FA5}">
                      <a16:colId xmlns:a16="http://schemas.microsoft.com/office/drawing/2014/main" val="20000"/>
                    </a:ext>
                  </a:extLst>
                </a:gridCol>
                <a:gridCol w="1927225">
                  <a:extLst>
                    <a:ext uri="{9D8B030D-6E8A-4147-A177-3AD203B41FA5}">
                      <a16:colId xmlns:a16="http://schemas.microsoft.com/office/drawing/2014/main" val="20001"/>
                    </a:ext>
                  </a:extLst>
                </a:gridCol>
                <a:gridCol w="1925638">
                  <a:extLst>
                    <a:ext uri="{9D8B030D-6E8A-4147-A177-3AD203B41FA5}">
                      <a16:colId xmlns:a16="http://schemas.microsoft.com/office/drawing/2014/main" val="20002"/>
                    </a:ext>
                  </a:extLst>
                </a:gridCol>
                <a:gridCol w="1925637">
                  <a:extLst>
                    <a:ext uri="{9D8B030D-6E8A-4147-A177-3AD203B41FA5}">
                      <a16:colId xmlns:a16="http://schemas.microsoft.com/office/drawing/2014/main" val="20003"/>
                    </a:ext>
                  </a:extLst>
                </a:gridCol>
              </a:tblGrid>
              <a:tr h="70256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400" b="1" i="0" u="none" strike="noStrike" cap="none" normalizeH="0" baseline="0" dirty="0">
                          <a:ln>
                            <a:noFill/>
                          </a:ln>
                          <a:solidFill>
                            <a:schemeClr val="tx1"/>
                          </a:solidFill>
                          <a:effectLst/>
                          <a:latin typeface="Arial" charset="0"/>
                          <a:ea typeface="宋体" charset="-122"/>
                        </a:rPr>
                        <a:t>轮数（</a:t>
                      </a:r>
                      <a:r>
                        <a:rPr kumimoji="0" lang="en-US" altLang="zh-CN" sz="2400" b="1" i="0" u="none" strike="noStrike" cap="none" normalizeH="0" baseline="0" dirty="0">
                          <a:ln>
                            <a:noFill/>
                          </a:ln>
                          <a:solidFill>
                            <a:schemeClr val="tx1"/>
                          </a:solidFill>
                          <a:effectLst/>
                          <a:latin typeface="Arial" charset="0"/>
                          <a:ea typeface="宋体" charset="-122"/>
                        </a:rPr>
                        <a:t>Round</a:t>
                      </a:r>
                      <a:r>
                        <a:rPr kumimoji="0" lang="zh-CN" altLang="en-US" sz="2400" b="1" i="0" u="none" strike="noStrike" cap="none" normalizeH="0" baseline="0" dirty="0">
                          <a:ln>
                            <a:noFill/>
                          </a:ln>
                          <a:solidFill>
                            <a:schemeClr val="tx1"/>
                          </a:solidFill>
                          <a:effectLst/>
                          <a:latin typeface="Arial" charset="0"/>
                          <a:ea typeface="宋体"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a:ln>
                            <a:noFill/>
                          </a:ln>
                          <a:solidFill>
                            <a:schemeClr val="tx1"/>
                          </a:solidFill>
                          <a:effectLst/>
                          <a:latin typeface="Arial" charset="0"/>
                          <a:ea typeface="宋体" charset="-122"/>
                        </a:rPr>
                        <a:t>Key  Length=128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a:ln>
                            <a:noFill/>
                          </a:ln>
                          <a:solidFill>
                            <a:schemeClr val="tx1"/>
                          </a:solidFill>
                          <a:effectLst/>
                          <a:latin typeface="Arial" charset="0"/>
                          <a:ea typeface="宋体" charset="-122"/>
                        </a:rPr>
                        <a:t>Key Length=192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a:ln>
                            <a:noFill/>
                          </a:ln>
                          <a:solidFill>
                            <a:schemeClr val="tx1"/>
                          </a:solidFill>
                          <a:effectLst/>
                          <a:latin typeface="Arial" charset="0"/>
                          <a:ea typeface="宋体" charset="-122"/>
                        </a:rPr>
                        <a:t>Key  Length=256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2880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400" b="1" i="0" u="none" strike="noStrike" cap="none" normalizeH="0" baseline="0" dirty="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400" b="1" i="0" u="none" strike="noStrike" cap="none" normalizeH="0" baseline="0" dirty="0">
                          <a:ln>
                            <a:noFill/>
                          </a:ln>
                          <a:solidFill>
                            <a:schemeClr val="tx1"/>
                          </a:solidFill>
                          <a:effectLst/>
                          <a:latin typeface="Arial" charset="0"/>
                          <a:ea typeface="宋体" charset="-122"/>
                        </a:rPr>
                        <a:t>Block  Length=128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CN" sz="3200" b="1" i="0" u="none" strike="noStrike" cap="none" normalizeH="0" baseline="0" dirty="0">
                        <a:ln>
                          <a:noFill/>
                        </a:ln>
                        <a:solidFill>
                          <a:srgbClr val="6600FF"/>
                        </a:solidFill>
                        <a:effectLst/>
                        <a:latin typeface="Arial" charset="0"/>
                        <a:ea typeface="宋体"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3200" b="1" i="0" u="none" strike="noStrike" cap="none" normalizeH="0" baseline="0" dirty="0">
                          <a:ln>
                            <a:noFill/>
                          </a:ln>
                          <a:solidFill>
                            <a:srgbClr val="6600FF"/>
                          </a:solidFill>
                          <a:effectLst/>
                          <a:latin typeface="Arial"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CN" sz="3200" b="1" i="0" u="none" strike="noStrike" cap="none" normalizeH="0" baseline="0" dirty="0">
                        <a:ln>
                          <a:noFill/>
                        </a:ln>
                        <a:solidFill>
                          <a:schemeClr val="tx1"/>
                        </a:solidFill>
                        <a:effectLst/>
                        <a:latin typeface="Arial" charset="0"/>
                        <a:ea typeface="宋体"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3200" b="1" i="0" u="none" strike="noStrike" cap="none" normalizeH="0" baseline="0" dirty="0">
                          <a:ln>
                            <a:noFill/>
                          </a:ln>
                          <a:solidFill>
                            <a:schemeClr val="tx1"/>
                          </a:solidFill>
                          <a:effectLst/>
                          <a:latin typeface="Arial" charset="0"/>
                          <a:ea typeface="宋体" charset="-122"/>
                        </a:rPr>
                        <a:t>12</a:t>
                      </a:r>
                      <a:endParaRPr kumimoji="0" lang="en-US" altLang="zh-CN" sz="2800" b="0" i="0" u="none" strike="noStrike" cap="none" normalizeH="0" baseline="0" dirty="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zh-CN" sz="3200" b="1" i="0" u="none" strike="noStrike" cap="none" normalizeH="0" baseline="0" dirty="0">
                        <a:ln>
                          <a:noFill/>
                        </a:ln>
                        <a:solidFill>
                          <a:srgbClr val="996600"/>
                        </a:solidFill>
                        <a:effectLst/>
                        <a:latin typeface="Arial" charset="0"/>
                        <a:ea typeface="宋体"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3200" b="1" i="0" u="none" strike="noStrike" cap="none" normalizeH="0" baseline="0" dirty="0">
                          <a:ln>
                            <a:noFill/>
                          </a:ln>
                          <a:solidFill>
                            <a:srgbClr val="996600"/>
                          </a:solidFill>
                          <a:effectLst/>
                          <a:latin typeface="Arial" charset="0"/>
                          <a:ea typeface="宋体" charset="-122"/>
                        </a:rPr>
                        <a:t>14</a:t>
                      </a:r>
                      <a:endParaRPr kumimoji="0" lang="en-US" altLang="zh-CN" sz="2800" b="0" i="0" u="none" strike="noStrike" cap="none" normalizeH="0" baseline="0" dirty="0">
                        <a:ln>
                          <a:noFill/>
                        </a:ln>
                        <a:solidFill>
                          <a:srgbClr val="996600"/>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 name="灯片编号占位符 1"/>
          <p:cNvSpPr>
            <a:spLocks noGrp="1"/>
          </p:cNvSpPr>
          <p:nvPr>
            <p:ph type="sldNum" sz="quarter" idx="12"/>
          </p:nvPr>
        </p:nvSpPr>
        <p:spPr/>
        <p:txBody>
          <a:bodyPr/>
          <a:lstStyle/>
          <a:p>
            <a:fld id="{458C8F27-2AC2-4F48-B4D1-AAB02A38F0D0}" type="slidenum">
              <a:rPr lang="en-US" altLang="zh-CN" smtClean="0"/>
              <a:pPr/>
              <a:t>171</a:t>
            </a:fld>
            <a:endParaRPr lang="en-US" altLang="zh-CN"/>
          </a:p>
        </p:txBody>
      </p:sp>
    </p:spTree>
    <p:extLst>
      <p:ext uri="{BB962C8B-B14F-4D97-AF65-F5344CB8AC3E}">
        <p14:creationId xmlns:p14="http://schemas.microsoft.com/office/powerpoint/2010/main" val="692388438"/>
      </p:ext>
    </p:extLst>
  </p:cSld>
  <p:clrMapOvr>
    <a:masterClrMapping/>
  </p:clrMapOvr>
  <p:transition>
    <p:wipe dir="d"/>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434" name="Text Box 2"/>
          <p:cNvSpPr txBox="1">
            <a:spLocks noChangeArrowheads="1"/>
          </p:cNvSpPr>
          <p:nvPr/>
        </p:nvSpPr>
        <p:spPr bwMode="auto">
          <a:xfrm>
            <a:off x="-207168" y="2780928"/>
            <a:ext cx="1828800" cy="173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US" altLang="zh-CN" sz="3600" dirty="0">
                <a:solidFill>
                  <a:srgbClr val="FF0000"/>
                </a:solidFill>
                <a:effectLst>
                  <a:outerShdw blurRad="38100" dist="38100" dir="2700000" algn="tl">
                    <a:srgbClr val="C0C0C0"/>
                  </a:outerShdw>
                </a:effectLst>
              </a:rPr>
              <a:t>AES</a:t>
            </a:r>
            <a:br>
              <a:rPr lang="en-US" altLang="zh-CN" sz="3600" dirty="0">
                <a:solidFill>
                  <a:srgbClr val="FF0000"/>
                </a:solidFill>
                <a:effectLst>
                  <a:outerShdw blurRad="38100" dist="38100" dir="2700000" algn="tl">
                    <a:srgbClr val="C0C0C0"/>
                  </a:outerShdw>
                </a:effectLst>
              </a:rPr>
            </a:br>
            <a:r>
              <a:rPr lang="zh-CN" altLang="en-US" sz="3600" dirty="0">
                <a:solidFill>
                  <a:srgbClr val="FF0000"/>
                </a:solidFill>
                <a:effectLst>
                  <a:outerShdw blurRad="38100" dist="38100" dir="2700000" algn="tl">
                    <a:srgbClr val="C0C0C0"/>
                  </a:outerShdw>
                </a:effectLst>
              </a:rPr>
              <a:t>的加密和解密</a:t>
            </a:r>
          </a:p>
        </p:txBody>
      </p:sp>
      <p:pic>
        <p:nvPicPr>
          <p:cNvPr id="2450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02046"/>
            <a:ext cx="7524328" cy="678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灯片编号占位符 1"/>
          <p:cNvSpPr>
            <a:spLocks noGrp="1"/>
          </p:cNvSpPr>
          <p:nvPr>
            <p:ph type="sldNum" sz="quarter" idx="12"/>
          </p:nvPr>
        </p:nvSpPr>
        <p:spPr/>
        <p:txBody>
          <a:bodyPr/>
          <a:lstStyle/>
          <a:p>
            <a:fld id="{737F2E61-75E1-4E22-B7C3-7A96A5DEDED1}" type="slidenum">
              <a:rPr lang="en-US" altLang="zh-CN" smtClean="0"/>
              <a:pPr/>
              <a:t>172</a:t>
            </a:fld>
            <a:endParaRPr lang="en-US" altLang="zh-CN"/>
          </a:p>
        </p:txBody>
      </p:sp>
    </p:spTree>
    <p:extLst>
      <p:ext uri="{BB962C8B-B14F-4D97-AF65-F5344CB8AC3E}">
        <p14:creationId xmlns:p14="http://schemas.microsoft.com/office/powerpoint/2010/main" val="2894966357"/>
      </p:ext>
    </p:extLst>
  </p:cSld>
  <p:clrMapOvr>
    <a:masterClrMapping/>
  </p:clrMapOvr>
  <p:transition>
    <p:wipe dir="d"/>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434" name="Text Box 2"/>
          <p:cNvSpPr txBox="1">
            <a:spLocks noChangeArrowheads="1"/>
          </p:cNvSpPr>
          <p:nvPr/>
        </p:nvSpPr>
        <p:spPr bwMode="auto">
          <a:xfrm>
            <a:off x="-207168" y="2780928"/>
            <a:ext cx="1828800" cy="173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en-US" altLang="zh-CN" sz="3600" dirty="0">
                <a:solidFill>
                  <a:srgbClr val="FF0000"/>
                </a:solidFill>
                <a:effectLst>
                  <a:outerShdw blurRad="38100" dist="38100" dir="2700000" algn="tl">
                    <a:srgbClr val="C0C0C0"/>
                  </a:outerShdw>
                </a:effectLst>
              </a:rPr>
              <a:t>AES</a:t>
            </a:r>
            <a:br>
              <a:rPr lang="en-US" altLang="zh-CN" sz="3600" dirty="0">
                <a:solidFill>
                  <a:srgbClr val="FF0000"/>
                </a:solidFill>
                <a:effectLst>
                  <a:outerShdw blurRad="38100" dist="38100" dir="2700000" algn="tl">
                    <a:srgbClr val="C0C0C0"/>
                  </a:outerShdw>
                </a:effectLst>
              </a:rPr>
            </a:br>
            <a:r>
              <a:rPr lang="zh-CN" altLang="en-US" sz="3600" dirty="0">
                <a:solidFill>
                  <a:srgbClr val="FF0000"/>
                </a:solidFill>
                <a:effectLst>
                  <a:outerShdw blurRad="38100" dist="38100" dir="2700000" algn="tl">
                    <a:srgbClr val="C0C0C0"/>
                  </a:outerShdw>
                </a:effectLst>
              </a:rPr>
              <a:t>的加密和解密</a:t>
            </a:r>
          </a:p>
        </p:txBody>
      </p:sp>
      <p:sp>
        <p:nvSpPr>
          <p:cNvPr id="2" name="灯片编号占位符 1"/>
          <p:cNvSpPr>
            <a:spLocks noGrp="1"/>
          </p:cNvSpPr>
          <p:nvPr>
            <p:ph type="sldNum" sz="quarter" idx="12"/>
          </p:nvPr>
        </p:nvSpPr>
        <p:spPr/>
        <p:txBody>
          <a:bodyPr/>
          <a:lstStyle/>
          <a:p>
            <a:fld id="{737F2E61-75E1-4E22-B7C3-7A96A5DEDED1}" type="slidenum">
              <a:rPr lang="en-US" altLang="zh-CN" smtClean="0"/>
              <a:pPr/>
              <a:t>173</a:t>
            </a:fld>
            <a:endParaRPr lang="en-US" altLang="zh-CN"/>
          </a:p>
        </p:txBody>
      </p:sp>
      <p:sp>
        <p:nvSpPr>
          <p:cNvPr id="5" name="Rectangle 1027"/>
          <p:cNvSpPr txBox="1">
            <a:spLocks noChangeArrowheads="1"/>
          </p:cNvSpPr>
          <p:nvPr/>
        </p:nvSpPr>
        <p:spPr bwMode="auto">
          <a:xfrm>
            <a:off x="1835696" y="1484784"/>
            <a:ext cx="8229600" cy="4024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spcBef>
                <a:spcPts val="600"/>
              </a:spcBef>
              <a:spcAft>
                <a:spcPts val="600"/>
              </a:spcAft>
              <a:buClr>
                <a:srgbClr val="FFFF99"/>
              </a:buClr>
              <a:buSzPct val="100000"/>
              <a:buFontTx/>
              <a:buBlip>
                <a:blip r:embed="rId3"/>
              </a:buBlip>
            </a:pPr>
            <a:r>
              <a:rPr lang="zh-CN" altLang="en-US" sz="2400" dirty="0">
                <a:latin typeface="微软雅黑" pitchFamily="34" charset="-122"/>
                <a:ea typeface="微软雅黑" pitchFamily="34" charset="-122"/>
                <a:sym typeface="ZapfDingbats" pitchFamily="82" charset="2"/>
              </a:rPr>
              <a:t>左右不对称，每步均可逆</a:t>
            </a:r>
            <a:endParaRPr lang="en-US" altLang="zh-CN" sz="2400" dirty="0">
              <a:latin typeface="微软雅黑" pitchFamily="34" charset="-122"/>
              <a:ea typeface="微软雅黑" pitchFamily="34" charset="-122"/>
              <a:sym typeface="ZapfDingbats" pitchFamily="82" charset="2"/>
            </a:endParaRPr>
          </a:p>
          <a:p>
            <a:pPr>
              <a:lnSpc>
                <a:spcPct val="150000"/>
              </a:lnSpc>
              <a:spcBef>
                <a:spcPts val="600"/>
              </a:spcBef>
              <a:spcAft>
                <a:spcPts val="600"/>
              </a:spcAft>
              <a:buClr>
                <a:srgbClr val="FFFF99"/>
              </a:buClr>
              <a:buSzPct val="100000"/>
              <a:buFontTx/>
              <a:buBlip>
                <a:blip r:embed="rId3"/>
              </a:buBlip>
            </a:pPr>
            <a:endParaRPr lang="en-US" altLang="zh-CN" sz="2400" dirty="0">
              <a:latin typeface="微软雅黑" pitchFamily="34" charset="-122"/>
              <a:ea typeface="微软雅黑" pitchFamily="34" charset="-122"/>
              <a:sym typeface="ZapfDingbats" pitchFamily="82" charset="2"/>
            </a:endParaRPr>
          </a:p>
          <a:p>
            <a:pPr>
              <a:lnSpc>
                <a:spcPct val="150000"/>
              </a:lnSpc>
              <a:spcBef>
                <a:spcPts val="600"/>
              </a:spcBef>
              <a:spcAft>
                <a:spcPts val="600"/>
              </a:spcAft>
              <a:buClr>
                <a:srgbClr val="FFFF99"/>
              </a:buClr>
              <a:buSzPct val="100000"/>
              <a:buFontTx/>
              <a:buBlip>
                <a:blip r:embed="rId3"/>
              </a:buBlip>
            </a:pPr>
            <a:r>
              <a:rPr lang="zh-CN" altLang="en-US" sz="2400" dirty="0">
                <a:latin typeface="微软雅黑" pitchFamily="34" charset="-122"/>
                <a:ea typeface="微软雅黑" pitchFamily="34" charset="-122"/>
                <a:sym typeface="ZapfDingbats" pitchFamily="82" charset="2"/>
              </a:rPr>
              <a:t>并非</a:t>
            </a:r>
            <a:r>
              <a:rPr lang="en-US" altLang="zh-CN" sz="2400" dirty="0" err="1">
                <a:latin typeface="微软雅黑" pitchFamily="34" charset="-122"/>
                <a:ea typeface="微软雅黑" pitchFamily="34" charset="-122"/>
                <a:sym typeface="ZapfDingbats" pitchFamily="82" charset="2"/>
              </a:rPr>
              <a:t>Feistel</a:t>
            </a:r>
            <a:r>
              <a:rPr lang="zh-CN" altLang="en-US" sz="2400" dirty="0">
                <a:latin typeface="微软雅黑" pitchFamily="34" charset="-122"/>
                <a:ea typeface="微软雅黑" pitchFamily="34" charset="-122"/>
                <a:sym typeface="ZapfDingbats" pitchFamily="82" charset="2"/>
              </a:rPr>
              <a:t>结构，而为</a:t>
            </a:r>
            <a:r>
              <a:rPr lang="en-US" altLang="zh-CN" sz="2400" dirty="0">
                <a:latin typeface="微软雅黑" pitchFamily="34" charset="-122"/>
                <a:ea typeface="微软雅黑" pitchFamily="34" charset="-122"/>
                <a:sym typeface="ZapfDingbats" pitchFamily="82" charset="2"/>
              </a:rPr>
              <a:t>SPN</a:t>
            </a:r>
            <a:r>
              <a:rPr lang="zh-CN" altLang="en-US" sz="2400" dirty="0">
                <a:latin typeface="微软雅黑" pitchFamily="34" charset="-122"/>
                <a:ea typeface="微软雅黑" pitchFamily="34" charset="-122"/>
                <a:sym typeface="ZapfDingbats" pitchFamily="82" charset="2"/>
              </a:rPr>
              <a:t>结构</a:t>
            </a:r>
            <a:endParaRPr lang="en-US" altLang="zh-CN" sz="2400" dirty="0">
              <a:latin typeface="微软雅黑" pitchFamily="34" charset="-122"/>
              <a:ea typeface="微软雅黑" pitchFamily="34" charset="-122"/>
              <a:sym typeface="ZapfDingbats" pitchFamily="82" charset="2"/>
            </a:endParaRPr>
          </a:p>
          <a:p>
            <a:pPr>
              <a:lnSpc>
                <a:spcPct val="150000"/>
              </a:lnSpc>
              <a:spcBef>
                <a:spcPts val="600"/>
              </a:spcBef>
              <a:spcAft>
                <a:spcPts val="600"/>
              </a:spcAft>
              <a:buClr>
                <a:srgbClr val="FFFF99"/>
              </a:buClr>
              <a:buSzPct val="100000"/>
              <a:buFontTx/>
              <a:buBlip>
                <a:blip r:embed="rId3"/>
              </a:buBlip>
            </a:pPr>
            <a:endParaRPr lang="en-US" altLang="zh-CN" sz="2400" dirty="0">
              <a:latin typeface="微软雅黑" pitchFamily="34" charset="-122"/>
              <a:ea typeface="微软雅黑" pitchFamily="34" charset="-122"/>
              <a:sym typeface="ZapfDingbats" pitchFamily="82" charset="2"/>
            </a:endParaRPr>
          </a:p>
          <a:p>
            <a:pPr>
              <a:lnSpc>
                <a:spcPct val="150000"/>
              </a:lnSpc>
              <a:spcBef>
                <a:spcPts val="600"/>
              </a:spcBef>
              <a:spcAft>
                <a:spcPts val="600"/>
              </a:spcAft>
              <a:buClr>
                <a:srgbClr val="FFFF99"/>
              </a:buClr>
              <a:buSzPct val="100000"/>
              <a:buFontTx/>
              <a:buBlip>
                <a:blip r:embed="rId3"/>
              </a:buBlip>
            </a:pPr>
            <a:r>
              <a:rPr lang="zh-CN" altLang="en-US" sz="2400" dirty="0">
                <a:latin typeface="微软雅黑" pitchFamily="34" charset="-122"/>
                <a:ea typeface="微软雅黑" pitchFamily="34" charset="-122"/>
                <a:sym typeface="ZapfDingbats" pitchFamily="82" charset="2"/>
              </a:rPr>
              <a:t>迭代的次数也并非</a:t>
            </a:r>
            <a:r>
              <a:rPr lang="en-US" altLang="zh-CN" sz="2400" dirty="0">
                <a:latin typeface="微软雅黑" pitchFamily="34" charset="-122"/>
                <a:ea typeface="微软雅黑" pitchFamily="34" charset="-122"/>
                <a:sym typeface="ZapfDingbats" pitchFamily="82" charset="2"/>
              </a:rPr>
              <a:t>16</a:t>
            </a:r>
            <a:r>
              <a:rPr lang="zh-CN" altLang="en-US" sz="2400" dirty="0">
                <a:latin typeface="微软雅黑" pitchFamily="34" charset="-122"/>
                <a:ea typeface="微软雅黑" pitchFamily="34" charset="-122"/>
                <a:sym typeface="ZapfDingbats" pitchFamily="82" charset="2"/>
              </a:rPr>
              <a:t>轮</a:t>
            </a:r>
            <a:endParaRPr lang="en-US" altLang="zh-CN" sz="2400" dirty="0">
              <a:latin typeface="微软雅黑" pitchFamily="34" charset="-122"/>
              <a:ea typeface="微软雅黑" pitchFamily="34" charset="-122"/>
              <a:sym typeface="ZapfDingbats" pitchFamily="82" charset="2"/>
            </a:endParaRPr>
          </a:p>
          <a:p>
            <a:pPr>
              <a:lnSpc>
                <a:spcPct val="150000"/>
              </a:lnSpc>
              <a:spcBef>
                <a:spcPts val="600"/>
              </a:spcBef>
              <a:spcAft>
                <a:spcPts val="600"/>
              </a:spcAft>
              <a:buClr>
                <a:srgbClr val="FFFF99"/>
              </a:buClr>
              <a:buSzPct val="100000"/>
              <a:buFontTx/>
              <a:buBlip>
                <a:blip r:embed="rId3"/>
              </a:buBlip>
            </a:pPr>
            <a:endParaRPr lang="en-US" altLang="zh-CN" sz="2400" dirty="0">
              <a:latin typeface="微软雅黑" pitchFamily="34" charset="-122"/>
              <a:ea typeface="微软雅黑" pitchFamily="34" charset="-122"/>
              <a:sym typeface="ZapfDingbats" pitchFamily="82" charset="2"/>
            </a:endParaRPr>
          </a:p>
          <a:p>
            <a:pPr>
              <a:lnSpc>
                <a:spcPct val="150000"/>
              </a:lnSpc>
              <a:spcBef>
                <a:spcPts val="600"/>
              </a:spcBef>
              <a:spcAft>
                <a:spcPts val="600"/>
              </a:spcAft>
              <a:buClr>
                <a:srgbClr val="FFFF99"/>
              </a:buClr>
              <a:buSzPct val="100000"/>
              <a:buFontTx/>
              <a:buBlip>
                <a:blip r:embed="rId3"/>
              </a:buBlip>
            </a:pPr>
            <a:r>
              <a:rPr lang="zh-CN" altLang="en-US" sz="2400" dirty="0">
                <a:latin typeface="微软雅黑" pitchFamily="34" charset="-122"/>
                <a:ea typeface="微软雅黑" pitchFamily="34" charset="-122"/>
                <a:sym typeface="ZapfDingbats" pitchFamily="82" charset="2"/>
              </a:rPr>
              <a:t>最后一轮不一样：没有列混合</a:t>
            </a:r>
            <a:endParaRPr lang="zh-CN" altLang="en-US" sz="2000" dirty="0">
              <a:latin typeface="微软雅黑" pitchFamily="34" charset="-122"/>
              <a:ea typeface="微软雅黑" pitchFamily="34" charset="-122"/>
              <a:sym typeface="ZapfDingbats" pitchFamily="82" charset="2"/>
            </a:endParaRPr>
          </a:p>
        </p:txBody>
      </p:sp>
    </p:spTree>
    <p:extLst>
      <p:ext uri="{BB962C8B-B14F-4D97-AF65-F5344CB8AC3E}">
        <p14:creationId xmlns:p14="http://schemas.microsoft.com/office/powerpoint/2010/main" val="1584729619"/>
      </p:ext>
    </p:extLst>
  </p:cSld>
  <p:clrMapOvr>
    <a:masterClrMapping/>
  </p:clrMapOvr>
  <p:transition>
    <p:wipe dir="d"/>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900113" y="44624"/>
            <a:ext cx="7704335" cy="777875"/>
          </a:xfrm>
        </p:spPr>
        <p:txBody>
          <a:bodyPr/>
          <a:lstStyle/>
          <a:p>
            <a:r>
              <a:rPr lang="en-US" altLang="zh-CN" b="0" dirty="0">
                <a:solidFill>
                  <a:schemeClr val="bg1"/>
                </a:solidFill>
              </a:rPr>
              <a:t>  </a:t>
            </a:r>
            <a:r>
              <a:rPr lang="zh-CN" altLang="en-US" b="0" dirty="0">
                <a:solidFill>
                  <a:schemeClr val="bg1"/>
                </a:solidFill>
              </a:rPr>
              <a:t>一些相关的的术语定义和表示</a:t>
            </a: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174</a:t>
            </a:fld>
            <a:endParaRPr lang="en-US" altLang="zh-CN"/>
          </a:p>
        </p:txBody>
      </p:sp>
      <p:pic>
        <p:nvPicPr>
          <p:cNvPr id="6"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7544" y="58117"/>
            <a:ext cx="8296275" cy="644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6778899"/>
      </p:ext>
    </p:extLst>
  </p:cSld>
  <p:clrMapOvr>
    <a:masterClrMapping/>
  </p:clrMapOvr>
  <p:transition>
    <p:wipe dir="d"/>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900113" y="44624"/>
            <a:ext cx="7704335" cy="777875"/>
          </a:xfrm>
        </p:spPr>
        <p:txBody>
          <a:bodyPr/>
          <a:lstStyle/>
          <a:p>
            <a:r>
              <a:rPr lang="en-US" altLang="zh-CN" b="0" dirty="0">
                <a:solidFill>
                  <a:schemeClr val="bg1"/>
                </a:solidFill>
              </a:rPr>
              <a:t>  </a:t>
            </a:r>
            <a:r>
              <a:rPr lang="zh-CN" altLang="en-US" b="0" dirty="0">
                <a:solidFill>
                  <a:schemeClr val="bg1"/>
                </a:solidFill>
              </a:rPr>
              <a:t>一些相关的的术语定义和表示</a:t>
            </a:r>
          </a:p>
        </p:txBody>
      </p:sp>
      <p:sp>
        <p:nvSpPr>
          <p:cNvPr id="36867" name="Rectangle 3"/>
          <p:cNvSpPr>
            <a:spLocks noGrp="1" noChangeArrowheads="1"/>
          </p:cNvSpPr>
          <p:nvPr>
            <p:ph type="body" idx="1"/>
          </p:nvPr>
        </p:nvSpPr>
        <p:spPr>
          <a:xfrm>
            <a:off x="251520" y="1196752"/>
            <a:ext cx="8351837" cy="5184775"/>
          </a:xfrm>
        </p:spPr>
        <p:txBody>
          <a:bodyPr/>
          <a:lstStyle/>
          <a:p>
            <a:pPr>
              <a:lnSpc>
                <a:spcPct val="150000"/>
              </a:lnSpc>
              <a:spcBef>
                <a:spcPts val="600"/>
              </a:spcBef>
              <a:spcAft>
                <a:spcPts val="600"/>
              </a:spcAft>
              <a:buClr>
                <a:srgbClr val="FFFF99"/>
              </a:buClr>
              <a:buSzPct val="100000"/>
              <a:buBlip>
                <a:blip r:embed="rId3"/>
              </a:buBlip>
            </a:pPr>
            <a:r>
              <a:rPr lang="zh-CN" altLang="en-US" sz="2200" b="0" kern="1200" dirty="0">
                <a:solidFill>
                  <a:schemeClr val="accent2"/>
                </a:solidFill>
                <a:latin typeface="微软雅黑" pitchFamily="34" charset="-122"/>
                <a:ea typeface="微软雅黑" pitchFamily="34" charset="-122"/>
              </a:rPr>
              <a:t>状态（</a:t>
            </a:r>
            <a:r>
              <a:rPr lang="en-US" altLang="zh-CN" sz="2200" b="0" kern="1200" dirty="0">
                <a:solidFill>
                  <a:schemeClr val="accent2"/>
                </a:solidFill>
                <a:latin typeface="微软雅黑" pitchFamily="34" charset="-122"/>
                <a:ea typeface="微软雅黑" pitchFamily="34" charset="-122"/>
              </a:rPr>
              <a:t>State</a:t>
            </a:r>
            <a:r>
              <a:rPr lang="zh-CN" altLang="en-US" sz="2200" b="0" kern="1200" dirty="0">
                <a:solidFill>
                  <a:schemeClr val="accent2"/>
                </a:solidFill>
                <a:latin typeface="微软雅黑" pitchFamily="34" charset="-122"/>
                <a:ea typeface="微软雅黑" pitchFamily="34" charset="-122"/>
              </a:rPr>
              <a:t>）：</a:t>
            </a:r>
            <a:r>
              <a:rPr lang="zh-CN" altLang="en-US" sz="2200" b="0" kern="1200" dirty="0">
                <a:latin typeface="微软雅黑" pitchFamily="34" charset="-122"/>
                <a:ea typeface="微软雅黑" pitchFamily="34" charset="-122"/>
              </a:rPr>
              <a:t>密码运算的中间结果称为状态。</a:t>
            </a:r>
          </a:p>
          <a:p>
            <a:pPr>
              <a:lnSpc>
                <a:spcPct val="150000"/>
              </a:lnSpc>
              <a:spcBef>
                <a:spcPts val="600"/>
              </a:spcBef>
              <a:spcAft>
                <a:spcPts val="600"/>
              </a:spcAft>
              <a:buClr>
                <a:srgbClr val="FFFF99"/>
              </a:buClr>
              <a:buSzPct val="100000"/>
              <a:buBlip>
                <a:blip r:embed="rId3"/>
              </a:buBlip>
            </a:pPr>
            <a:r>
              <a:rPr lang="en-US" altLang="zh-CN" sz="2200" b="0" kern="1200" dirty="0">
                <a:latin typeface="微软雅黑" pitchFamily="34" charset="-122"/>
                <a:ea typeface="微软雅黑" pitchFamily="34" charset="-122"/>
              </a:rPr>
              <a:t>State</a:t>
            </a:r>
            <a:r>
              <a:rPr lang="zh-CN" altLang="en-US" sz="2200" b="0" kern="1200" dirty="0">
                <a:latin typeface="微软雅黑" pitchFamily="34" charset="-122"/>
                <a:ea typeface="微软雅黑" pitchFamily="34" charset="-122"/>
              </a:rPr>
              <a:t>的表示：状态用以字节为基本构成元素的矩阵阵列来表示，该阵列有</a:t>
            </a:r>
            <a:r>
              <a:rPr lang="en-US" altLang="zh-CN" sz="2200" b="0" kern="1200" dirty="0">
                <a:latin typeface="微软雅黑" pitchFamily="34" charset="-122"/>
                <a:ea typeface="微软雅黑" pitchFamily="34" charset="-122"/>
              </a:rPr>
              <a:t>4</a:t>
            </a:r>
            <a:r>
              <a:rPr lang="zh-CN" altLang="en-US" sz="2200" b="0" kern="1200" dirty="0">
                <a:latin typeface="微软雅黑" pitchFamily="34" charset="-122"/>
                <a:ea typeface="微软雅黑" pitchFamily="34" charset="-122"/>
              </a:rPr>
              <a:t>行，列数记为</a:t>
            </a:r>
            <a:r>
              <a:rPr lang="en-US" altLang="zh-CN" sz="2200" b="0" kern="1200" dirty="0" err="1">
                <a:latin typeface="微软雅黑" pitchFamily="34" charset="-122"/>
                <a:ea typeface="微软雅黑" pitchFamily="34" charset="-122"/>
              </a:rPr>
              <a:t>Nb</a:t>
            </a:r>
            <a:r>
              <a:rPr lang="zh-CN" altLang="en-US" sz="2200" b="0" kern="1200" dirty="0">
                <a:latin typeface="微软雅黑" pitchFamily="34" charset="-122"/>
                <a:ea typeface="微软雅黑" pitchFamily="34" charset="-122"/>
              </a:rPr>
              <a:t>。 </a:t>
            </a:r>
            <a:endParaRPr lang="en-US" altLang="zh-CN" sz="2200" b="0" kern="1200" dirty="0">
              <a:latin typeface="微软雅黑" pitchFamily="34" charset="-122"/>
              <a:ea typeface="微软雅黑" pitchFamily="34" charset="-122"/>
            </a:endParaRPr>
          </a:p>
          <a:p>
            <a:pPr marL="0" indent="457200">
              <a:lnSpc>
                <a:spcPct val="150000"/>
              </a:lnSpc>
              <a:spcBef>
                <a:spcPts val="600"/>
              </a:spcBef>
              <a:spcAft>
                <a:spcPts val="600"/>
              </a:spcAft>
              <a:buClr>
                <a:srgbClr val="FFFF99"/>
              </a:buClr>
              <a:buSzPct val="100000"/>
              <a:buNone/>
            </a:pPr>
            <a:r>
              <a:rPr lang="zh-CN" altLang="en-US" sz="2200" b="0" kern="1200" dirty="0">
                <a:solidFill>
                  <a:schemeClr val="accent2"/>
                </a:solidFill>
                <a:latin typeface="微软雅黑" pitchFamily="34" charset="-122"/>
                <a:ea typeface="微软雅黑" pitchFamily="34" charset="-122"/>
              </a:rPr>
              <a:t> </a:t>
            </a:r>
            <a:r>
              <a:rPr lang="en-US" altLang="zh-CN" sz="2200" b="0" kern="1200" dirty="0" err="1">
                <a:solidFill>
                  <a:schemeClr val="accent2"/>
                </a:solidFill>
                <a:latin typeface="微软雅黑" pitchFamily="34" charset="-122"/>
                <a:ea typeface="微软雅黑" pitchFamily="34" charset="-122"/>
              </a:rPr>
              <a:t>Nb</a:t>
            </a:r>
            <a:r>
              <a:rPr lang="en-US" altLang="zh-CN" sz="2200" b="0" kern="1200" dirty="0">
                <a:solidFill>
                  <a:schemeClr val="accent2"/>
                </a:solidFill>
                <a:latin typeface="微软雅黑" pitchFamily="34" charset="-122"/>
                <a:ea typeface="微软雅黑" pitchFamily="34" charset="-122"/>
              </a:rPr>
              <a:t>=</a:t>
            </a:r>
            <a:r>
              <a:rPr lang="zh-CN" altLang="en-US" sz="2200" b="0" kern="1200" dirty="0">
                <a:solidFill>
                  <a:schemeClr val="accent2"/>
                </a:solidFill>
                <a:latin typeface="微软雅黑" pitchFamily="34" charset="-122"/>
                <a:ea typeface="微软雅黑" pitchFamily="34" charset="-122"/>
              </a:rPr>
              <a:t>分组长度（</a:t>
            </a:r>
            <a:r>
              <a:rPr lang="en-US" altLang="zh-CN" sz="2200" b="0" kern="1200" dirty="0">
                <a:solidFill>
                  <a:schemeClr val="accent2"/>
                </a:solidFill>
                <a:latin typeface="微软雅黑" pitchFamily="34" charset="-122"/>
                <a:ea typeface="微软雅黑" pitchFamily="34" charset="-122"/>
              </a:rPr>
              <a:t>bits</a:t>
            </a:r>
            <a:r>
              <a:rPr lang="zh-CN" altLang="en-US" sz="2200" b="0" kern="1200" dirty="0">
                <a:solidFill>
                  <a:schemeClr val="accent2"/>
                </a:solidFill>
                <a:latin typeface="微软雅黑" pitchFamily="34" charset="-122"/>
                <a:ea typeface="微软雅黑" pitchFamily="34" charset="-122"/>
              </a:rPr>
              <a:t>）</a:t>
            </a:r>
            <a:r>
              <a:rPr lang="en-US" altLang="zh-CN" sz="2200" b="0" kern="1200" dirty="0">
                <a:solidFill>
                  <a:schemeClr val="accent2"/>
                </a:solidFill>
                <a:latin typeface="微软雅黑" pitchFamily="34" charset="-122"/>
                <a:ea typeface="微软雅黑" pitchFamily="34" charset="-122"/>
              </a:rPr>
              <a:t>÷ 32   </a:t>
            </a:r>
            <a:r>
              <a:rPr lang="zh-CN" altLang="en-US" sz="2200" b="0" kern="1200" dirty="0">
                <a:solidFill>
                  <a:schemeClr val="accent2"/>
                </a:solidFill>
                <a:latin typeface="微软雅黑" pitchFamily="34" charset="-122"/>
                <a:ea typeface="微软雅黑" pitchFamily="34" charset="-122"/>
              </a:rPr>
              <a:t>。</a:t>
            </a:r>
            <a:r>
              <a:rPr lang="en-US" altLang="zh-CN" sz="2200" b="0" kern="1200" dirty="0" err="1">
                <a:latin typeface="微软雅黑" pitchFamily="34" charset="-122"/>
                <a:ea typeface="微软雅黑" pitchFamily="34" charset="-122"/>
              </a:rPr>
              <a:t>Nb</a:t>
            </a:r>
            <a:r>
              <a:rPr lang="zh-CN" altLang="en-US" sz="2200" b="0" kern="1200" dirty="0">
                <a:latin typeface="微软雅黑" pitchFamily="34" charset="-122"/>
                <a:ea typeface="微软雅黑" pitchFamily="34" charset="-122"/>
              </a:rPr>
              <a:t>可以取的值为</a:t>
            </a:r>
            <a:r>
              <a:rPr lang="en-US" altLang="zh-CN" sz="2200" b="0" kern="1200" dirty="0">
                <a:latin typeface="微软雅黑" pitchFamily="34" charset="-122"/>
                <a:ea typeface="微软雅黑" pitchFamily="34" charset="-122"/>
              </a:rPr>
              <a:t>4</a:t>
            </a:r>
            <a:r>
              <a:rPr lang="zh-CN" altLang="en-US" sz="2200" b="0" kern="1200" dirty="0">
                <a:latin typeface="微软雅黑" pitchFamily="34" charset="-122"/>
                <a:ea typeface="微软雅黑" pitchFamily="34" charset="-122"/>
              </a:rPr>
              <a:t>，对应的分组长度为</a:t>
            </a:r>
            <a:r>
              <a:rPr lang="en-US" altLang="zh-CN" sz="2200" b="0" kern="1200" dirty="0">
                <a:latin typeface="微软雅黑" pitchFamily="34" charset="-122"/>
                <a:ea typeface="微软雅黑" pitchFamily="34" charset="-122"/>
              </a:rPr>
              <a:t>128 bits</a:t>
            </a:r>
            <a:r>
              <a:rPr lang="zh-CN" altLang="en-US" sz="2200" b="0" kern="1200" dirty="0">
                <a:latin typeface="微软雅黑" pitchFamily="34" charset="-122"/>
                <a:ea typeface="微软雅黑" pitchFamily="34" charset="-122"/>
              </a:rPr>
              <a:t>。</a:t>
            </a:r>
          </a:p>
          <a:p>
            <a:pPr>
              <a:lnSpc>
                <a:spcPct val="150000"/>
              </a:lnSpc>
              <a:spcBef>
                <a:spcPts val="600"/>
              </a:spcBef>
              <a:spcAft>
                <a:spcPts val="600"/>
              </a:spcAft>
              <a:buClr>
                <a:srgbClr val="FFFF99"/>
              </a:buClr>
              <a:buSzPct val="100000"/>
              <a:buBlip>
                <a:blip r:embed="rId3"/>
              </a:buBlip>
            </a:pPr>
            <a:r>
              <a:rPr lang="zh-CN" altLang="en-US" sz="2200" b="0" kern="1200" dirty="0">
                <a:latin typeface="微软雅黑" pitchFamily="34" charset="-122"/>
                <a:ea typeface="微软雅黑" pitchFamily="34" charset="-122"/>
              </a:rPr>
              <a:t>密码密钥（</a:t>
            </a:r>
            <a:r>
              <a:rPr lang="en-US" altLang="zh-CN" sz="2200" b="0" kern="1200" dirty="0">
                <a:latin typeface="微软雅黑" pitchFamily="34" charset="-122"/>
                <a:ea typeface="微软雅黑" pitchFamily="34" charset="-122"/>
              </a:rPr>
              <a:t>Cipher Key</a:t>
            </a:r>
            <a:r>
              <a:rPr lang="zh-CN" altLang="en-US" sz="2200" b="0" kern="1200" dirty="0">
                <a:latin typeface="微软雅黑" pitchFamily="34" charset="-122"/>
                <a:ea typeface="微软雅黑" pitchFamily="34" charset="-122"/>
              </a:rPr>
              <a:t>）的表示： </a:t>
            </a:r>
            <a:r>
              <a:rPr lang="en-US" altLang="zh-CN" sz="2200" b="0" kern="1200" dirty="0">
                <a:latin typeface="微软雅黑" pitchFamily="34" charset="-122"/>
                <a:ea typeface="微软雅黑" pitchFamily="34" charset="-122"/>
              </a:rPr>
              <a:t>Cipher Key</a:t>
            </a:r>
            <a:r>
              <a:rPr lang="zh-CN" altLang="en-US" sz="2200" b="0" kern="1200" dirty="0">
                <a:latin typeface="微软雅黑" pitchFamily="34" charset="-122"/>
                <a:ea typeface="微软雅黑" pitchFamily="34" charset="-122"/>
              </a:rPr>
              <a:t>类似地用一个</a:t>
            </a:r>
            <a:r>
              <a:rPr lang="en-US" altLang="zh-CN" sz="2200" b="0" kern="1200" dirty="0">
                <a:latin typeface="微软雅黑" pitchFamily="34" charset="-122"/>
                <a:ea typeface="微软雅黑" pitchFamily="34" charset="-122"/>
              </a:rPr>
              <a:t>4</a:t>
            </a:r>
            <a:r>
              <a:rPr lang="zh-CN" altLang="en-US" sz="2200" b="0" kern="1200" dirty="0">
                <a:latin typeface="微软雅黑" pitchFamily="34" charset="-122"/>
                <a:ea typeface="微软雅黑" pitchFamily="34" charset="-122"/>
              </a:rPr>
              <a:t>行的矩阵阵列来表示，列数记为</a:t>
            </a:r>
            <a:r>
              <a:rPr lang="en-US" altLang="zh-CN" sz="2200" b="0" kern="1200" dirty="0" err="1">
                <a:latin typeface="微软雅黑" pitchFamily="34" charset="-122"/>
                <a:ea typeface="微软雅黑" pitchFamily="34" charset="-122"/>
              </a:rPr>
              <a:t>Nk</a:t>
            </a:r>
            <a:r>
              <a:rPr lang="zh-CN" altLang="en-US" sz="2200" b="0" kern="1200" dirty="0">
                <a:latin typeface="微软雅黑" pitchFamily="34" charset="-122"/>
                <a:ea typeface="微软雅黑" pitchFamily="34" charset="-122"/>
              </a:rPr>
              <a:t>。</a:t>
            </a:r>
            <a:endParaRPr lang="en-US" altLang="zh-CN" sz="2200" b="0" kern="1200" dirty="0">
              <a:latin typeface="微软雅黑" pitchFamily="34" charset="-122"/>
              <a:ea typeface="微软雅黑" pitchFamily="34" charset="-122"/>
            </a:endParaRPr>
          </a:p>
          <a:p>
            <a:pPr marL="0" indent="457200">
              <a:lnSpc>
                <a:spcPct val="150000"/>
              </a:lnSpc>
              <a:spcBef>
                <a:spcPts val="600"/>
              </a:spcBef>
              <a:spcAft>
                <a:spcPts val="600"/>
              </a:spcAft>
              <a:buClr>
                <a:srgbClr val="FFFF99"/>
              </a:buClr>
              <a:buSzPct val="100000"/>
              <a:buNone/>
            </a:pPr>
            <a:r>
              <a:rPr lang="zh-CN" altLang="en-US" sz="2200" b="0" kern="1200" dirty="0">
                <a:solidFill>
                  <a:schemeClr val="accent2"/>
                </a:solidFill>
                <a:latin typeface="微软雅黑" pitchFamily="34" charset="-122"/>
                <a:ea typeface="微软雅黑" pitchFamily="34" charset="-122"/>
              </a:rPr>
              <a:t> </a:t>
            </a:r>
            <a:r>
              <a:rPr lang="en-US" altLang="zh-CN" sz="2200" b="0" kern="1200" dirty="0" err="1">
                <a:solidFill>
                  <a:schemeClr val="accent2"/>
                </a:solidFill>
                <a:latin typeface="微软雅黑" pitchFamily="34" charset="-122"/>
                <a:ea typeface="微软雅黑" pitchFamily="34" charset="-122"/>
              </a:rPr>
              <a:t>Nk</a:t>
            </a:r>
            <a:r>
              <a:rPr lang="en-US" altLang="zh-CN" sz="2200" b="0" kern="1200" dirty="0">
                <a:solidFill>
                  <a:schemeClr val="accent2"/>
                </a:solidFill>
                <a:latin typeface="微软雅黑" pitchFamily="34" charset="-122"/>
                <a:ea typeface="微软雅黑" pitchFamily="34" charset="-122"/>
              </a:rPr>
              <a:t>=</a:t>
            </a:r>
            <a:r>
              <a:rPr lang="zh-CN" altLang="en-US" sz="2200" b="0" kern="1200" dirty="0">
                <a:solidFill>
                  <a:schemeClr val="accent2"/>
                </a:solidFill>
                <a:latin typeface="微软雅黑" pitchFamily="34" charset="-122"/>
                <a:ea typeface="微软雅黑" pitchFamily="34" charset="-122"/>
              </a:rPr>
              <a:t>密钥长度（</a:t>
            </a:r>
            <a:r>
              <a:rPr lang="en-US" altLang="zh-CN" sz="2200" b="0" kern="1200" dirty="0">
                <a:solidFill>
                  <a:schemeClr val="accent2"/>
                </a:solidFill>
                <a:latin typeface="微软雅黑" pitchFamily="34" charset="-122"/>
                <a:ea typeface="微软雅黑" pitchFamily="34" charset="-122"/>
              </a:rPr>
              <a:t>bits</a:t>
            </a:r>
            <a:r>
              <a:rPr lang="zh-CN" altLang="en-US" sz="2200" b="0" kern="1200" dirty="0">
                <a:solidFill>
                  <a:schemeClr val="accent2"/>
                </a:solidFill>
                <a:latin typeface="微软雅黑" pitchFamily="34" charset="-122"/>
                <a:ea typeface="微软雅黑" pitchFamily="34" charset="-122"/>
              </a:rPr>
              <a:t>）</a:t>
            </a:r>
            <a:r>
              <a:rPr lang="en-US" altLang="zh-CN" sz="2200" b="0" kern="1200" dirty="0">
                <a:solidFill>
                  <a:schemeClr val="accent2"/>
                </a:solidFill>
                <a:latin typeface="微软雅黑" pitchFamily="34" charset="-122"/>
                <a:ea typeface="微软雅黑" pitchFamily="34" charset="-122"/>
              </a:rPr>
              <a:t>÷32</a:t>
            </a:r>
            <a:r>
              <a:rPr lang="zh-CN" altLang="en-US" sz="2200" b="0" kern="1200" dirty="0">
                <a:solidFill>
                  <a:schemeClr val="accent2"/>
                </a:solidFill>
                <a:latin typeface="微软雅黑" pitchFamily="34" charset="-122"/>
                <a:ea typeface="微软雅黑" pitchFamily="34" charset="-122"/>
              </a:rPr>
              <a:t>。</a:t>
            </a:r>
            <a:r>
              <a:rPr lang="en-US" altLang="zh-CN" sz="2200" b="0" kern="1200" dirty="0">
                <a:solidFill>
                  <a:schemeClr val="accent2"/>
                </a:solidFill>
                <a:latin typeface="微软雅黑" pitchFamily="34" charset="-122"/>
                <a:ea typeface="微软雅黑" pitchFamily="34" charset="-122"/>
              </a:rPr>
              <a:t> </a:t>
            </a:r>
            <a:r>
              <a:rPr lang="en-US" altLang="zh-CN" sz="2200" b="0" kern="1200" dirty="0" err="1">
                <a:latin typeface="微软雅黑" pitchFamily="34" charset="-122"/>
                <a:ea typeface="微软雅黑" pitchFamily="34" charset="-122"/>
              </a:rPr>
              <a:t>Nk</a:t>
            </a:r>
            <a:r>
              <a:rPr lang="zh-CN" altLang="en-US" sz="2200" b="0" kern="1200" dirty="0">
                <a:latin typeface="微软雅黑" pitchFamily="34" charset="-122"/>
                <a:ea typeface="微软雅黑" pitchFamily="34" charset="-122"/>
              </a:rPr>
              <a:t>可以取的值为</a:t>
            </a:r>
            <a:r>
              <a:rPr lang="en-US" altLang="zh-CN" sz="2200" b="0" kern="1200" dirty="0">
                <a:latin typeface="微软雅黑" pitchFamily="34" charset="-122"/>
                <a:ea typeface="微软雅黑" pitchFamily="34" charset="-122"/>
              </a:rPr>
              <a:t>4</a:t>
            </a:r>
            <a:r>
              <a:rPr lang="zh-CN" altLang="en-US" sz="2200" b="0" kern="1200" dirty="0">
                <a:latin typeface="微软雅黑" pitchFamily="34" charset="-122"/>
                <a:ea typeface="微软雅黑" pitchFamily="34" charset="-122"/>
              </a:rPr>
              <a:t>，</a:t>
            </a:r>
            <a:r>
              <a:rPr lang="en-US" altLang="zh-CN" sz="2200" b="0" kern="1200" dirty="0">
                <a:latin typeface="微软雅黑" pitchFamily="34" charset="-122"/>
                <a:ea typeface="微软雅黑" pitchFamily="34" charset="-122"/>
              </a:rPr>
              <a:t>6</a:t>
            </a:r>
            <a:r>
              <a:rPr lang="zh-CN" altLang="en-US" sz="2200" b="0" kern="1200" dirty="0">
                <a:latin typeface="微软雅黑" pitchFamily="34" charset="-122"/>
                <a:ea typeface="微软雅黑" pitchFamily="34" charset="-122"/>
              </a:rPr>
              <a:t>，</a:t>
            </a:r>
            <a:r>
              <a:rPr lang="en-US" altLang="zh-CN" sz="2200" b="0" kern="1200" dirty="0">
                <a:latin typeface="微软雅黑" pitchFamily="34" charset="-122"/>
                <a:ea typeface="微软雅黑" pitchFamily="34" charset="-122"/>
              </a:rPr>
              <a:t>8</a:t>
            </a:r>
            <a:r>
              <a:rPr lang="zh-CN" altLang="en-US" sz="2200" b="0" kern="1200" dirty="0">
                <a:latin typeface="微软雅黑" pitchFamily="34" charset="-122"/>
                <a:ea typeface="微软雅黑" pitchFamily="34" charset="-122"/>
              </a:rPr>
              <a:t>，对应的密钥长度为</a:t>
            </a:r>
            <a:r>
              <a:rPr lang="en-US" altLang="zh-CN" sz="2200" b="0" kern="1200" dirty="0">
                <a:latin typeface="微软雅黑" pitchFamily="34" charset="-122"/>
                <a:ea typeface="微软雅黑" pitchFamily="34" charset="-122"/>
              </a:rPr>
              <a:t>128</a:t>
            </a:r>
            <a:r>
              <a:rPr lang="zh-CN" altLang="en-US" sz="2200" b="0" kern="1200" dirty="0">
                <a:latin typeface="微软雅黑" pitchFamily="34" charset="-122"/>
                <a:ea typeface="微软雅黑" pitchFamily="34" charset="-122"/>
              </a:rPr>
              <a:t>， </a:t>
            </a:r>
            <a:r>
              <a:rPr lang="en-US" altLang="zh-CN" sz="2200" b="0" kern="1200" dirty="0">
                <a:latin typeface="微软雅黑" pitchFamily="34" charset="-122"/>
                <a:ea typeface="微软雅黑" pitchFamily="34" charset="-122"/>
              </a:rPr>
              <a:t>192</a:t>
            </a:r>
            <a:r>
              <a:rPr lang="zh-CN" altLang="en-US" sz="2200" b="0" kern="1200" dirty="0">
                <a:latin typeface="微软雅黑" pitchFamily="34" charset="-122"/>
                <a:ea typeface="微软雅黑" pitchFamily="34" charset="-122"/>
              </a:rPr>
              <a:t>， </a:t>
            </a:r>
            <a:r>
              <a:rPr lang="en-US" altLang="zh-CN" sz="2200" b="0" kern="1200" dirty="0">
                <a:latin typeface="微软雅黑" pitchFamily="34" charset="-122"/>
                <a:ea typeface="微软雅黑" pitchFamily="34" charset="-122"/>
              </a:rPr>
              <a:t>256 bits</a:t>
            </a:r>
            <a:r>
              <a:rPr lang="zh-CN" altLang="en-US" sz="2200" b="0" kern="1200" dirty="0">
                <a:latin typeface="微软雅黑" pitchFamily="34" charset="-122"/>
                <a:ea typeface="微软雅黑" pitchFamily="34" charset="-122"/>
              </a:rPr>
              <a:t>。</a:t>
            </a:r>
          </a:p>
          <a:p>
            <a:endParaRPr lang="en-US" altLang="zh-CN" sz="2800" b="1" dirty="0">
              <a:solidFill>
                <a:srgbClr val="6600FF"/>
              </a:solidFill>
            </a:endParaRP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175</a:t>
            </a:fld>
            <a:endParaRPr lang="en-US" altLang="zh-CN"/>
          </a:p>
        </p:txBody>
      </p:sp>
    </p:spTree>
    <p:extLst>
      <p:ext uri="{BB962C8B-B14F-4D97-AF65-F5344CB8AC3E}">
        <p14:creationId xmlns:p14="http://schemas.microsoft.com/office/powerpoint/2010/main" val="3286657370"/>
      </p:ext>
    </p:extLst>
  </p:cSld>
  <p:clrMapOvr>
    <a:masterClrMapping/>
  </p:clrMapOvr>
  <p:transition>
    <p:wipe dir="d"/>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zh-CN" b="0" dirty="0">
                <a:solidFill>
                  <a:schemeClr val="bg1"/>
                </a:solidFill>
              </a:rPr>
              <a:t>AES </a:t>
            </a:r>
            <a:r>
              <a:rPr lang="zh-CN" altLang="en-US" b="0" dirty="0">
                <a:solidFill>
                  <a:schemeClr val="bg1"/>
                </a:solidFill>
              </a:rPr>
              <a:t>算法加密部分的实现</a:t>
            </a:r>
          </a:p>
        </p:txBody>
      </p:sp>
      <p:sp>
        <p:nvSpPr>
          <p:cNvPr id="7173" name="Text Box 5"/>
          <p:cNvSpPr txBox="1">
            <a:spLocks noChangeArrowheads="1"/>
          </p:cNvSpPr>
          <p:nvPr/>
        </p:nvSpPr>
        <p:spPr bwMode="auto">
          <a:xfrm>
            <a:off x="971550" y="1628775"/>
            <a:ext cx="70564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zh-CN" altLang="zh-CN" sz="1800" b="0"/>
          </a:p>
        </p:txBody>
      </p:sp>
      <p:sp>
        <p:nvSpPr>
          <p:cNvPr id="7175" name="Text Box 7"/>
          <p:cNvSpPr txBox="1">
            <a:spLocks noChangeArrowheads="1"/>
          </p:cNvSpPr>
          <p:nvPr/>
        </p:nvSpPr>
        <p:spPr bwMode="auto">
          <a:xfrm>
            <a:off x="1331913" y="1484313"/>
            <a:ext cx="611981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t>明文分组和密钥的组织排列方式      </a:t>
            </a:r>
            <a:endParaRPr lang="zh-CN" altLang="en-US" sz="2400"/>
          </a:p>
        </p:txBody>
      </p:sp>
      <p:graphicFrame>
        <p:nvGraphicFramePr>
          <p:cNvPr id="7400" name="Group 232"/>
          <p:cNvGraphicFramePr>
            <a:graphicFrameLocks noGrp="1"/>
          </p:cNvGraphicFramePr>
          <p:nvPr>
            <p:ph idx="1"/>
          </p:nvPr>
        </p:nvGraphicFramePr>
        <p:xfrm>
          <a:off x="468313" y="2276475"/>
          <a:ext cx="8280400" cy="518160"/>
        </p:xfrm>
        <a:graphic>
          <a:graphicData uri="http://schemas.openxmlformats.org/drawingml/2006/table">
            <a:tbl>
              <a:tblPr/>
              <a:tblGrid>
                <a:gridCol w="347662">
                  <a:extLst>
                    <a:ext uri="{9D8B030D-6E8A-4147-A177-3AD203B41FA5}">
                      <a16:colId xmlns:a16="http://schemas.microsoft.com/office/drawing/2014/main" val="20000"/>
                    </a:ext>
                  </a:extLst>
                </a:gridCol>
                <a:gridCol w="384175">
                  <a:extLst>
                    <a:ext uri="{9D8B030D-6E8A-4147-A177-3AD203B41FA5}">
                      <a16:colId xmlns:a16="http://schemas.microsoft.com/office/drawing/2014/main" val="20001"/>
                    </a:ext>
                  </a:extLst>
                </a:gridCol>
                <a:gridCol w="398463">
                  <a:extLst>
                    <a:ext uri="{9D8B030D-6E8A-4147-A177-3AD203B41FA5}">
                      <a16:colId xmlns:a16="http://schemas.microsoft.com/office/drawing/2014/main" val="20002"/>
                    </a:ext>
                  </a:extLst>
                </a:gridCol>
                <a:gridCol w="452437">
                  <a:extLst>
                    <a:ext uri="{9D8B030D-6E8A-4147-A177-3AD203B41FA5}">
                      <a16:colId xmlns:a16="http://schemas.microsoft.com/office/drawing/2014/main" val="20003"/>
                    </a:ext>
                  </a:extLst>
                </a:gridCol>
                <a:gridCol w="479425">
                  <a:extLst>
                    <a:ext uri="{9D8B030D-6E8A-4147-A177-3AD203B41FA5}">
                      <a16:colId xmlns:a16="http://schemas.microsoft.com/office/drawing/2014/main" val="20004"/>
                    </a:ext>
                  </a:extLst>
                </a:gridCol>
                <a:gridCol w="465138">
                  <a:extLst>
                    <a:ext uri="{9D8B030D-6E8A-4147-A177-3AD203B41FA5}">
                      <a16:colId xmlns:a16="http://schemas.microsoft.com/office/drawing/2014/main" val="20005"/>
                    </a:ext>
                  </a:extLst>
                </a:gridCol>
                <a:gridCol w="400050">
                  <a:extLst>
                    <a:ext uri="{9D8B030D-6E8A-4147-A177-3AD203B41FA5}">
                      <a16:colId xmlns:a16="http://schemas.microsoft.com/office/drawing/2014/main" val="20006"/>
                    </a:ext>
                  </a:extLst>
                </a:gridCol>
                <a:gridCol w="463550">
                  <a:extLst>
                    <a:ext uri="{9D8B030D-6E8A-4147-A177-3AD203B41FA5}">
                      <a16:colId xmlns:a16="http://schemas.microsoft.com/office/drawing/2014/main" val="20007"/>
                    </a:ext>
                  </a:extLst>
                </a:gridCol>
                <a:gridCol w="533400">
                  <a:extLst>
                    <a:ext uri="{9D8B030D-6E8A-4147-A177-3AD203B41FA5}">
                      <a16:colId xmlns:a16="http://schemas.microsoft.com/office/drawing/2014/main" val="20008"/>
                    </a:ext>
                  </a:extLst>
                </a:gridCol>
                <a:gridCol w="531812">
                  <a:extLst>
                    <a:ext uri="{9D8B030D-6E8A-4147-A177-3AD203B41FA5}">
                      <a16:colId xmlns:a16="http://schemas.microsoft.com/office/drawing/2014/main" val="20009"/>
                    </a:ext>
                  </a:extLst>
                </a:gridCol>
                <a:gridCol w="598488">
                  <a:extLst>
                    <a:ext uri="{9D8B030D-6E8A-4147-A177-3AD203B41FA5}">
                      <a16:colId xmlns:a16="http://schemas.microsoft.com/office/drawing/2014/main" val="20010"/>
                    </a:ext>
                  </a:extLst>
                </a:gridCol>
                <a:gridCol w="665162">
                  <a:extLst>
                    <a:ext uri="{9D8B030D-6E8A-4147-A177-3AD203B41FA5}">
                      <a16:colId xmlns:a16="http://schemas.microsoft.com/office/drawing/2014/main" val="20011"/>
                    </a:ext>
                  </a:extLst>
                </a:gridCol>
                <a:gridCol w="598488">
                  <a:extLst>
                    <a:ext uri="{9D8B030D-6E8A-4147-A177-3AD203B41FA5}">
                      <a16:colId xmlns:a16="http://schemas.microsoft.com/office/drawing/2014/main" val="20012"/>
                    </a:ext>
                  </a:extLst>
                </a:gridCol>
                <a:gridCol w="665162">
                  <a:extLst>
                    <a:ext uri="{9D8B030D-6E8A-4147-A177-3AD203B41FA5}">
                      <a16:colId xmlns:a16="http://schemas.microsoft.com/office/drawing/2014/main" val="20013"/>
                    </a:ext>
                  </a:extLst>
                </a:gridCol>
                <a:gridCol w="649288">
                  <a:extLst>
                    <a:ext uri="{9D8B030D-6E8A-4147-A177-3AD203B41FA5}">
                      <a16:colId xmlns:a16="http://schemas.microsoft.com/office/drawing/2014/main" val="20014"/>
                    </a:ext>
                  </a:extLst>
                </a:gridCol>
                <a:gridCol w="647700">
                  <a:extLst>
                    <a:ext uri="{9D8B030D-6E8A-4147-A177-3AD203B41FA5}">
                      <a16:colId xmlns:a16="http://schemas.microsoft.com/office/drawing/2014/main" val="20015"/>
                    </a:ext>
                  </a:extLst>
                </a:gridCol>
              </a:tblGrid>
              <a:tr h="1809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33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33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66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66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chemeClr val="bg1"/>
                          </a:solidFill>
                          <a:effectLst/>
                          <a:latin typeface="Arial" charset="0"/>
                          <a:ea typeface="宋体" charset="-122"/>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CC"/>
                    </a:solidFill>
                  </a:tcPr>
                </a:tc>
                <a:extLst>
                  <a:ext uri="{0D108BD9-81ED-4DB2-BD59-A6C34878D82A}">
                    <a16:rowId xmlns:a16="http://schemas.microsoft.com/office/drawing/2014/main" val="10000"/>
                  </a:ext>
                </a:extLst>
              </a:tr>
            </a:tbl>
          </a:graphicData>
        </a:graphic>
      </p:graphicFrame>
      <p:graphicFrame>
        <p:nvGraphicFramePr>
          <p:cNvPr id="7405" name="Group 237"/>
          <p:cNvGraphicFramePr>
            <a:graphicFrameLocks noGrp="1"/>
          </p:cNvGraphicFramePr>
          <p:nvPr/>
        </p:nvGraphicFramePr>
        <p:xfrm>
          <a:off x="3203575" y="3284538"/>
          <a:ext cx="2590800" cy="2072640"/>
        </p:xfrm>
        <a:graphic>
          <a:graphicData uri="http://schemas.openxmlformats.org/drawingml/2006/table">
            <a:tbl>
              <a:tblPr/>
              <a:tblGrid>
                <a:gridCol w="576263">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719137">
                  <a:extLst>
                    <a:ext uri="{9D8B030D-6E8A-4147-A177-3AD203B41FA5}">
                      <a16:colId xmlns:a16="http://schemas.microsoft.com/office/drawing/2014/main" val="20003"/>
                    </a:ext>
                  </a:extLst>
                </a:gridCol>
              </a:tblGrid>
              <a:tr h="5016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33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0"/>
                  </a:ext>
                </a:extLst>
              </a:tr>
              <a:tr h="509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6600"/>
                    </a:solidFill>
                  </a:tcPr>
                </a:tc>
                <a:extLst>
                  <a:ext uri="{0D108BD9-81ED-4DB2-BD59-A6C34878D82A}">
                    <a16:rowId xmlns:a16="http://schemas.microsoft.com/office/drawing/2014/main" val="10001"/>
                  </a:ext>
                </a:extLst>
              </a:tr>
              <a:tr h="511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99"/>
                    </a:solidFill>
                  </a:tcPr>
                </a:tc>
                <a:extLst>
                  <a:ext uri="{0D108BD9-81ED-4DB2-BD59-A6C34878D82A}">
                    <a16:rowId xmlns:a16="http://schemas.microsoft.com/office/drawing/2014/main" val="10002"/>
                  </a:ext>
                </a:extLst>
              </a:tr>
              <a:tr h="509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33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CC"/>
                    </a:solidFill>
                  </a:tcPr>
                </a:tc>
                <a:extLst>
                  <a:ext uri="{0D108BD9-81ED-4DB2-BD59-A6C34878D82A}">
                    <a16:rowId xmlns:a16="http://schemas.microsoft.com/office/drawing/2014/main" val="10003"/>
                  </a:ext>
                </a:extLst>
              </a:tr>
            </a:tbl>
          </a:graphicData>
        </a:graphic>
      </p:graphicFrame>
      <p:sp>
        <p:nvSpPr>
          <p:cNvPr id="7396" name="Text Box 228"/>
          <p:cNvSpPr txBox="1">
            <a:spLocks noChangeArrowheads="1"/>
          </p:cNvSpPr>
          <p:nvPr/>
        </p:nvSpPr>
        <p:spPr bwMode="auto">
          <a:xfrm>
            <a:off x="2555875" y="5876925"/>
            <a:ext cx="4824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1800" dirty="0"/>
              <a:t>以明文分组为</a:t>
            </a:r>
            <a:r>
              <a:rPr lang="en-US" altLang="zh-CN" sz="1800" dirty="0"/>
              <a:t>128bits</a:t>
            </a:r>
            <a:r>
              <a:rPr lang="zh-CN" altLang="en-US" sz="1800" dirty="0"/>
              <a:t>为例组成的阵列</a:t>
            </a:r>
          </a:p>
        </p:txBody>
      </p:sp>
      <p:sp>
        <p:nvSpPr>
          <p:cNvPr id="7397" name="AutoShape 229"/>
          <p:cNvSpPr>
            <a:spLocks noChangeArrowheads="1"/>
          </p:cNvSpPr>
          <p:nvPr/>
        </p:nvSpPr>
        <p:spPr bwMode="auto">
          <a:xfrm rot="5400000">
            <a:off x="1188244" y="3860006"/>
            <a:ext cx="863600" cy="865188"/>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5654792"/>
      </p:ext>
    </p:extLst>
  </p:cSld>
  <p:clrMapOvr>
    <a:masterClrMapping/>
  </p:clrMapOvr>
  <p:transition>
    <p:wipe dir="d"/>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534" name="Group 246"/>
          <p:cNvGraphicFramePr>
            <a:graphicFrameLocks noGrp="1"/>
          </p:cNvGraphicFramePr>
          <p:nvPr>
            <p:ph sz="quarter" idx="1"/>
            <p:extLst>
              <p:ext uri="{D42A27DB-BD31-4B8C-83A1-F6EECF244321}">
                <p14:modId xmlns:p14="http://schemas.microsoft.com/office/powerpoint/2010/main" val="2523954917"/>
              </p:ext>
            </p:extLst>
          </p:nvPr>
        </p:nvGraphicFramePr>
        <p:xfrm>
          <a:off x="611188" y="1700213"/>
          <a:ext cx="2447925" cy="2072640"/>
        </p:xfrm>
        <a:graphic>
          <a:graphicData uri="http://schemas.openxmlformats.org/drawingml/2006/table">
            <a:tbl>
              <a:tblPr/>
              <a:tblGrid>
                <a:gridCol w="576262">
                  <a:extLst>
                    <a:ext uri="{9D8B030D-6E8A-4147-A177-3AD203B41FA5}">
                      <a16:colId xmlns:a16="http://schemas.microsoft.com/office/drawing/2014/main" val="20000"/>
                    </a:ext>
                  </a:extLst>
                </a:gridCol>
                <a:gridCol w="576263">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647700">
                  <a:extLst>
                    <a:ext uri="{9D8B030D-6E8A-4147-A177-3AD203B41FA5}">
                      <a16:colId xmlns:a16="http://schemas.microsoft.com/office/drawing/2014/main" val="20003"/>
                    </a:ext>
                  </a:extLst>
                </a:gridCol>
              </a:tblGrid>
              <a:tr h="384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solidFill>
                  </a:tcPr>
                </a:tc>
                <a:extLst>
                  <a:ext uri="{0D108BD9-81ED-4DB2-BD59-A6C34878D82A}">
                    <a16:rowId xmlns:a16="http://schemas.microsoft.com/office/drawing/2014/main" val="10000"/>
                  </a:ext>
                </a:extLst>
              </a:tr>
              <a:tr h="384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solidFill>
                  </a:tcPr>
                </a:tc>
                <a:extLst>
                  <a:ext uri="{0D108BD9-81ED-4DB2-BD59-A6C34878D82A}">
                    <a16:rowId xmlns:a16="http://schemas.microsoft.com/office/drawing/2014/main" val="10001"/>
                  </a:ext>
                </a:extLst>
              </a:tr>
              <a:tr h="384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66FF"/>
                    </a:solidFill>
                  </a:tcPr>
                </a:tc>
                <a:extLst>
                  <a:ext uri="{0D108BD9-81ED-4DB2-BD59-A6C34878D82A}">
                    <a16:rowId xmlns:a16="http://schemas.microsoft.com/office/drawing/2014/main" val="10002"/>
                  </a:ext>
                </a:extLst>
              </a:tr>
              <a:tr h="2476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66FF"/>
                    </a:solidFill>
                  </a:tcPr>
                </a:tc>
                <a:extLst>
                  <a:ext uri="{0D108BD9-81ED-4DB2-BD59-A6C34878D82A}">
                    <a16:rowId xmlns:a16="http://schemas.microsoft.com/office/drawing/2014/main" val="10003"/>
                  </a:ext>
                </a:extLst>
              </a:tr>
            </a:tbl>
          </a:graphicData>
        </a:graphic>
      </p:graphicFrame>
      <p:graphicFrame>
        <p:nvGraphicFramePr>
          <p:cNvPr id="12522" name="Group 234"/>
          <p:cNvGraphicFramePr>
            <a:graphicFrameLocks noGrp="1"/>
          </p:cNvGraphicFramePr>
          <p:nvPr>
            <p:ph sz="quarter" idx="2"/>
            <p:extLst>
              <p:ext uri="{D42A27DB-BD31-4B8C-83A1-F6EECF244321}">
                <p14:modId xmlns:p14="http://schemas.microsoft.com/office/powerpoint/2010/main" val="272460380"/>
              </p:ext>
            </p:extLst>
          </p:nvPr>
        </p:nvGraphicFramePr>
        <p:xfrm>
          <a:off x="4932363" y="1700213"/>
          <a:ext cx="3960812" cy="2105661"/>
        </p:xfrm>
        <a:graphic>
          <a:graphicData uri="http://schemas.openxmlformats.org/drawingml/2006/table">
            <a:tbl>
              <a:tblPr/>
              <a:tblGrid>
                <a:gridCol w="647700">
                  <a:extLst>
                    <a:ext uri="{9D8B030D-6E8A-4147-A177-3AD203B41FA5}">
                      <a16:colId xmlns:a16="http://schemas.microsoft.com/office/drawing/2014/main" val="20000"/>
                    </a:ext>
                  </a:extLst>
                </a:gridCol>
                <a:gridCol w="633412">
                  <a:extLst>
                    <a:ext uri="{9D8B030D-6E8A-4147-A177-3AD203B41FA5}">
                      <a16:colId xmlns:a16="http://schemas.microsoft.com/office/drawing/2014/main" val="20001"/>
                    </a:ext>
                  </a:extLst>
                </a:gridCol>
                <a:gridCol w="773113">
                  <a:extLst>
                    <a:ext uri="{9D8B030D-6E8A-4147-A177-3AD203B41FA5}">
                      <a16:colId xmlns:a16="http://schemas.microsoft.com/office/drawing/2014/main" val="20002"/>
                    </a:ext>
                  </a:extLst>
                </a:gridCol>
                <a:gridCol w="609600">
                  <a:extLst>
                    <a:ext uri="{9D8B030D-6E8A-4147-A177-3AD203B41FA5}">
                      <a16:colId xmlns:a16="http://schemas.microsoft.com/office/drawing/2014/main" val="20003"/>
                    </a:ext>
                  </a:extLst>
                </a:gridCol>
                <a:gridCol w="647700">
                  <a:extLst>
                    <a:ext uri="{9D8B030D-6E8A-4147-A177-3AD203B41FA5}">
                      <a16:colId xmlns:a16="http://schemas.microsoft.com/office/drawing/2014/main" val="20004"/>
                    </a:ext>
                  </a:extLst>
                </a:gridCol>
                <a:gridCol w="649287">
                  <a:extLst>
                    <a:ext uri="{9D8B030D-6E8A-4147-A177-3AD203B41FA5}">
                      <a16:colId xmlns:a16="http://schemas.microsoft.com/office/drawing/2014/main" val="20005"/>
                    </a:ext>
                  </a:extLst>
                </a:gridCol>
              </a:tblGrid>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E0F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E0F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E0F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E0F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E0F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E0F6"/>
                    </a:solidFill>
                  </a:tcPr>
                </a:tc>
                <a:extLst>
                  <a:ext uri="{0D108BD9-81ED-4DB2-BD59-A6C34878D82A}">
                    <a16:rowId xmlns:a16="http://schemas.microsoft.com/office/drawing/2014/main" val="10000"/>
                  </a:ext>
                </a:extLst>
              </a:tr>
              <a:tr h="5302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E0F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E0F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E0F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E0F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E0F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21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E0F6"/>
                    </a:solidFill>
                  </a:tcPr>
                </a:tc>
                <a:extLst>
                  <a:ext uri="{0D108BD9-81ED-4DB2-BD59-A6C34878D82A}">
                    <a16:rowId xmlns:a16="http://schemas.microsoft.com/office/drawing/2014/main" val="10001"/>
                  </a:ext>
                </a:extLst>
              </a:tr>
              <a:tr h="5286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E0F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E0F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E0F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E0F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E0F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22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E0F6"/>
                    </a:solidFill>
                  </a:tcPr>
                </a:tc>
                <a:extLst>
                  <a:ext uri="{0D108BD9-81ED-4DB2-BD59-A6C34878D82A}">
                    <a16:rowId xmlns:a16="http://schemas.microsoft.com/office/drawing/2014/main" val="10002"/>
                  </a:ext>
                </a:extLst>
              </a:tr>
              <a:tr h="5286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0E0F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0E0F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0E0F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0E0F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0E0F6"/>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0E0F6"/>
                    </a:solidFill>
                  </a:tcPr>
                </a:tc>
                <a:extLst>
                  <a:ext uri="{0D108BD9-81ED-4DB2-BD59-A6C34878D82A}">
                    <a16:rowId xmlns:a16="http://schemas.microsoft.com/office/drawing/2014/main" val="10003"/>
                  </a:ext>
                </a:extLst>
              </a:tr>
            </a:tbl>
          </a:graphicData>
        </a:graphic>
      </p:graphicFrame>
      <p:graphicFrame>
        <p:nvGraphicFramePr>
          <p:cNvPr id="12545" name="Group 257"/>
          <p:cNvGraphicFramePr>
            <a:graphicFrameLocks noGrp="1"/>
          </p:cNvGraphicFramePr>
          <p:nvPr>
            <p:ph sz="quarter" idx="3"/>
            <p:extLst>
              <p:ext uri="{D42A27DB-BD31-4B8C-83A1-F6EECF244321}">
                <p14:modId xmlns:p14="http://schemas.microsoft.com/office/powerpoint/2010/main" val="2319359057"/>
              </p:ext>
            </p:extLst>
          </p:nvPr>
        </p:nvGraphicFramePr>
        <p:xfrm>
          <a:off x="611188" y="4076700"/>
          <a:ext cx="5184775" cy="2192338"/>
        </p:xfrm>
        <a:graphic>
          <a:graphicData uri="http://schemas.openxmlformats.org/drawingml/2006/table">
            <a:tbl>
              <a:tblPr/>
              <a:tblGrid>
                <a:gridCol w="577850">
                  <a:extLst>
                    <a:ext uri="{9D8B030D-6E8A-4147-A177-3AD203B41FA5}">
                      <a16:colId xmlns:a16="http://schemas.microsoft.com/office/drawing/2014/main" val="20000"/>
                    </a:ext>
                  </a:extLst>
                </a:gridCol>
                <a:gridCol w="574675">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647700">
                  <a:extLst>
                    <a:ext uri="{9D8B030D-6E8A-4147-A177-3AD203B41FA5}">
                      <a16:colId xmlns:a16="http://schemas.microsoft.com/office/drawing/2014/main" val="20003"/>
                    </a:ext>
                  </a:extLst>
                </a:gridCol>
                <a:gridCol w="649287">
                  <a:extLst>
                    <a:ext uri="{9D8B030D-6E8A-4147-A177-3AD203B41FA5}">
                      <a16:colId xmlns:a16="http://schemas.microsoft.com/office/drawing/2014/main" val="20004"/>
                    </a:ext>
                  </a:extLst>
                </a:gridCol>
                <a:gridCol w="647700">
                  <a:extLst>
                    <a:ext uri="{9D8B030D-6E8A-4147-A177-3AD203B41FA5}">
                      <a16:colId xmlns:a16="http://schemas.microsoft.com/office/drawing/2014/main" val="20005"/>
                    </a:ext>
                  </a:extLst>
                </a:gridCol>
                <a:gridCol w="720725">
                  <a:extLst>
                    <a:ext uri="{9D8B030D-6E8A-4147-A177-3AD203B41FA5}">
                      <a16:colId xmlns:a16="http://schemas.microsoft.com/office/drawing/2014/main" val="20006"/>
                    </a:ext>
                  </a:extLst>
                </a:gridCol>
                <a:gridCol w="719138">
                  <a:extLst>
                    <a:ext uri="{9D8B030D-6E8A-4147-A177-3AD203B41FA5}">
                      <a16:colId xmlns:a16="http://schemas.microsoft.com/office/drawing/2014/main" val="20007"/>
                    </a:ext>
                  </a:extLst>
                </a:gridCol>
              </a:tblGrid>
              <a:tr h="5524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28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0"/>
                  </a:ext>
                </a:extLst>
              </a:tr>
              <a:tr h="5461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29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1"/>
                  </a:ext>
                </a:extLst>
              </a:tr>
              <a:tr h="5476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2"/>
                  </a:ext>
                </a:extLst>
              </a:tr>
              <a:tr h="5461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31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extLst>
                  <a:ext uri="{0D108BD9-81ED-4DB2-BD59-A6C34878D82A}">
                    <a16:rowId xmlns:a16="http://schemas.microsoft.com/office/drawing/2014/main" val="10003"/>
                  </a:ext>
                </a:extLst>
              </a:tr>
            </a:tbl>
          </a:graphicData>
        </a:graphic>
      </p:graphicFrame>
      <p:sp>
        <p:nvSpPr>
          <p:cNvPr id="12547" name="Text Box 259"/>
          <p:cNvSpPr txBox="1">
            <a:spLocks noChangeArrowheads="1"/>
          </p:cNvSpPr>
          <p:nvPr/>
        </p:nvSpPr>
        <p:spPr bwMode="auto">
          <a:xfrm>
            <a:off x="131942" y="188640"/>
            <a:ext cx="849694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dirty="0">
                <a:solidFill>
                  <a:schemeClr val="bg1"/>
                </a:solidFill>
              </a:rPr>
              <a:t>以密钥分组为</a:t>
            </a:r>
            <a:r>
              <a:rPr lang="en-US" altLang="zh-CN" sz="2800" dirty="0">
                <a:solidFill>
                  <a:schemeClr val="bg1"/>
                </a:solidFill>
              </a:rPr>
              <a:t>128bits</a:t>
            </a:r>
            <a:r>
              <a:rPr lang="zh-CN" altLang="en-US" sz="2800" dirty="0">
                <a:solidFill>
                  <a:schemeClr val="bg1"/>
                </a:solidFill>
              </a:rPr>
              <a:t>、</a:t>
            </a:r>
            <a:r>
              <a:rPr lang="en-US" altLang="zh-CN" sz="2800" dirty="0">
                <a:solidFill>
                  <a:schemeClr val="bg1"/>
                </a:solidFill>
              </a:rPr>
              <a:t>192bits </a:t>
            </a:r>
            <a:r>
              <a:rPr lang="zh-CN" altLang="en-US" sz="2800" dirty="0">
                <a:solidFill>
                  <a:schemeClr val="bg1"/>
                </a:solidFill>
              </a:rPr>
              <a:t>、</a:t>
            </a:r>
            <a:r>
              <a:rPr lang="en-US" altLang="zh-CN" sz="2800" dirty="0">
                <a:solidFill>
                  <a:schemeClr val="bg1"/>
                </a:solidFill>
              </a:rPr>
              <a:t>256bits</a:t>
            </a:r>
            <a:r>
              <a:rPr lang="zh-CN" altLang="en-US" sz="2800" dirty="0">
                <a:solidFill>
                  <a:schemeClr val="bg1"/>
                </a:solidFill>
              </a:rPr>
              <a:t>为例组成的阵列</a:t>
            </a:r>
          </a:p>
        </p:txBody>
      </p:sp>
      <p:sp>
        <p:nvSpPr>
          <p:cNvPr id="2" name="灯片编号占位符 1"/>
          <p:cNvSpPr>
            <a:spLocks noGrp="1"/>
          </p:cNvSpPr>
          <p:nvPr>
            <p:ph type="sldNum" sz="quarter" idx="12"/>
          </p:nvPr>
        </p:nvSpPr>
        <p:spPr/>
        <p:txBody>
          <a:bodyPr/>
          <a:lstStyle/>
          <a:p>
            <a:fld id="{5DA19894-B5A0-4150-A447-1A0A1A542604}" type="slidenum">
              <a:rPr lang="en-US" altLang="zh-CN" smtClean="0"/>
              <a:pPr/>
              <a:t>177</a:t>
            </a:fld>
            <a:endParaRPr lang="en-US" altLang="zh-CN"/>
          </a:p>
        </p:txBody>
      </p:sp>
    </p:spTree>
    <p:extLst>
      <p:ext uri="{BB962C8B-B14F-4D97-AF65-F5344CB8AC3E}">
        <p14:creationId xmlns:p14="http://schemas.microsoft.com/office/powerpoint/2010/main" val="15357383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11188" y="44674"/>
            <a:ext cx="7921625" cy="1008062"/>
          </a:xfrm>
        </p:spPr>
        <p:txBody>
          <a:bodyPr/>
          <a:lstStyle/>
          <a:p>
            <a:r>
              <a:rPr lang="zh-CN" altLang="en-US" sz="3200" b="0" dirty="0">
                <a:solidFill>
                  <a:schemeClr val="bg1"/>
                </a:solidFill>
              </a:rPr>
              <a:t>当</a:t>
            </a:r>
            <a:r>
              <a:rPr lang="en-US" altLang="zh-CN" sz="3200" b="0" dirty="0" err="1">
                <a:solidFill>
                  <a:schemeClr val="bg1"/>
                </a:solidFill>
              </a:rPr>
              <a:t>Nb</a:t>
            </a:r>
            <a:r>
              <a:rPr lang="en-US" altLang="zh-CN" sz="3200" b="0" dirty="0">
                <a:solidFill>
                  <a:schemeClr val="bg1"/>
                </a:solidFill>
              </a:rPr>
              <a:t>=6</a:t>
            </a:r>
            <a:r>
              <a:rPr lang="zh-CN" altLang="en-US" sz="3200" b="0" dirty="0">
                <a:solidFill>
                  <a:schemeClr val="bg1"/>
                </a:solidFill>
              </a:rPr>
              <a:t>时的状态和</a:t>
            </a:r>
            <a:r>
              <a:rPr lang="en-US" altLang="zh-CN" sz="3200" b="0" dirty="0" err="1">
                <a:solidFill>
                  <a:schemeClr val="bg1"/>
                </a:solidFill>
              </a:rPr>
              <a:t>Nk</a:t>
            </a:r>
            <a:r>
              <a:rPr lang="en-US" altLang="zh-CN" sz="3200" b="0" dirty="0">
                <a:solidFill>
                  <a:schemeClr val="bg1"/>
                </a:solidFill>
              </a:rPr>
              <a:t>=4</a:t>
            </a:r>
            <a:r>
              <a:rPr lang="zh-CN" altLang="en-US" sz="3200" b="0" dirty="0">
                <a:solidFill>
                  <a:schemeClr val="bg1"/>
                </a:solidFill>
              </a:rPr>
              <a:t>时的密钥布局</a:t>
            </a:r>
          </a:p>
        </p:txBody>
      </p:sp>
      <p:graphicFrame>
        <p:nvGraphicFramePr>
          <p:cNvPr id="37891" name="Group 3"/>
          <p:cNvGraphicFramePr>
            <a:graphicFrameLocks noGrp="1"/>
          </p:cNvGraphicFramePr>
          <p:nvPr>
            <p:ph sz="half" idx="1"/>
          </p:nvPr>
        </p:nvGraphicFramePr>
        <p:xfrm>
          <a:off x="179388" y="2205038"/>
          <a:ext cx="4392612" cy="2665413"/>
        </p:xfrm>
        <a:graphic>
          <a:graphicData uri="http://schemas.openxmlformats.org/drawingml/2006/table">
            <a:tbl>
              <a:tblPr/>
              <a:tblGrid>
                <a:gridCol w="731837">
                  <a:extLst>
                    <a:ext uri="{9D8B030D-6E8A-4147-A177-3AD203B41FA5}">
                      <a16:colId xmlns:a16="http://schemas.microsoft.com/office/drawing/2014/main" val="20000"/>
                    </a:ext>
                  </a:extLst>
                </a:gridCol>
                <a:gridCol w="731838">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gridCol w="731837">
                  <a:extLst>
                    <a:ext uri="{9D8B030D-6E8A-4147-A177-3AD203B41FA5}">
                      <a16:colId xmlns:a16="http://schemas.microsoft.com/office/drawing/2014/main" val="20003"/>
                    </a:ext>
                  </a:extLst>
                </a:gridCol>
                <a:gridCol w="731838">
                  <a:extLst>
                    <a:ext uri="{9D8B030D-6E8A-4147-A177-3AD203B41FA5}">
                      <a16:colId xmlns:a16="http://schemas.microsoft.com/office/drawing/2014/main" val="20004"/>
                    </a:ext>
                  </a:extLst>
                </a:gridCol>
                <a:gridCol w="731837">
                  <a:extLst>
                    <a:ext uri="{9D8B030D-6E8A-4147-A177-3AD203B41FA5}">
                      <a16:colId xmlns:a16="http://schemas.microsoft.com/office/drawing/2014/main" val="20005"/>
                    </a:ext>
                  </a:extLst>
                </a:gridCol>
              </a:tblGrid>
              <a:tr h="666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chemeClr val="tx1"/>
                          </a:solidFill>
                          <a:effectLst/>
                          <a:latin typeface="Arial" charset="0"/>
                          <a:ea typeface="宋体" charset="-122"/>
                        </a:rPr>
                        <a:t>a</a:t>
                      </a:r>
                      <a:r>
                        <a:rPr kumimoji="0" lang="en-US" altLang="zh-CN" sz="1600" b="1" i="0" u="none" strike="noStrike" cap="none" normalizeH="0" baseline="0" dirty="0">
                          <a:ln>
                            <a:noFill/>
                          </a:ln>
                          <a:solidFill>
                            <a:schemeClr val="tx1"/>
                          </a:solidFill>
                          <a:effectLst/>
                          <a:latin typeface="Arial" charset="0"/>
                          <a:ea typeface="宋体" charset="-122"/>
                        </a:rPr>
                        <a:t>0,0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0,1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0,2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0,3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0,4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0,5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6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1,1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1,2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1,3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1,4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1,5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51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2,0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2,1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2,2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2,3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chemeClr val="tx1"/>
                          </a:solidFill>
                          <a:effectLst/>
                          <a:latin typeface="Arial" charset="0"/>
                          <a:ea typeface="宋体" charset="-122"/>
                        </a:rPr>
                        <a:t>a</a:t>
                      </a:r>
                      <a:r>
                        <a:rPr kumimoji="0" lang="en-US" altLang="zh-CN" sz="1600" b="1" i="0" u="none" strike="noStrike" cap="none" normalizeH="0" baseline="0" dirty="0">
                          <a:ln>
                            <a:noFill/>
                          </a:ln>
                          <a:solidFill>
                            <a:schemeClr val="tx1"/>
                          </a:solidFill>
                          <a:effectLst/>
                          <a:latin typeface="Arial" charset="0"/>
                          <a:ea typeface="宋体" charset="-122"/>
                        </a:rPr>
                        <a:t>2,4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2,5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6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3,0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3,1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3,2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3,3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3,4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3,5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7931" name="Text Box 43"/>
          <p:cNvSpPr txBox="1">
            <a:spLocks noChangeArrowheads="1"/>
          </p:cNvSpPr>
          <p:nvPr/>
        </p:nvSpPr>
        <p:spPr bwMode="auto">
          <a:xfrm>
            <a:off x="179388" y="5445125"/>
            <a:ext cx="3419475"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000" dirty="0" err="1">
                <a:solidFill>
                  <a:srgbClr val="6600FF"/>
                </a:solidFill>
              </a:rPr>
              <a:t>Nb</a:t>
            </a:r>
            <a:r>
              <a:rPr lang="en-US" altLang="zh-CN" sz="2000" dirty="0">
                <a:solidFill>
                  <a:srgbClr val="6600FF"/>
                </a:solidFill>
              </a:rPr>
              <a:t> = 6</a:t>
            </a:r>
          </a:p>
          <a:p>
            <a:pPr algn="ctr">
              <a:spcBef>
                <a:spcPct val="50000"/>
              </a:spcBef>
            </a:pPr>
            <a:r>
              <a:rPr lang="en-US" altLang="zh-CN" sz="2000" dirty="0">
                <a:solidFill>
                  <a:srgbClr val="6600FF"/>
                </a:solidFill>
              </a:rPr>
              <a:t>Block Length = 192 bits</a:t>
            </a:r>
          </a:p>
        </p:txBody>
      </p:sp>
      <p:graphicFrame>
        <p:nvGraphicFramePr>
          <p:cNvPr id="37932" name="Group 44"/>
          <p:cNvGraphicFramePr>
            <a:graphicFrameLocks noGrp="1"/>
          </p:cNvGraphicFramePr>
          <p:nvPr>
            <p:ph sz="half" idx="2"/>
          </p:nvPr>
        </p:nvGraphicFramePr>
        <p:xfrm>
          <a:off x="5435600" y="2205038"/>
          <a:ext cx="2952750" cy="2663827"/>
        </p:xfrm>
        <a:graphic>
          <a:graphicData uri="http://schemas.openxmlformats.org/drawingml/2006/table">
            <a:tbl>
              <a:tblPr/>
              <a:tblGrid>
                <a:gridCol w="738188">
                  <a:extLst>
                    <a:ext uri="{9D8B030D-6E8A-4147-A177-3AD203B41FA5}">
                      <a16:colId xmlns:a16="http://schemas.microsoft.com/office/drawing/2014/main" val="20000"/>
                    </a:ext>
                  </a:extLst>
                </a:gridCol>
                <a:gridCol w="738187">
                  <a:extLst>
                    <a:ext uri="{9D8B030D-6E8A-4147-A177-3AD203B41FA5}">
                      <a16:colId xmlns:a16="http://schemas.microsoft.com/office/drawing/2014/main" val="20001"/>
                    </a:ext>
                  </a:extLst>
                </a:gridCol>
                <a:gridCol w="738188">
                  <a:extLst>
                    <a:ext uri="{9D8B030D-6E8A-4147-A177-3AD203B41FA5}">
                      <a16:colId xmlns:a16="http://schemas.microsoft.com/office/drawing/2014/main" val="20002"/>
                    </a:ext>
                  </a:extLst>
                </a:gridCol>
                <a:gridCol w="738187">
                  <a:extLst>
                    <a:ext uri="{9D8B030D-6E8A-4147-A177-3AD203B41FA5}">
                      <a16:colId xmlns:a16="http://schemas.microsoft.com/office/drawing/2014/main" val="20003"/>
                    </a:ext>
                  </a:extLst>
                </a:gridCol>
              </a:tblGrid>
              <a:tr h="6778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0,0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0,1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0,2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0,3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1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1,1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1,2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1,3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1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2,0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2,1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2,2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2,3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1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3,0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3,1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3,2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chemeClr val="tx1"/>
                          </a:solidFill>
                          <a:effectLst/>
                          <a:latin typeface="Arial" charset="0"/>
                          <a:ea typeface="宋体" charset="-122"/>
                        </a:rPr>
                        <a:t>K</a:t>
                      </a:r>
                      <a:r>
                        <a:rPr kumimoji="0" lang="en-US" altLang="zh-CN" sz="1600" b="1" i="0" u="none" strike="noStrike" cap="none" normalizeH="0" baseline="0" dirty="0">
                          <a:ln>
                            <a:noFill/>
                          </a:ln>
                          <a:solidFill>
                            <a:schemeClr val="tx1"/>
                          </a:solidFill>
                          <a:effectLst/>
                          <a:latin typeface="Arial" charset="0"/>
                          <a:ea typeface="宋体" charset="-122"/>
                        </a:rPr>
                        <a:t>3,3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7960" name="Text Box 72"/>
          <p:cNvSpPr txBox="1">
            <a:spLocks noChangeArrowheads="1"/>
          </p:cNvSpPr>
          <p:nvPr/>
        </p:nvSpPr>
        <p:spPr bwMode="auto">
          <a:xfrm>
            <a:off x="5364163" y="5445224"/>
            <a:ext cx="3419475"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dirty="0" err="1">
                <a:solidFill>
                  <a:srgbClr val="6600FF"/>
                </a:solidFill>
              </a:rPr>
              <a:t>Nk</a:t>
            </a:r>
            <a:r>
              <a:rPr lang="en-US" altLang="zh-CN" sz="2000" dirty="0">
                <a:solidFill>
                  <a:srgbClr val="6600FF"/>
                </a:solidFill>
              </a:rPr>
              <a:t> = 4</a:t>
            </a:r>
          </a:p>
          <a:p>
            <a:pPr>
              <a:spcBef>
                <a:spcPct val="50000"/>
              </a:spcBef>
            </a:pPr>
            <a:r>
              <a:rPr lang="en-US" altLang="zh-CN" sz="2000" dirty="0">
                <a:solidFill>
                  <a:srgbClr val="6600FF"/>
                </a:solidFill>
              </a:rPr>
              <a:t>Key Length = 128 bits</a:t>
            </a:r>
          </a:p>
        </p:txBody>
      </p:sp>
      <p:sp>
        <p:nvSpPr>
          <p:cNvPr id="2" name="灯片编号占位符 1"/>
          <p:cNvSpPr>
            <a:spLocks noGrp="1"/>
          </p:cNvSpPr>
          <p:nvPr>
            <p:ph type="sldNum" sz="quarter" idx="12"/>
          </p:nvPr>
        </p:nvSpPr>
        <p:spPr/>
        <p:txBody>
          <a:bodyPr/>
          <a:lstStyle/>
          <a:p>
            <a:fld id="{A62F2D49-B3D8-46AA-97D1-3C5FD17B297C}" type="slidenum">
              <a:rPr lang="en-US" altLang="zh-CN" smtClean="0"/>
              <a:pPr/>
              <a:t>178</a:t>
            </a:fld>
            <a:endParaRPr lang="en-US" altLang="zh-CN"/>
          </a:p>
        </p:txBody>
      </p:sp>
    </p:spTree>
    <p:extLst>
      <p:ext uri="{BB962C8B-B14F-4D97-AF65-F5344CB8AC3E}">
        <p14:creationId xmlns:p14="http://schemas.microsoft.com/office/powerpoint/2010/main" val="616813240"/>
      </p:ext>
    </p:extLst>
  </p:cSld>
  <p:clrMapOvr>
    <a:masterClrMapping/>
  </p:clrMapOvr>
  <p:transition>
    <p:wipe dir="d"/>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Text Box 6"/>
          <p:cNvSpPr txBox="1">
            <a:spLocks noChangeArrowheads="1"/>
          </p:cNvSpPr>
          <p:nvPr/>
        </p:nvSpPr>
        <p:spPr bwMode="auto">
          <a:xfrm>
            <a:off x="518461" y="-24482"/>
            <a:ext cx="811847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dirty="0">
                <a:solidFill>
                  <a:schemeClr val="bg1"/>
                </a:solidFill>
              </a:rPr>
              <a:t>分组长度和密钥长度均为</a:t>
            </a:r>
            <a:r>
              <a:rPr lang="en-US" altLang="zh-CN" dirty="0">
                <a:solidFill>
                  <a:schemeClr val="bg1"/>
                </a:solidFill>
              </a:rPr>
              <a:t>128 bits</a:t>
            </a:r>
            <a:r>
              <a:rPr lang="zh-CN" altLang="en-US" dirty="0">
                <a:solidFill>
                  <a:schemeClr val="bg1"/>
                </a:solidFill>
              </a:rPr>
              <a:t>时的</a:t>
            </a:r>
            <a:r>
              <a:rPr lang="en-US" altLang="zh-CN" dirty="0">
                <a:solidFill>
                  <a:schemeClr val="bg1"/>
                </a:solidFill>
              </a:rPr>
              <a:t>AES</a:t>
            </a:r>
            <a:r>
              <a:rPr lang="zh-CN" altLang="en-US" dirty="0">
                <a:solidFill>
                  <a:schemeClr val="bg1"/>
                </a:solidFill>
              </a:rPr>
              <a:t>加密算法框图</a:t>
            </a:r>
          </a:p>
        </p:txBody>
      </p:sp>
      <p:sp>
        <p:nvSpPr>
          <p:cNvPr id="15367" name="Rectangle 7"/>
          <p:cNvSpPr>
            <a:spLocks noChangeArrowheads="1"/>
          </p:cNvSpPr>
          <p:nvPr/>
        </p:nvSpPr>
        <p:spPr bwMode="auto">
          <a:xfrm>
            <a:off x="684213" y="2781300"/>
            <a:ext cx="1657350" cy="1008063"/>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t>Data / Key </a:t>
            </a:r>
          </a:p>
          <a:p>
            <a:pPr algn="ctr"/>
            <a:r>
              <a:rPr lang="en-US" altLang="zh-CN" sz="2400"/>
              <a:t>Addition</a:t>
            </a:r>
          </a:p>
        </p:txBody>
      </p:sp>
      <p:sp>
        <p:nvSpPr>
          <p:cNvPr id="15368" name="Rectangle 8"/>
          <p:cNvSpPr>
            <a:spLocks noChangeArrowheads="1"/>
          </p:cNvSpPr>
          <p:nvPr/>
        </p:nvSpPr>
        <p:spPr bwMode="auto">
          <a:xfrm>
            <a:off x="2843213" y="2781300"/>
            <a:ext cx="792162" cy="1008063"/>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t>Rnd</a:t>
            </a:r>
          </a:p>
          <a:p>
            <a:pPr algn="ctr"/>
            <a:r>
              <a:rPr lang="en-US" altLang="zh-CN" sz="2400"/>
              <a:t>0</a:t>
            </a:r>
          </a:p>
        </p:txBody>
      </p:sp>
      <p:sp>
        <p:nvSpPr>
          <p:cNvPr id="15369" name="Rectangle 9"/>
          <p:cNvSpPr>
            <a:spLocks noChangeArrowheads="1"/>
          </p:cNvSpPr>
          <p:nvPr/>
        </p:nvSpPr>
        <p:spPr bwMode="auto">
          <a:xfrm>
            <a:off x="4140200" y="2781300"/>
            <a:ext cx="792163" cy="1008063"/>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t>Rnd</a:t>
            </a:r>
          </a:p>
          <a:p>
            <a:pPr algn="ctr"/>
            <a:r>
              <a:rPr lang="en-US" altLang="zh-CN" sz="2400"/>
              <a:t>1</a:t>
            </a:r>
          </a:p>
        </p:txBody>
      </p:sp>
      <p:sp>
        <p:nvSpPr>
          <p:cNvPr id="15370" name="Rectangle 10"/>
          <p:cNvSpPr>
            <a:spLocks noChangeArrowheads="1"/>
          </p:cNvSpPr>
          <p:nvPr/>
        </p:nvSpPr>
        <p:spPr bwMode="auto">
          <a:xfrm>
            <a:off x="6156325" y="2781300"/>
            <a:ext cx="863600" cy="1008063"/>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t>Rnd</a:t>
            </a:r>
          </a:p>
          <a:p>
            <a:pPr algn="ctr"/>
            <a:r>
              <a:rPr lang="en-US" altLang="zh-CN" sz="2400"/>
              <a:t>8</a:t>
            </a:r>
          </a:p>
        </p:txBody>
      </p:sp>
      <p:sp>
        <p:nvSpPr>
          <p:cNvPr id="15371" name="Rectangle 11"/>
          <p:cNvSpPr>
            <a:spLocks noChangeArrowheads="1"/>
          </p:cNvSpPr>
          <p:nvPr/>
        </p:nvSpPr>
        <p:spPr bwMode="auto">
          <a:xfrm>
            <a:off x="7524750" y="2781300"/>
            <a:ext cx="863600" cy="1008063"/>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t>Final</a:t>
            </a:r>
          </a:p>
          <a:p>
            <a:pPr algn="ctr"/>
            <a:r>
              <a:rPr lang="en-US" altLang="zh-CN" sz="2400"/>
              <a:t>Rnd</a:t>
            </a:r>
          </a:p>
        </p:txBody>
      </p:sp>
      <p:sp>
        <p:nvSpPr>
          <p:cNvPr id="15374" name="Line 14"/>
          <p:cNvSpPr>
            <a:spLocks noChangeShapeType="1"/>
          </p:cNvSpPr>
          <p:nvPr/>
        </p:nvSpPr>
        <p:spPr bwMode="auto">
          <a:xfrm>
            <a:off x="2339975" y="3141663"/>
            <a:ext cx="50323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5" name="Line 15"/>
          <p:cNvSpPr>
            <a:spLocks noChangeShapeType="1"/>
          </p:cNvSpPr>
          <p:nvPr/>
        </p:nvSpPr>
        <p:spPr bwMode="auto">
          <a:xfrm>
            <a:off x="3635375" y="3141663"/>
            <a:ext cx="50482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6" name="Line 16"/>
          <p:cNvSpPr>
            <a:spLocks noChangeShapeType="1"/>
          </p:cNvSpPr>
          <p:nvPr/>
        </p:nvSpPr>
        <p:spPr bwMode="auto">
          <a:xfrm>
            <a:off x="7019925" y="3068638"/>
            <a:ext cx="50482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7" name="Line 17"/>
          <p:cNvSpPr>
            <a:spLocks noChangeShapeType="1"/>
          </p:cNvSpPr>
          <p:nvPr/>
        </p:nvSpPr>
        <p:spPr bwMode="auto">
          <a:xfrm>
            <a:off x="4932363" y="3141663"/>
            <a:ext cx="28733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78" name="Line 18"/>
          <p:cNvSpPr>
            <a:spLocks noChangeShapeType="1"/>
          </p:cNvSpPr>
          <p:nvPr/>
        </p:nvSpPr>
        <p:spPr bwMode="auto">
          <a:xfrm>
            <a:off x="5795963" y="3141663"/>
            <a:ext cx="36036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0" name="Line 20"/>
          <p:cNvSpPr>
            <a:spLocks noChangeShapeType="1"/>
          </p:cNvSpPr>
          <p:nvPr/>
        </p:nvSpPr>
        <p:spPr bwMode="auto">
          <a:xfrm>
            <a:off x="5148263" y="3357563"/>
            <a:ext cx="719137" cy="0"/>
          </a:xfrm>
          <a:prstGeom prst="line">
            <a:avLst/>
          </a:prstGeom>
          <a:noFill/>
          <a:ln w="381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1" name="Line 21"/>
          <p:cNvSpPr>
            <a:spLocks noChangeShapeType="1"/>
          </p:cNvSpPr>
          <p:nvPr/>
        </p:nvSpPr>
        <p:spPr bwMode="auto">
          <a:xfrm>
            <a:off x="323850" y="3573463"/>
            <a:ext cx="36036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2" name="Line 22"/>
          <p:cNvSpPr>
            <a:spLocks noChangeShapeType="1"/>
          </p:cNvSpPr>
          <p:nvPr/>
        </p:nvSpPr>
        <p:spPr bwMode="auto">
          <a:xfrm>
            <a:off x="323850" y="3573463"/>
            <a:ext cx="0" cy="10080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3" name="Line 23"/>
          <p:cNvSpPr>
            <a:spLocks noChangeShapeType="1"/>
          </p:cNvSpPr>
          <p:nvPr/>
        </p:nvSpPr>
        <p:spPr bwMode="auto">
          <a:xfrm>
            <a:off x="323850" y="4581525"/>
            <a:ext cx="50323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4" name="Line 24"/>
          <p:cNvSpPr>
            <a:spLocks noChangeShapeType="1"/>
          </p:cNvSpPr>
          <p:nvPr/>
        </p:nvSpPr>
        <p:spPr bwMode="auto">
          <a:xfrm>
            <a:off x="827088" y="4581525"/>
            <a:ext cx="0" cy="5762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5" name="Line 25"/>
          <p:cNvSpPr>
            <a:spLocks noChangeShapeType="1"/>
          </p:cNvSpPr>
          <p:nvPr/>
        </p:nvSpPr>
        <p:spPr bwMode="auto">
          <a:xfrm>
            <a:off x="250825" y="5157788"/>
            <a:ext cx="93503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6" name="Rectangle 26"/>
          <p:cNvSpPr>
            <a:spLocks noChangeArrowheads="1"/>
          </p:cNvSpPr>
          <p:nvPr/>
        </p:nvSpPr>
        <p:spPr bwMode="auto">
          <a:xfrm>
            <a:off x="1187450" y="4437063"/>
            <a:ext cx="1512888" cy="1800225"/>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a:t>Key</a:t>
            </a:r>
          </a:p>
          <a:p>
            <a:pPr algn="ctr"/>
            <a:r>
              <a:rPr lang="en-US" altLang="zh-CN" sz="2400"/>
              <a:t>Schedule</a:t>
            </a:r>
          </a:p>
        </p:txBody>
      </p:sp>
      <p:sp>
        <p:nvSpPr>
          <p:cNvPr id="15387" name="Line 27"/>
          <p:cNvSpPr>
            <a:spLocks noChangeShapeType="1"/>
          </p:cNvSpPr>
          <p:nvPr/>
        </p:nvSpPr>
        <p:spPr bwMode="auto">
          <a:xfrm>
            <a:off x="2700338" y="5157788"/>
            <a:ext cx="1727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8" name="Line 28"/>
          <p:cNvSpPr>
            <a:spLocks noChangeShapeType="1"/>
          </p:cNvSpPr>
          <p:nvPr/>
        </p:nvSpPr>
        <p:spPr bwMode="auto">
          <a:xfrm>
            <a:off x="5580063" y="5157788"/>
            <a:ext cx="172878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89" name="Line 29"/>
          <p:cNvSpPr>
            <a:spLocks noChangeShapeType="1"/>
          </p:cNvSpPr>
          <p:nvPr/>
        </p:nvSpPr>
        <p:spPr bwMode="auto">
          <a:xfrm flipV="1">
            <a:off x="7308850" y="3573463"/>
            <a:ext cx="0" cy="15843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90" name="Line 30"/>
          <p:cNvSpPr>
            <a:spLocks noChangeShapeType="1"/>
          </p:cNvSpPr>
          <p:nvPr/>
        </p:nvSpPr>
        <p:spPr bwMode="auto">
          <a:xfrm>
            <a:off x="7308850" y="3573463"/>
            <a:ext cx="2159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91" name="Line 31"/>
          <p:cNvSpPr>
            <a:spLocks noChangeShapeType="1"/>
          </p:cNvSpPr>
          <p:nvPr/>
        </p:nvSpPr>
        <p:spPr bwMode="auto">
          <a:xfrm flipV="1">
            <a:off x="5795963" y="3644900"/>
            <a:ext cx="0" cy="15128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92" name="Line 32"/>
          <p:cNvSpPr>
            <a:spLocks noChangeShapeType="1"/>
          </p:cNvSpPr>
          <p:nvPr/>
        </p:nvSpPr>
        <p:spPr bwMode="auto">
          <a:xfrm>
            <a:off x="5795963" y="3644900"/>
            <a:ext cx="36036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93" name="Line 33"/>
          <p:cNvSpPr>
            <a:spLocks noChangeShapeType="1"/>
          </p:cNvSpPr>
          <p:nvPr/>
        </p:nvSpPr>
        <p:spPr bwMode="auto">
          <a:xfrm flipV="1">
            <a:off x="3851275" y="3644900"/>
            <a:ext cx="0" cy="15128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94" name="Line 34"/>
          <p:cNvSpPr>
            <a:spLocks noChangeShapeType="1"/>
          </p:cNvSpPr>
          <p:nvPr/>
        </p:nvSpPr>
        <p:spPr bwMode="auto">
          <a:xfrm>
            <a:off x="3851275" y="3644900"/>
            <a:ext cx="28892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95" name="Line 35"/>
          <p:cNvSpPr>
            <a:spLocks noChangeShapeType="1"/>
          </p:cNvSpPr>
          <p:nvPr/>
        </p:nvSpPr>
        <p:spPr bwMode="auto">
          <a:xfrm>
            <a:off x="4572000" y="5157788"/>
            <a:ext cx="863600"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96" name="Line 36"/>
          <p:cNvSpPr>
            <a:spLocks noChangeShapeType="1"/>
          </p:cNvSpPr>
          <p:nvPr/>
        </p:nvSpPr>
        <p:spPr bwMode="auto">
          <a:xfrm>
            <a:off x="8388350" y="3284538"/>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97" name="Line 37"/>
          <p:cNvSpPr>
            <a:spLocks noChangeShapeType="1"/>
          </p:cNvSpPr>
          <p:nvPr/>
        </p:nvSpPr>
        <p:spPr bwMode="auto">
          <a:xfrm>
            <a:off x="8820150" y="3284538"/>
            <a:ext cx="0" cy="129698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398" name="Text Box 38"/>
          <p:cNvSpPr txBox="1">
            <a:spLocks noChangeArrowheads="1"/>
          </p:cNvSpPr>
          <p:nvPr/>
        </p:nvSpPr>
        <p:spPr bwMode="auto">
          <a:xfrm>
            <a:off x="7956550" y="4581525"/>
            <a:ext cx="118745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a:t>Cipher</a:t>
            </a:r>
          </a:p>
          <a:p>
            <a:pPr algn="ctr">
              <a:spcBef>
                <a:spcPct val="50000"/>
              </a:spcBef>
            </a:pPr>
            <a:r>
              <a:rPr lang="en-US" altLang="zh-CN" sz="2400"/>
              <a:t>Text</a:t>
            </a:r>
          </a:p>
        </p:txBody>
      </p:sp>
      <p:sp>
        <p:nvSpPr>
          <p:cNvPr id="15400" name="Text Box 40"/>
          <p:cNvSpPr txBox="1">
            <a:spLocks noChangeArrowheads="1"/>
          </p:cNvSpPr>
          <p:nvPr/>
        </p:nvSpPr>
        <p:spPr bwMode="auto">
          <a:xfrm>
            <a:off x="0" y="5229225"/>
            <a:ext cx="755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a:t>Key</a:t>
            </a:r>
          </a:p>
        </p:txBody>
      </p:sp>
      <p:sp>
        <p:nvSpPr>
          <p:cNvPr id="15401" name="Line 41"/>
          <p:cNvSpPr>
            <a:spLocks noChangeShapeType="1"/>
          </p:cNvSpPr>
          <p:nvPr/>
        </p:nvSpPr>
        <p:spPr bwMode="auto">
          <a:xfrm flipV="1">
            <a:off x="2987675" y="4221163"/>
            <a:ext cx="0" cy="9366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02" name="Line 42"/>
          <p:cNvSpPr>
            <a:spLocks noChangeShapeType="1"/>
          </p:cNvSpPr>
          <p:nvPr/>
        </p:nvSpPr>
        <p:spPr bwMode="auto">
          <a:xfrm flipH="1">
            <a:off x="2555875" y="4221163"/>
            <a:ext cx="431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03" name="Line 43"/>
          <p:cNvSpPr>
            <a:spLocks noChangeShapeType="1"/>
          </p:cNvSpPr>
          <p:nvPr/>
        </p:nvSpPr>
        <p:spPr bwMode="auto">
          <a:xfrm flipV="1">
            <a:off x="2555875" y="3644900"/>
            <a:ext cx="0" cy="5762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04" name="Line 44"/>
          <p:cNvSpPr>
            <a:spLocks noChangeShapeType="1"/>
          </p:cNvSpPr>
          <p:nvPr/>
        </p:nvSpPr>
        <p:spPr bwMode="auto">
          <a:xfrm>
            <a:off x="2555875" y="3644900"/>
            <a:ext cx="287338"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05" name="Line 45"/>
          <p:cNvSpPr>
            <a:spLocks noChangeShapeType="1"/>
          </p:cNvSpPr>
          <p:nvPr/>
        </p:nvSpPr>
        <p:spPr bwMode="auto">
          <a:xfrm>
            <a:off x="323850" y="3068638"/>
            <a:ext cx="36036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06" name="Line 46"/>
          <p:cNvSpPr>
            <a:spLocks noChangeShapeType="1"/>
          </p:cNvSpPr>
          <p:nvPr/>
        </p:nvSpPr>
        <p:spPr bwMode="auto">
          <a:xfrm flipV="1">
            <a:off x="323850" y="2276475"/>
            <a:ext cx="0" cy="7921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07" name="Text Box 47"/>
          <p:cNvSpPr txBox="1">
            <a:spLocks noChangeArrowheads="1"/>
          </p:cNvSpPr>
          <p:nvPr/>
        </p:nvSpPr>
        <p:spPr bwMode="auto">
          <a:xfrm>
            <a:off x="0" y="1484313"/>
            <a:ext cx="1403350"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a:t>Plain</a:t>
            </a:r>
          </a:p>
          <a:p>
            <a:pPr algn="ctr">
              <a:spcBef>
                <a:spcPct val="50000"/>
              </a:spcBef>
            </a:pPr>
            <a:r>
              <a:rPr lang="en-US" altLang="zh-CN" sz="2400"/>
              <a:t>Text</a:t>
            </a:r>
          </a:p>
        </p:txBody>
      </p:sp>
      <p:sp>
        <p:nvSpPr>
          <p:cNvPr id="2" name="灯片编号占位符 1"/>
          <p:cNvSpPr>
            <a:spLocks noGrp="1"/>
          </p:cNvSpPr>
          <p:nvPr>
            <p:ph type="sldNum" sz="quarter" idx="12"/>
          </p:nvPr>
        </p:nvSpPr>
        <p:spPr/>
        <p:txBody>
          <a:bodyPr/>
          <a:lstStyle/>
          <a:p>
            <a:fld id="{E4C9FC22-3262-423B-B838-B0162BEC6DC8}" type="slidenum">
              <a:rPr lang="en-US" altLang="zh-CN" smtClean="0"/>
              <a:pPr/>
              <a:t>179</a:t>
            </a:fld>
            <a:endParaRPr lang="en-US" altLang="zh-CN"/>
          </a:p>
        </p:txBody>
      </p:sp>
    </p:spTree>
    <p:extLst>
      <p:ext uri="{BB962C8B-B14F-4D97-AF65-F5344CB8AC3E}">
        <p14:creationId xmlns:p14="http://schemas.microsoft.com/office/powerpoint/2010/main" val="598439197"/>
      </p:ext>
    </p:extLst>
  </p:cSld>
  <p:clrMapOvr>
    <a:masterClrMapping/>
  </p:clrMapOvr>
  <p:transition>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11188" y="-27384"/>
            <a:ext cx="7921625" cy="1008062"/>
          </a:xfrm>
        </p:spPr>
        <p:txBody>
          <a:bodyPr/>
          <a:lstStyle/>
          <a:p>
            <a:r>
              <a:rPr lang="zh-CN" altLang="en-US" b="0" dirty="0">
                <a:solidFill>
                  <a:schemeClr val="bg1"/>
                </a:solidFill>
              </a:rPr>
              <a:t>维吉尼亚密码</a:t>
            </a:r>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18</a:t>
            </a:fld>
            <a:endParaRPr lang="en-US" altLang="zh-CN"/>
          </a:p>
        </p:txBody>
      </p:sp>
      <p:sp>
        <p:nvSpPr>
          <p:cNvPr id="7" name="矩形 6">
            <a:extLst>
              <a:ext uri="{FF2B5EF4-FFF2-40B4-BE49-F238E27FC236}">
                <a16:creationId xmlns:a16="http://schemas.microsoft.com/office/drawing/2014/main" id="{51C5094A-ACDB-4DB9-816B-8C3CA53224BF}"/>
              </a:ext>
            </a:extLst>
          </p:cNvPr>
          <p:cNvSpPr/>
          <p:nvPr/>
        </p:nvSpPr>
        <p:spPr>
          <a:xfrm>
            <a:off x="107504" y="1628801"/>
            <a:ext cx="8928992" cy="4708981"/>
          </a:xfrm>
          <a:prstGeom prst="rect">
            <a:avLst/>
          </a:prstGeom>
        </p:spPr>
        <p:txBody>
          <a:bodyPr wrap="square">
            <a:spAutoFit/>
          </a:bodyPr>
          <a:lstStyle/>
          <a:p>
            <a:pPr marL="571500" indent="-571500" algn="l">
              <a:buFont typeface="Arial" panose="020B0604020202020204" pitchFamily="34" charset="0"/>
              <a:buChar char="•"/>
            </a:pPr>
            <a:r>
              <a:rPr lang="zh-CN" altLang="en-US" sz="3600" dirty="0">
                <a:latin typeface="微软雅黑" pitchFamily="34" charset="-122"/>
                <a:ea typeface="微软雅黑" pitchFamily="34" charset="-122"/>
              </a:rPr>
              <a:t>暴力破解</a:t>
            </a:r>
            <a:endParaRPr lang="en-US" altLang="zh-CN" sz="3600" dirty="0">
              <a:latin typeface="微软雅黑" pitchFamily="34" charset="-122"/>
              <a:ea typeface="微软雅黑" pitchFamily="34" charset="-122"/>
            </a:endParaRPr>
          </a:p>
          <a:p>
            <a:pPr marL="571500" indent="-571500" algn="l">
              <a:buFont typeface="Arial" panose="020B0604020202020204" pitchFamily="34" charset="0"/>
              <a:buChar char="•"/>
            </a:pPr>
            <a:endParaRPr lang="en-US" altLang="zh-CN" sz="3600" dirty="0">
              <a:latin typeface="微软雅黑" pitchFamily="34" charset="-122"/>
              <a:ea typeface="微软雅黑" pitchFamily="34" charset="-122"/>
            </a:endParaRPr>
          </a:p>
          <a:p>
            <a:pPr marL="571500" indent="-571500" algn="l">
              <a:buFont typeface="Arial" panose="020B0604020202020204" pitchFamily="34" charset="0"/>
              <a:buChar char="•"/>
            </a:pPr>
            <a:r>
              <a:rPr lang="zh-CN" altLang="en-US" sz="3600" dirty="0">
                <a:latin typeface="微软雅黑" pitchFamily="34" charset="-122"/>
                <a:ea typeface="微软雅黑" pitchFamily="34" charset="-122"/>
              </a:rPr>
              <a:t>密钥空间多大？</a:t>
            </a:r>
            <a:endParaRPr lang="en-US" altLang="zh-CN" sz="3600" dirty="0">
              <a:latin typeface="微软雅黑" pitchFamily="34" charset="-122"/>
              <a:ea typeface="微软雅黑" pitchFamily="34" charset="-122"/>
            </a:endParaRPr>
          </a:p>
          <a:p>
            <a:pPr marL="571500" indent="-571500" algn="l">
              <a:buFont typeface="Arial" panose="020B0604020202020204" pitchFamily="34" charset="0"/>
              <a:buChar char="•"/>
            </a:pPr>
            <a:endParaRPr lang="en-US" altLang="zh-CN" sz="3600" dirty="0">
              <a:latin typeface="微软雅黑" pitchFamily="34" charset="-122"/>
              <a:ea typeface="微软雅黑" pitchFamily="34" charset="-122"/>
            </a:endParaRPr>
          </a:p>
          <a:p>
            <a:pPr marL="571500" indent="-571500" algn="l">
              <a:buFont typeface="Arial" panose="020B0604020202020204" pitchFamily="34" charset="0"/>
              <a:buChar char="•"/>
            </a:pPr>
            <a:r>
              <a:rPr lang="zh-CN" altLang="en-US" sz="3600" dirty="0">
                <a:latin typeface="微软雅黑" pitchFamily="34" charset="-122"/>
                <a:ea typeface="微软雅黑" pitchFamily="34" charset="-122"/>
              </a:rPr>
              <a:t>假定密钥长度未知，明文长度为</a:t>
            </a:r>
            <a:r>
              <a:rPr lang="en-US" altLang="zh-CN" sz="3600" dirty="0">
                <a:latin typeface="微软雅黑" pitchFamily="34" charset="-122"/>
                <a:ea typeface="微软雅黑" pitchFamily="34" charset="-122"/>
              </a:rPr>
              <a:t>L</a:t>
            </a:r>
            <a:r>
              <a:rPr lang="zh-CN" altLang="en-US" sz="3600" dirty="0">
                <a:latin typeface="微软雅黑" pitchFamily="34" charset="-122"/>
                <a:ea typeface="微软雅黑" pitchFamily="34" charset="-122"/>
              </a:rPr>
              <a:t>，密钥空间为</a:t>
            </a:r>
            <a:r>
              <a:rPr lang="en-US" altLang="zh-CN" sz="3600" dirty="0">
                <a:solidFill>
                  <a:srgbClr val="FF0000"/>
                </a:solidFill>
                <a:latin typeface="微软雅黑" pitchFamily="34" charset="-122"/>
                <a:ea typeface="微软雅黑" pitchFamily="34" charset="-122"/>
              </a:rPr>
              <a:t>26</a:t>
            </a:r>
            <a:r>
              <a:rPr lang="en-US" altLang="zh-CN" sz="3600" baseline="30000" dirty="0">
                <a:solidFill>
                  <a:srgbClr val="FF0000"/>
                </a:solidFill>
                <a:latin typeface="微软雅黑" pitchFamily="34" charset="-122"/>
                <a:ea typeface="微软雅黑" pitchFamily="34" charset="-122"/>
              </a:rPr>
              <a:t>L</a:t>
            </a:r>
          </a:p>
          <a:p>
            <a:pPr marL="571500" indent="-571500" algn="l">
              <a:buFont typeface="Arial" panose="020B0604020202020204" pitchFamily="34" charset="0"/>
              <a:buChar char="•"/>
            </a:pPr>
            <a:endParaRPr lang="en-US" altLang="zh-CN" sz="3600" baseline="30000" dirty="0">
              <a:solidFill>
                <a:srgbClr val="FF0000"/>
              </a:solidFill>
              <a:latin typeface="微软雅黑" pitchFamily="34" charset="-122"/>
              <a:ea typeface="微软雅黑" pitchFamily="34" charset="-122"/>
            </a:endParaRPr>
          </a:p>
          <a:p>
            <a:pPr marL="571500" indent="-571500" algn="l">
              <a:buFont typeface="Arial" panose="020B0604020202020204" pitchFamily="34" charset="0"/>
              <a:buChar char="•"/>
            </a:pPr>
            <a:r>
              <a:rPr lang="en-US" altLang="zh-CN" sz="3600" dirty="0"/>
              <a:t>26</a:t>
            </a:r>
            <a:r>
              <a:rPr lang="en-US" altLang="zh-CN" sz="3600" baseline="30000" dirty="0"/>
              <a:t>12</a:t>
            </a:r>
            <a:r>
              <a:rPr lang="en-US" altLang="zh-CN" sz="3600" dirty="0"/>
              <a:t> = 95,428,956,661,682,176</a:t>
            </a:r>
            <a:endParaRPr lang="zh-CN" altLang="en-US" sz="3600" dirty="0"/>
          </a:p>
          <a:p>
            <a:pPr marL="571500" indent="-571500" algn="l">
              <a:buFont typeface="Arial" panose="020B0604020202020204" pitchFamily="34" charset="0"/>
              <a:buChar char="•"/>
            </a:pPr>
            <a:endParaRPr lang="en-US" altLang="zh-CN" sz="3600" baseline="3000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47910140"/>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a:xfrm>
            <a:off x="611188" y="-27384"/>
            <a:ext cx="7921625" cy="1008062"/>
          </a:xfrm>
        </p:spPr>
        <p:txBody>
          <a:bodyPr/>
          <a:lstStyle/>
          <a:p>
            <a:r>
              <a:rPr lang="zh-CN" altLang="en-US" b="0" dirty="0">
                <a:solidFill>
                  <a:schemeClr val="bg1"/>
                </a:solidFill>
              </a:rPr>
              <a:t>用伪代码表示的</a:t>
            </a:r>
            <a:r>
              <a:rPr lang="en-US" altLang="zh-CN" b="0" dirty="0">
                <a:solidFill>
                  <a:schemeClr val="bg1"/>
                </a:solidFill>
              </a:rPr>
              <a:t>AES</a:t>
            </a:r>
            <a:r>
              <a:rPr lang="zh-CN" altLang="en-US" b="0" dirty="0">
                <a:solidFill>
                  <a:schemeClr val="bg1"/>
                </a:solidFill>
              </a:rPr>
              <a:t>轮变换</a:t>
            </a:r>
          </a:p>
        </p:txBody>
      </p:sp>
      <p:sp>
        <p:nvSpPr>
          <p:cNvPr id="24583" name="Text Box 7"/>
          <p:cNvSpPr txBox="1">
            <a:spLocks noChangeArrowheads="1"/>
          </p:cNvSpPr>
          <p:nvPr/>
        </p:nvSpPr>
        <p:spPr bwMode="auto">
          <a:xfrm>
            <a:off x="395288" y="1628775"/>
            <a:ext cx="3960812"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dirty="0">
                <a:solidFill>
                  <a:srgbClr val="6600FF"/>
                </a:solidFill>
              </a:rPr>
              <a:t>一般的轮变换</a:t>
            </a:r>
          </a:p>
          <a:p>
            <a:pPr algn="ctr">
              <a:spcBef>
                <a:spcPct val="50000"/>
              </a:spcBef>
            </a:pPr>
            <a:r>
              <a:rPr lang="en-US" altLang="zh-CN" sz="2400" dirty="0"/>
              <a:t>Round(State, </a:t>
            </a:r>
            <a:r>
              <a:rPr lang="en-US" altLang="zh-CN" sz="2400" dirty="0" err="1"/>
              <a:t>RoundKey</a:t>
            </a:r>
            <a:r>
              <a:rPr lang="en-US" altLang="zh-CN" sz="2400" dirty="0"/>
              <a:t>)</a:t>
            </a:r>
          </a:p>
          <a:p>
            <a:pPr>
              <a:spcBef>
                <a:spcPct val="50000"/>
              </a:spcBef>
            </a:pPr>
            <a:r>
              <a:rPr lang="en-US" altLang="zh-CN" sz="2400" dirty="0"/>
              <a:t>  {</a:t>
            </a:r>
          </a:p>
          <a:p>
            <a:pPr algn="ctr">
              <a:spcBef>
                <a:spcPct val="50000"/>
              </a:spcBef>
            </a:pPr>
            <a:r>
              <a:rPr lang="en-US" altLang="zh-CN" sz="2400" dirty="0" err="1"/>
              <a:t>ByteSubstitution</a:t>
            </a:r>
            <a:r>
              <a:rPr lang="en-US" altLang="zh-CN" sz="2400" dirty="0"/>
              <a:t>;</a:t>
            </a:r>
          </a:p>
          <a:p>
            <a:pPr>
              <a:spcBef>
                <a:spcPct val="50000"/>
              </a:spcBef>
            </a:pPr>
            <a:r>
              <a:rPr lang="en-US" altLang="zh-CN" sz="2400" dirty="0"/>
              <a:t>       </a:t>
            </a:r>
            <a:r>
              <a:rPr lang="en-US" altLang="zh-CN" sz="2400" dirty="0" err="1"/>
              <a:t>ShiftRows</a:t>
            </a:r>
            <a:r>
              <a:rPr lang="en-US" altLang="zh-CN" sz="2400" dirty="0"/>
              <a:t>;</a:t>
            </a:r>
          </a:p>
          <a:p>
            <a:pPr>
              <a:spcBef>
                <a:spcPct val="50000"/>
              </a:spcBef>
            </a:pPr>
            <a:r>
              <a:rPr lang="en-US" altLang="zh-CN" sz="2400" dirty="0">
                <a:solidFill>
                  <a:srgbClr val="6600FF"/>
                </a:solidFill>
              </a:rPr>
              <a:t>       </a:t>
            </a:r>
            <a:r>
              <a:rPr lang="en-US" altLang="zh-CN" sz="2400" dirty="0" err="1">
                <a:solidFill>
                  <a:srgbClr val="6600FF"/>
                </a:solidFill>
              </a:rPr>
              <a:t>MixColumn</a:t>
            </a:r>
            <a:r>
              <a:rPr lang="en-US" altLang="zh-CN" sz="2400" dirty="0">
                <a:solidFill>
                  <a:srgbClr val="6600FF"/>
                </a:solidFill>
              </a:rPr>
              <a:t>;</a:t>
            </a:r>
          </a:p>
          <a:p>
            <a:pPr>
              <a:spcBef>
                <a:spcPct val="50000"/>
              </a:spcBef>
            </a:pPr>
            <a:r>
              <a:rPr lang="en-US" altLang="zh-CN" sz="2400" dirty="0"/>
              <a:t>       </a:t>
            </a:r>
            <a:r>
              <a:rPr lang="en-US" altLang="zh-CN" sz="2400" dirty="0" err="1"/>
              <a:t>AddRounKey</a:t>
            </a:r>
            <a:r>
              <a:rPr lang="en-US" altLang="zh-CN" sz="2400" dirty="0"/>
              <a:t>;</a:t>
            </a:r>
          </a:p>
          <a:p>
            <a:pPr>
              <a:spcBef>
                <a:spcPct val="50000"/>
              </a:spcBef>
            </a:pPr>
            <a:r>
              <a:rPr lang="en-US" altLang="zh-CN" sz="2400" dirty="0"/>
              <a:t>       }</a:t>
            </a:r>
          </a:p>
        </p:txBody>
      </p:sp>
      <p:sp>
        <p:nvSpPr>
          <p:cNvPr id="24584" name="Text Box 8"/>
          <p:cNvSpPr txBox="1">
            <a:spLocks noChangeArrowheads="1"/>
          </p:cNvSpPr>
          <p:nvPr/>
        </p:nvSpPr>
        <p:spPr bwMode="auto">
          <a:xfrm>
            <a:off x="4716463" y="1557338"/>
            <a:ext cx="4103687"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dirty="0">
                <a:solidFill>
                  <a:srgbClr val="6600FF"/>
                </a:solidFill>
              </a:rPr>
              <a:t>结尾轮变换</a:t>
            </a:r>
          </a:p>
          <a:p>
            <a:pPr algn="ctr">
              <a:spcBef>
                <a:spcPct val="50000"/>
              </a:spcBef>
            </a:pPr>
            <a:r>
              <a:rPr lang="en-US" altLang="zh-CN" sz="2400" dirty="0" err="1"/>
              <a:t>FinalRound</a:t>
            </a:r>
            <a:r>
              <a:rPr lang="en-US" altLang="zh-CN" sz="2400" dirty="0"/>
              <a:t>(State, </a:t>
            </a:r>
            <a:r>
              <a:rPr lang="en-US" altLang="zh-CN" sz="2400" dirty="0" err="1"/>
              <a:t>RoundKey</a:t>
            </a:r>
            <a:r>
              <a:rPr lang="en-US" altLang="zh-CN" sz="2400" dirty="0"/>
              <a:t>)</a:t>
            </a:r>
          </a:p>
          <a:p>
            <a:pPr>
              <a:spcBef>
                <a:spcPct val="50000"/>
              </a:spcBef>
            </a:pPr>
            <a:r>
              <a:rPr lang="en-US" altLang="zh-CN" sz="2400" dirty="0"/>
              <a:t>  {</a:t>
            </a:r>
          </a:p>
          <a:p>
            <a:pPr algn="ctr">
              <a:spcBef>
                <a:spcPct val="50000"/>
              </a:spcBef>
            </a:pPr>
            <a:r>
              <a:rPr lang="en-US" altLang="zh-CN" sz="2400" dirty="0" err="1"/>
              <a:t>ByteSubstituion</a:t>
            </a:r>
            <a:r>
              <a:rPr lang="en-US" altLang="zh-CN" sz="2400" dirty="0"/>
              <a:t>;</a:t>
            </a:r>
          </a:p>
          <a:p>
            <a:pPr>
              <a:spcBef>
                <a:spcPct val="50000"/>
              </a:spcBef>
            </a:pPr>
            <a:r>
              <a:rPr lang="en-US" altLang="zh-CN" sz="2400" dirty="0"/>
              <a:t> </a:t>
            </a:r>
            <a:r>
              <a:rPr lang="en-US" altLang="zh-CN" sz="2400" dirty="0" err="1"/>
              <a:t>ShiftRows</a:t>
            </a:r>
            <a:r>
              <a:rPr lang="en-US" altLang="zh-CN" sz="2400" dirty="0"/>
              <a:t>;</a:t>
            </a:r>
          </a:p>
          <a:p>
            <a:pPr>
              <a:spcBef>
                <a:spcPct val="50000"/>
              </a:spcBef>
            </a:pPr>
            <a:r>
              <a:rPr lang="en-US" altLang="zh-CN" sz="2400" dirty="0"/>
              <a:t>         </a:t>
            </a:r>
            <a:r>
              <a:rPr lang="en-US" altLang="zh-CN" sz="2400" dirty="0" err="1"/>
              <a:t>AddRoundKey</a:t>
            </a:r>
            <a:r>
              <a:rPr lang="en-US" altLang="zh-CN" sz="2400" dirty="0"/>
              <a:t>;</a:t>
            </a:r>
          </a:p>
          <a:p>
            <a:pPr>
              <a:spcBef>
                <a:spcPct val="50000"/>
              </a:spcBef>
            </a:pPr>
            <a:r>
              <a:rPr lang="en-US" altLang="zh-CN" sz="2400" dirty="0"/>
              <a:t>         }</a:t>
            </a:r>
          </a:p>
        </p:txBody>
      </p:sp>
      <p:sp>
        <p:nvSpPr>
          <p:cNvPr id="24585" name="Line 9"/>
          <p:cNvSpPr>
            <a:spLocks noChangeShapeType="1"/>
          </p:cNvSpPr>
          <p:nvPr/>
        </p:nvSpPr>
        <p:spPr bwMode="auto">
          <a:xfrm>
            <a:off x="4427538" y="1557338"/>
            <a:ext cx="0" cy="4535487"/>
          </a:xfrm>
          <a:prstGeom prst="line">
            <a:avLst/>
          </a:prstGeom>
          <a:noFill/>
          <a:ln w="38100">
            <a:solidFill>
              <a:srgbClr val="66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灯片编号占位符 1"/>
          <p:cNvSpPr>
            <a:spLocks noGrp="1"/>
          </p:cNvSpPr>
          <p:nvPr>
            <p:ph type="sldNum" sz="quarter" idx="12"/>
          </p:nvPr>
        </p:nvSpPr>
        <p:spPr/>
        <p:txBody>
          <a:bodyPr/>
          <a:lstStyle/>
          <a:p>
            <a:fld id="{A62F2D49-B3D8-46AA-97D1-3C5FD17B297C}" type="slidenum">
              <a:rPr lang="en-US" altLang="zh-CN" smtClean="0"/>
              <a:pPr/>
              <a:t>180</a:t>
            </a:fld>
            <a:endParaRPr lang="en-US" altLang="zh-CN"/>
          </a:p>
        </p:txBody>
      </p:sp>
    </p:spTree>
    <p:extLst>
      <p:ext uri="{BB962C8B-B14F-4D97-AF65-F5344CB8AC3E}">
        <p14:creationId xmlns:p14="http://schemas.microsoft.com/office/powerpoint/2010/main" val="2346082843"/>
      </p:ext>
    </p:extLst>
  </p:cSld>
  <p:clrMapOvr>
    <a:masterClrMapping/>
  </p:clrMapOvr>
  <p:transition>
    <p:wipe dir="d"/>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188640"/>
            <a:ext cx="8229600" cy="706437"/>
          </a:xfrm>
        </p:spPr>
        <p:txBody>
          <a:bodyPr/>
          <a:lstStyle/>
          <a:p>
            <a:pPr algn="l"/>
            <a:r>
              <a:rPr lang="en-US" altLang="zh-CN" sz="3200" b="0" dirty="0" err="1">
                <a:solidFill>
                  <a:schemeClr val="bg1"/>
                </a:solidFill>
              </a:rPr>
              <a:t>ByteSubstitution</a:t>
            </a:r>
            <a:r>
              <a:rPr lang="en-US" altLang="zh-CN" sz="3200" b="0" dirty="0">
                <a:solidFill>
                  <a:schemeClr val="bg1"/>
                </a:solidFill>
              </a:rPr>
              <a:t>(</a:t>
            </a:r>
            <a:r>
              <a:rPr lang="zh-CN" altLang="en-US" sz="3200" b="0" dirty="0">
                <a:solidFill>
                  <a:schemeClr val="bg1"/>
                </a:solidFill>
              </a:rPr>
              <a:t>字节替代</a:t>
            </a:r>
            <a:r>
              <a:rPr lang="en-US" altLang="zh-CN" sz="3200" b="0" dirty="0">
                <a:solidFill>
                  <a:schemeClr val="bg1"/>
                </a:solidFill>
              </a:rPr>
              <a:t>) S</a:t>
            </a:r>
            <a:r>
              <a:rPr lang="zh-CN" altLang="en-US" sz="3200" b="0" dirty="0">
                <a:solidFill>
                  <a:schemeClr val="bg1"/>
                </a:solidFill>
              </a:rPr>
              <a:t>盒</a:t>
            </a:r>
            <a:endParaRPr lang="en-US" altLang="zh-CN" sz="3200" b="0" dirty="0">
              <a:solidFill>
                <a:schemeClr val="bg1"/>
              </a:solidFill>
            </a:endParaRP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181</a:t>
            </a:fld>
            <a:endParaRPr lang="en-US" altLang="zh-CN"/>
          </a:p>
        </p:txBody>
      </p:sp>
      <p:pic>
        <p:nvPicPr>
          <p:cNvPr id="3" name="图片 2"/>
          <p:cNvPicPr>
            <a:picLocks noChangeAspect="1"/>
          </p:cNvPicPr>
          <p:nvPr/>
        </p:nvPicPr>
        <p:blipFill>
          <a:blip r:embed="rId3"/>
          <a:stretch>
            <a:fillRect/>
          </a:stretch>
        </p:blipFill>
        <p:spPr>
          <a:xfrm>
            <a:off x="-34694" y="1259233"/>
            <a:ext cx="9178694" cy="5434487"/>
          </a:xfrm>
          <a:prstGeom prst="rect">
            <a:avLst/>
          </a:prstGeom>
        </p:spPr>
      </p:pic>
    </p:spTree>
    <p:extLst>
      <p:ext uri="{BB962C8B-B14F-4D97-AF65-F5344CB8AC3E}">
        <p14:creationId xmlns:p14="http://schemas.microsoft.com/office/powerpoint/2010/main" val="2295842694"/>
      </p:ext>
    </p:extLst>
  </p:cSld>
  <p:clrMapOvr>
    <a:masterClrMapping/>
  </p:clrMapOvr>
  <p:transition>
    <p:wipe dir="d"/>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188640"/>
            <a:ext cx="8229600" cy="706437"/>
          </a:xfrm>
        </p:spPr>
        <p:txBody>
          <a:bodyPr/>
          <a:lstStyle/>
          <a:p>
            <a:pPr algn="l"/>
            <a:r>
              <a:rPr lang="en-US" altLang="zh-CN" sz="3200" b="0" dirty="0" err="1">
                <a:solidFill>
                  <a:schemeClr val="bg1"/>
                </a:solidFill>
              </a:rPr>
              <a:t>ByteSubstitution</a:t>
            </a:r>
            <a:r>
              <a:rPr lang="en-US" altLang="zh-CN" sz="3200" b="0" dirty="0">
                <a:solidFill>
                  <a:schemeClr val="bg1"/>
                </a:solidFill>
              </a:rPr>
              <a:t>(</a:t>
            </a:r>
            <a:r>
              <a:rPr lang="zh-CN" altLang="en-US" sz="3200" b="0" dirty="0">
                <a:solidFill>
                  <a:schemeClr val="bg1"/>
                </a:solidFill>
              </a:rPr>
              <a:t>字节替代</a:t>
            </a:r>
            <a:r>
              <a:rPr lang="en-US" altLang="zh-CN" sz="3200" b="0" dirty="0">
                <a:solidFill>
                  <a:schemeClr val="bg1"/>
                </a:solidFill>
              </a:rPr>
              <a:t>) S</a:t>
            </a:r>
            <a:r>
              <a:rPr lang="zh-CN" altLang="en-US" sz="3200" b="0" dirty="0">
                <a:solidFill>
                  <a:schemeClr val="bg1"/>
                </a:solidFill>
              </a:rPr>
              <a:t>盒</a:t>
            </a:r>
            <a:endParaRPr lang="en-US" altLang="zh-CN" sz="3200" b="0" dirty="0">
              <a:solidFill>
                <a:schemeClr val="bg1"/>
              </a:solidFill>
            </a:endParaRP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182</a:t>
            </a:fld>
            <a:endParaRPr lang="en-US" altLang="zh-CN"/>
          </a:p>
        </p:txBody>
      </p:sp>
      <p:pic>
        <p:nvPicPr>
          <p:cNvPr id="3" name="图片 2"/>
          <p:cNvPicPr>
            <a:picLocks noChangeAspect="1"/>
          </p:cNvPicPr>
          <p:nvPr/>
        </p:nvPicPr>
        <p:blipFill>
          <a:blip r:embed="rId3"/>
          <a:stretch>
            <a:fillRect/>
          </a:stretch>
        </p:blipFill>
        <p:spPr>
          <a:xfrm>
            <a:off x="0" y="2443374"/>
            <a:ext cx="9144000" cy="4414625"/>
          </a:xfrm>
          <a:prstGeom prst="rect">
            <a:avLst/>
          </a:prstGeom>
        </p:spPr>
      </p:pic>
      <p:sp>
        <p:nvSpPr>
          <p:cNvPr id="5" name="Text Box 4"/>
          <p:cNvSpPr txBox="1">
            <a:spLocks noChangeArrowheads="1"/>
          </p:cNvSpPr>
          <p:nvPr/>
        </p:nvSpPr>
        <p:spPr bwMode="auto">
          <a:xfrm>
            <a:off x="457200" y="1124744"/>
            <a:ext cx="8280400" cy="1318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50000"/>
              </a:spcBef>
            </a:pPr>
            <a:r>
              <a:rPr lang="zh-CN" altLang="en-US" sz="2400" dirty="0">
                <a:solidFill>
                  <a:srgbClr val="C00000"/>
                </a:solidFill>
                <a:latin typeface="微软雅黑" pitchFamily="34" charset="-122"/>
                <a:ea typeface="微软雅黑" pitchFamily="34" charset="-122"/>
              </a:rPr>
              <a:t>字节的高</a:t>
            </a:r>
            <a:r>
              <a:rPr lang="en-US" altLang="zh-CN" sz="2400" dirty="0">
                <a:solidFill>
                  <a:srgbClr val="C00000"/>
                </a:solidFill>
                <a:latin typeface="微软雅黑" pitchFamily="34" charset="-122"/>
                <a:ea typeface="微软雅黑" pitchFamily="34" charset="-122"/>
              </a:rPr>
              <a:t>4</a:t>
            </a:r>
            <a:r>
              <a:rPr lang="zh-CN" altLang="en-US" sz="2400" dirty="0">
                <a:solidFill>
                  <a:srgbClr val="C00000"/>
                </a:solidFill>
                <a:latin typeface="微软雅黑" pitchFamily="34" charset="-122"/>
                <a:ea typeface="微软雅黑" pitchFamily="34" charset="-122"/>
              </a:rPr>
              <a:t>位作为行值，低</a:t>
            </a:r>
            <a:r>
              <a:rPr lang="en-US" altLang="zh-CN" sz="2400" dirty="0">
                <a:solidFill>
                  <a:srgbClr val="C00000"/>
                </a:solidFill>
                <a:latin typeface="微软雅黑" pitchFamily="34" charset="-122"/>
                <a:ea typeface="微软雅黑" pitchFamily="34" charset="-122"/>
              </a:rPr>
              <a:t>4</a:t>
            </a:r>
            <a:r>
              <a:rPr lang="zh-CN" altLang="en-US" sz="2400" dirty="0">
                <a:solidFill>
                  <a:srgbClr val="C00000"/>
                </a:solidFill>
                <a:latin typeface="微软雅黑" pitchFamily="34" charset="-122"/>
                <a:ea typeface="微软雅黑" pitchFamily="34" charset="-122"/>
              </a:rPr>
              <a:t>位作为列值</a:t>
            </a:r>
            <a:r>
              <a:rPr lang="zh-CN" altLang="en-US" sz="2400" dirty="0">
                <a:latin typeface="微软雅黑" pitchFamily="34" charset="-122"/>
                <a:ea typeface="微软雅黑" pitchFamily="34" charset="-122"/>
              </a:rPr>
              <a:t>。</a:t>
            </a:r>
            <a:endParaRPr lang="en-US" altLang="zh-CN" sz="2400" dirty="0">
              <a:latin typeface="微软雅黑" pitchFamily="34" charset="-122"/>
              <a:ea typeface="微软雅黑" pitchFamily="34" charset="-122"/>
            </a:endParaRPr>
          </a:p>
          <a:p>
            <a:pPr>
              <a:lnSpc>
                <a:spcPct val="150000"/>
              </a:lnSpc>
              <a:spcBef>
                <a:spcPct val="50000"/>
              </a:spcBef>
            </a:pPr>
            <a:r>
              <a:rPr lang="en-US" altLang="zh-CN" sz="2400" dirty="0">
                <a:latin typeface="微软雅黑" pitchFamily="34" charset="-122"/>
                <a:ea typeface="微软雅黑" pitchFamily="34" charset="-122"/>
              </a:rPr>
              <a:t>0x95 </a:t>
            </a:r>
            <a:r>
              <a:rPr lang="en-US" altLang="zh-CN" sz="2400" dirty="0">
                <a:latin typeface="微软雅黑" pitchFamily="34" charset="-122"/>
                <a:ea typeface="微软雅黑" pitchFamily="34" charset="-122"/>
                <a:sym typeface="Wingdings" panose="05000000000000000000" pitchFamily="2" charset="2"/>
              </a:rPr>
              <a:t> 0x2A</a:t>
            </a:r>
            <a:r>
              <a:rPr lang="zh-CN" altLang="en-US" sz="2400" dirty="0"/>
              <a:t>            </a:t>
            </a:r>
            <a:endParaRPr lang="zh-CN" altLang="en-US" sz="1600" dirty="0"/>
          </a:p>
        </p:txBody>
      </p:sp>
    </p:spTree>
    <p:extLst>
      <p:ext uri="{BB962C8B-B14F-4D97-AF65-F5344CB8AC3E}">
        <p14:creationId xmlns:p14="http://schemas.microsoft.com/office/powerpoint/2010/main" val="2795617580"/>
      </p:ext>
    </p:extLst>
  </p:cSld>
  <p:clrMapOvr>
    <a:masterClrMapping/>
  </p:clrMapOvr>
  <p:transition>
    <p:wipe dir="d"/>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188640"/>
            <a:ext cx="8229600" cy="706437"/>
          </a:xfrm>
        </p:spPr>
        <p:txBody>
          <a:bodyPr/>
          <a:lstStyle/>
          <a:p>
            <a:pPr algn="l"/>
            <a:r>
              <a:rPr lang="en-US" altLang="zh-CN" sz="3200" b="0" dirty="0" err="1">
                <a:solidFill>
                  <a:schemeClr val="bg1"/>
                </a:solidFill>
              </a:rPr>
              <a:t>ByteSubstitution</a:t>
            </a:r>
            <a:r>
              <a:rPr lang="en-US" altLang="zh-CN" sz="3200" b="0" dirty="0">
                <a:solidFill>
                  <a:schemeClr val="bg1"/>
                </a:solidFill>
              </a:rPr>
              <a:t>(</a:t>
            </a:r>
            <a:r>
              <a:rPr lang="zh-CN" altLang="en-US" sz="3200" b="0" dirty="0">
                <a:solidFill>
                  <a:schemeClr val="bg1"/>
                </a:solidFill>
              </a:rPr>
              <a:t>字节替代</a:t>
            </a:r>
            <a:r>
              <a:rPr lang="en-US" altLang="zh-CN" sz="3200" b="0" dirty="0">
                <a:solidFill>
                  <a:schemeClr val="bg1"/>
                </a:solidFill>
              </a:rPr>
              <a:t>) S</a:t>
            </a:r>
            <a:r>
              <a:rPr lang="zh-CN" altLang="en-US" sz="3200" b="0" dirty="0">
                <a:solidFill>
                  <a:schemeClr val="bg1"/>
                </a:solidFill>
              </a:rPr>
              <a:t>盒</a:t>
            </a:r>
            <a:endParaRPr lang="en-US" altLang="zh-CN" sz="3200" b="0" dirty="0">
              <a:solidFill>
                <a:schemeClr val="bg1"/>
              </a:solidFill>
            </a:endParaRP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183</a:t>
            </a:fld>
            <a:endParaRPr lang="en-US" altLang="zh-CN"/>
          </a:p>
        </p:txBody>
      </p:sp>
      <p:sp>
        <p:nvSpPr>
          <p:cNvPr id="6" name="Rectangle 2"/>
          <p:cNvSpPr txBox="1">
            <a:spLocks noChangeArrowheads="1"/>
          </p:cNvSpPr>
          <p:nvPr/>
        </p:nvSpPr>
        <p:spPr bwMode="auto">
          <a:xfrm>
            <a:off x="457200" y="1295400"/>
            <a:ext cx="8001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lgn="just">
              <a:buFontTx/>
              <a:buNone/>
            </a:pPr>
            <a:r>
              <a:rPr lang="en-US" altLang="zh-CN" sz="2800" kern="0" dirty="0">
                <a:latin typeface="华文中宋" panose="02010600040101010101" pitchFamily="2" charset="-122"/>
                <a:ea typeface="华文中宋" panose="02010600040101010101" pitchFamily="2" charset="-122"/>
              </a:rPr>
              <a:t>① S </a:t>
            </a:r>
            <a:r>
              <a:rPr lang="zh-CN" altLang="en-US" sz="2800" kern="0" dirty="0">
                <a:latin typeface="华文中宋" panose="02010600040101010101" pitchFamily="2" charset="-122"/>
                <a:ea typeface="华文中宋" panose="02010600040101010101" pitchFamily="2" charset="-122"/>
              </a:rPr>
              <a:t>盒变换是 </a:t>
            </a:r>
            <a:r>
              <a:rPr lang="en-US" altLang="zh-CN" sz="2800" kern="0" dirty="0">
                <a:latin typeface="华文中宋" panose="02010600040101010101" pitchFamily="2" charset="-122"/>
                <a:ea typeface="华文中宋" panose="02010600040101010101" pitchFamily="2" charset="-122"/>
              </a:rPr>
              <a:t>AES </a:t>
            </a:r>
            <a:r>
              <a:rPr lang="zh-CN" altLang="en-US" sz="2800" kern="0" dirty="0">
                <a:latin typeface="华文中宋" panose="02010600040101010101" pitchFamily="2" charset="-122"/>
                <a:ea typeface="华文中宋" panose="02010600040101010101" pitchFamily="2" charset="-122"/>
              </a:rPr>
              <a:t>的唯一非线性变换，是 </a:t>
            </a:r>
            <a:r>
              <a:rPr lang="en-US" altLang="zh-CN" sz="2800" kern="0" dirty="0">
                <a:latin typeface="华文中宋" panose="02010600040101010101" pitchFamily="2" charset="-122"/>
                <a:ea typeface="华文中宋" panose="02010600040101010101" pitchFamily="2" charset="-122"/>
              </a:rPr>
              <a:t>AES </a:t>
            </a:r>
            <a:r>
              <a:rPr lang="zh-CN" altLang="en-US" sz="2800" kern="0" dirty="0">
                <a:latin typeface="华文中宋" panose="02010600040101010101" pitchFamily="2" charset="-122"/>
                <a:ea typeface="华文中宋" panose="02010600040101010101" pitchFamily="2" charset="-122"/>
              </a:rPr>
              <a:t>安全的关键。</a:t>
            </a:r>
          </a:p>
          <a:p>
            <a:pPr algn="just">
              <a:buFontTx/>
              <a:buNone/>
            </a:pPr>
            <a:r>
              <a:rPr lang="zh-CN" altLang="en-US" sz="2800" kern="0" dirty="0">
                <a:latin typeface="华文中宋" panose="02010600040101010101" pitchFamily="2" charset="-122"/>
                <a:ea typeface="华文中宋" panose="02010600040101010101" pitchFamily="2" charset="-122"/>
              </a:rPr>
              <a:t>② </a:t>
            </a:r>
            <a:r>
              <a:rPr lang="en-US" altLang="zh-CN" sz="2800" kern="0" dirty="0">
                <a:latin typeface="华文中宋" panose="02010600040101010101" pitchFamily="2" charset="-122"/>
                <a:ea typeface="华文中宋" panose="02010600040101010101" pitchFamily="2" charset="-122"/>
              </a:rPr>
              <a:t>AES </a:t>
            </a:r>
            <a:r>
              <a:rPr lang="zh-CN" altLang="en-US" sz="2800" kern="0" dirty="0">
                <a:latin typeface="华文中宋" panose="02010600040101010101" pitchFamily="2" charset="-122"/>
                <a:ea typeface="华文中宋" panose="02010600040101010101" pitchFamily="2" charset="-122"/>
              </a:rPr>
              <a:t>使用 </a:t>
            </a:r>
            <a:r>
              <a:rPr lang="en-US" altLang="zh-CN" sz="2800" kern="0" dirty="0">
                <a:latin typeface="华文中宋" panose="02010600040101010101" pitchFamily="2" charset="-122"/>
                <a:ea typeface="华文中宋" panose="02010600040101010101" pitchFamily="2" charset="-122"/>
              </a:rPr>
              <a:t>16 </a:t>
            </a:r>
            <a:r>
              <a:rPr lang="zh-CN" altLang="en-US" sz="2800" kern="0" dirty="0">
                <a:latin typeface="华文中宋" panose="02010600040101010101" pitchFamily="2" charset="-122"/>
                <a:ea typeface="华文中宋" panose="02010600040101010101" pitchFamily="2" charset="-122"/>
              </a:rPr>
              <a:t>个相同的 </a:t>
            </a:r>
            <a:r>
              <a:rPr lang="en-US" altLang="zh-CN" sz="2800" kern="0" dirty="0">
                <a:latin typeface="华文中宋" panose="02010600040101010101" pitchFamily="2" charset="-122"/>
                <a:ea typeface="华文中宋" panose="02010600040101010101" pitchFamily="2" charset="-122"/>
              </a:rPr>
              <a:t>S </a:t>
            </a:r>
            <a:r>
              <a:rPr lang="zh-CN" altLang="en-US" sz="2800" kern="0" dirty="0">
                <a:latin typeface="华文中宋" panose="02010600040101010101" pitchFamily="2" charset="-122"/>
                <a:ea typeface="华文中宋" panose="02010600040101010101" pitchFamily="2" charset="-122"/>
              </a:rPr>
              <a:t>盒， </a:t>
            </a:r>
            <a:r>
              <a:rPr lang="en-US" altLang="zh-CN" sz="2800" kern="0" dirty="0">
                <a:latin typeface="华文中宋" panose="02010600040101010101" pitchFamily="2" charset="-122"/>
                <a:ea typeface="华文中宋" panose="02010600040101010101" pitchFamily="2" charset="-122"/>
              </a:rPr>
              <a:t>DES </a:t>
            </a:r>
            <a:r>
              <a:rPr lang="zh-CN" altLang="en-US" sz="2800" kern="0" dirty="0">
                <a:latin typeface="华文中宋" panose="02010600040101010101" pitchFamily="2" charset="-122"/>
                <a:ea typeface="华文中宋" panose="02010600040101010101" pitchFamily="2" charset="-122"/>
              </a:rPr>
              <a:t>使用 </a:t>
            </a:r>
            <a:r>
              <a:rPr lang="en-US" altLang="zh-CN" sz="2800" kern="0" dirty="0">
                <a:latin typeface="华文中宋" panose="02010600040101010101" pitchFamily="2" charset="-122"/>
                <a:ea typeface="华文中宋" panose="02010600040101010101" pitchFamily="2" charset="-122"/>
              </a:rPr>
              <a:t>8 </a:t>
            </a:r>
            <a:r>
              <a:rPr lang="zh-CN" altLang="en-US" sz="2800" kern="0" dirty="0">
                <a:latin typeface="华文中宋" panose="02010600040101010101" pitchFamily="2" charset="-122"/>
                <a:ea typeface="华文中宋" panose="02010600040101010101" pitchFamily="2" charset="-122"/>
              </a:rPr>
              <a:t>个不相同的 </a:t>
            </a:r>
            <a:r>
              <a:rPr lang="en-US" altLang="zh-CN" sz="2800" kern="0" dirty="0">
                <a:latin typeface="华文中宋" panose="02010600040101010101" pitchFamily="2" charset="-122"/>
                <a:ea typeface="华文中宋" panose="02010600040101010101" pitchFamily="2" charset="-122"/>
              </a:rPr>
              <a:t>S </a:t>
            </a:r>
            <a:r>
              <a:rPr lang="zh-CN" altLang="en-US" sz="2800" kern="0" dirty="0">
                <a:latin typeface="华文中宋" panose="02010600040101010101" pitchFamily="2" charset="-122"/>
                <a:ea typeface="华文中宋" panose="02010600040101010101" pitchFamily="2" charset="-122"/>
              </a:rPr>
              <a:t>盒。</a:t>
            </a:r>
          </a:p>
          <a:p>
            <a:pPr algn="just">
              <a:buFontTx/>
              <a:buNone/>
            </a:pPr>
            <a:r>
              <a:rPr lang="zh-CN" altLang="en-US" sz="2800" kern="0" dirty="0">
                <a:latin typeface="华文中宋" panose="02010600040101010101" pitchFamily="2" charset="-122"/>
                <a:ea typeface="华文中宋" panose="02010600040101010101" pitchFamily="2" charset="-122"/>
              </a:rPr>
              <a:t>③ AES 的 S 盒有 8 位输入,8 位输出， DES 的 S 盒有 6 位输入,4 位输出。</a:t>
            </a:r>
          </a:p>
          <a:p>
            <a:pPr algn="just">
              <a:buFontTx/>
              <a:buNone/>
            </a:pPr>
            <a:r>
              <a:rPr lang="zh-CN" altLang="en-US" sz="2800" kern="0" dirty="0">
                <a:latin typeface="华文中宋" panose="02010600040101010101" pitchFamily="2" charset="-122"/>
                <a:ea typeface="华文中宋" panose="02010600040101010101" pitchFamily="2" charset="-122"/>
              </a:rPr>
              <a:t>  </a:t>
            </a:r>
            <a:endParaRPr lang="zh-CN" altLang="en-US" sz="2800" kern="0" dirty="0">
              <a:latin typeface="Times New Roman" panose="02020603050405020304" pitchFamily="18" charset="0"/>
            </a:endParaRPr>
          </a:p>
        </p:txBody>
      </p:sp>
      <p:sp>
        <p:nvSpPr>
          <p:cNvPr id="7" name="Rectangle 3"/>
          <p:cNvSpPr>
            <a:spLocks noChangeArrowheads="1"/>
          </p:cNvSpPr>
          <p:nvPr/>
        </p:nvSpPr>
        <p:spPr bwMode="auto">
          <a:xfrm>
            <a:off x="2514600" y="5046712"/>
            <a:ext cx="1553344"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dirty="0">
                <a:solidFill>
                  <a:schemeClr val="tx2"/>
                </a:solidFill>
                <a:latin typeface="Times New Roman" panose="02020603050405020304" pitchFamily="18" charset="0"/>
              </a:rPr>
              <a:t>S </a:t>
            </a:r>
            <a:r>
              <a:rPr lang="zh-CN" altLang="en-US" sz="2400" b="1" dirty="0">
                <a:solidFill>
                  <a:schemeClr val="tx2"/>
                </a:solidFill>
                <a:latin typeface="Times New Roman" panose="02020603050405020304" pitchFamily="18" charset="0"/>
              </a:rPr>
              <a:t>盒 </a:t>
            </a:r>
            <a:r>
              <a:rPr lang="en-US" altLang="zh-CN" sz="2400" b="1" dirty="0">
                <a:solidFill>
                  <a:schemeClr val="tx2"/>
                </a:solidFill>
                <a:latin typeface="Times New Roman" panose="02020603050405020304" pitchFamily="18" charset="0"/>
              </a:rPr>
              <a:t>(AES)</a:t>
            </a:r>
          </a:p>
        </p:txBody>
      </p:sp>
      <p:sp>
        <p:nvSpPr>
          <p:cNvPr id="8" name="Rectangle 4"/>
          <p:cNvSpPr>
            <a:spLocks noChangeArrowheads="1"/>
          </p:cNvSpPr>
          <p:nvPr/>
        </p:nvSpPr>
        <p:spPr bwMode="auto">
          <a:xfrm>
            <a:off x="5715000" y="5030688"/>
            <a:ext cx="1553344"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dirty="0">
                <a:solidFill>
                  <a:schemeClr val="tx2"/>
                </a:solidFill>
                <a:latin typeface="Times New Roman" panose="02020603050405020304" pitchFamily="18" charset="0"/>
              </a:rPr>
              <a:t>S </a:t>
            </a:r>
            <a:r>
              <a:rPr lang="zh-CN" altLang="en-US" sz="2400" b="1" dirty="0">
                <a:solidFill>
                  <a:schemeClr val="tx2"/>
                </a:solidFill>
                <a:latin typeface="Times New Roman" panose="02020603050405020304" pitchFamily="18" charset="0"/>
              </a:rPr>
              <a:t>盒 </a:t>
            </a:r>
            <a:r>
              <a:rPr lang="en-US" altLang="zh-CN" sz="2400" b="1" dirty="0">
                <a:solidFill>
                  <a:schemeClr val="tx2"/>
                </a:solidFill>
                <a:latin typeface="Times New Roman" panose="02020603050405020304" pitchFamily="18" charset="0"/>
              </a:rPr>
              <a:t>(DES)</a:t>
            </a:r>
          </a:p>
        </p:txBody>
      </p:sp>
      <p:sp>
        <p:nvSpPr>
          <p:cNvPr id="9" name="AutoShape 5"/>
          <p:cNvSpPr>
            <a:spLocks noChangeArrowheads="1"/>
          </p:cNvSpPr>
          <p:nvPr/>
        </p:nvSpPr>
        <p:spPr bwMode="auto">
          <a:xfrm>
            <a:off x="2819400" y="4437112"/>
            <a:ext cx="685800" cy="609600"/>
          </a:xfrm>
          <a:prstGeom prst="downArrow">
            <a:avLst>
              <a:gd name="adj1" fmla="val 50000"/>
              <a:gd name="adj2" fmla="val 25000"/>
            </a:avLst>
          </a:prstGeom>
          <a:noFill/>
          <a:ln w="9525" cmpd="sng">
            <a:solidFill>
              <a:schemeClr val="tx1"/>
            </a:solidFill>
            <a:miter lim="800000"/>
            <a:headEnd/>
            <a:tailEnd/>
          </a:ln>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2400" b="1">
                <a:effectLst>
                  <a:outerShdw blurRad="38100" dist="38100" dir="2700000" algn="tl">
                    <a:srgbClr val="C0C0C0"/>
                  </a:outerShdw>
                </a:effectLst>
                <a:latin typeface="Times New Roman" panose="02020603050405020304" pitchFamily="18" charset="0"/>
              </a:rPr>
              <a:t>8</a:t>
            </a:r>
          </a:p>
        </p:txBody>
      </p:sp>
      <p:sp>
        <p:nvSpPr>
          <p:cNvPr id="10" name="AutoShape 6"/>
          <p:cNvSpPr>
            <a:spLocks noChangeArrowheads="1"/>
          </p:cNvSpPr>
          <p:nvPr/>
        </p:nvSpPr>
        <p:spPr bwMode="auto">
          <a:xfrm>
            <a:off x="2819400" y="5580112"/>
            <a:ext cx="685800" cy="685800"/>
          </a:xfrm>
          <a:prstGeom prst="downArrow">
            <a:avLst>
              <a:gd name="adj1" fmla="val 50000"/>
              <a:gd name="adj2" fmla="val 25000"/>
            </a:avLst>
          </a:prstGeom>
          <a:noFill/>
          <a:ln w="9525" cmpd="sng">
            <a:solidFill>
              <a:schemeClr val="tx1"/>
            </a:solidFill>
            <a:miter lim="800000"/>
            <a:headEnd/>
            <a:tailEnd/>
          </a:ln>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2400" b="1">
                <a:effectLst>
                  <a:outerShdw blurRad="38100" dist="38100" dir="2700000" algn="tl">
                    <a:srgbClr val="C0C0C0"/>
                  </a:outerShdw>
                </a:effectLst>
                <a:latin typeface="Times New Roman" panose="02020603050405020304" pitchFamily="18" charset="0"/>
              </a:rPr>
              <a:t>8</a:t>
            </a:r>
          </a:p>
        </p:txBody>
      </p:sp>
      <p:sp>
        <p:nvSpPr>
          <p:cNvPr id="11" name="AutoShape 7"/>
          <p:cNvSpPr>
            <a:spLocks noChangeArrowheads="1"/>
          </p:cNvSpPr>
          <p:nvPr/>
        </p:nvSpPr>
        <p:spPr bwMode="auto">
          <a:xfrm>
            <a:off x="6019800" y="4344888"/>
            <a:ext cx="685800" cy="685800"/>
          </a:xfrm>
          <a:prstGeom prst="downArrow">
            <a:avLst>
              <a:gd name="adj1" fmla="val 50000"/>
              <a:gd name="adj2" fmla="val 25000"/>
            </a:avLst>
          </a:prstGeom>
          <a:noFill/>
          <a:ln w="9525" cmpd="sng">
            <a:solidFill>
              <a:schemeClr val="tx1"/>
            </a:solidFill>
            <a:miter lim="800000"/>
            <a:headEnd/>
            <a:tailEnd/>
          </a:ln>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2400" b="1" dirty="0">
                <a:effectLst>
                  <a:outerShdw blurRad="38100" dist="38100" dir="2700000" algn="tl">
                    <a:srgbClr val="C0C0C0"/>
                  </a:outerShdw>
                </a:effectLst>
                <a:latin typeface="Times New Roman" panose="02020603050405020304" pitchFamily="18" charset="0"/>
              </a:rPr>
              <a:t>6</a:t>
            </a:r>
          </a:p>
        </p:txBody>
      </p:sp>
      <p:sp>
        <p:nvSpPr>
          <p:cNvPr id="12" name="AutoShape 8"/>
          <p:cNvSpPr>
            <a:spLocks noChangeArrowheads="1"/>
          </p:cNvSpPr>
          <p:nvPr/>
        </p:nvSpPr>
        <p:spPr bwMode="auto">
          <a:xfrm>
            <a:off x="6096000" y="5487888"/>
            <a:ext cx="685800" cy="533400"/>
          </a:xfrm>
          <a:prstGeom prst="downArrow">
            <a:avLst>
              <a:gd name="adj1" fmla="val 50000"/>
              <a:gd name="adj2" fmla="val 25000"/>
            </a:avLst>
          </a:prstGeom>
          <a:noFill/>
          <a:ln w="9525" cmpd="sng">
            <a:solidFill>
              <a:schemeClr val="tx1"/>
            </a:solidFill>
            <a:miter lim="800000"/>
            <a:headEnd/>
            <a:tailEnd/>
          </a:ln>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lang="en-US" altLang="zh-CN" sz="2400" b="1">
                <a:effectLst>
                  <a:outerShdw blurRad="38100" dist="38100" dir="2700000" algn="tl">
                    <a:srgbClr val="C0C0C0"/>
                  </a:outerShdw>
                </a:effectLst>
                <a:latin typeface="Times New Roman" panose="02020603050405020304" pitchFamily="18" charset="0"/>
              </a:rPr>
              <a:t>4</a:t>
            </a:r>
          </a:p>
        </p:txBody>
      </p:sp>
    </p:spTree>
    <p:extLst>
      <p:ext uri="{BB962C8B-B14F-4D97-AF65-F5344CB8AC3E}">
        <p14:creationId xmlns:p14="http://schemas.microsoft.com/office/powerpoint/2010/main" val="4291783180"/>
      </p:ext>
    </p:extLst>
  </p:cSld>
  <p:clrMapOvr>
    <a:masterClrMapping/>
  </p:clrMapOvr>
  <p:transition>
    <p:wipe dir="d"/>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4C9FC22-3262-423B-B838-B0162BEC6DC8}" type="slidenum">
              <a:rPr lang="en-US" altLang="zh-CN" smtClean="0"/>
              <a:pPr/>
              <a:t>184</a:t>
            </a:fld>
            <a:endParaRPr lang="en-US" altLang="zh-CN"/>
          </a:p>
        </p:txBody>
      </p:sp>
      <p:sp>
        <p:nvSpPr>
          <p:cNvPr id="30" name="Rectangle 2"/>
          <p:cNvSpPr txBox="1">
            <a:spLocks noChangeArrowheads="1"/>
          </p:cNvSpPr>
          <p:nvPr/>
        </p:nvSpPr>
        <p:spPr>
          <a:xfrm>
            <a:off x="457200" y="188640"/>
            <a:ext cx="8229600" cy="706437"/>
          </a:xfrm>
          <a:prstGeom prst="rect">
            <a:avLst/>
          </a:prstGeom>
        </p:spPr>
        <p:txBody>
          <a:bodyPr/>
          <a:lstStyle>
            <a:lvl1pPr algn="ctr" rtl="0" fontAlgn="base">
              <a:spcBef>
                <a:spcPct val="0"/>
              </a:spcBef>
              <a:spcAft>
                <a:spcPct val="0"/>
              </a:spcAft>
              <a:defRPr kumimoji="1" sz="4000" b="1">
                <a:solidFill>
                  <a:schemeClr val="tx2"/>
                </a:solidFill>
                <a:latin typeface="+mj-lt"/>
                <a:ea typeface="+mj-ea"/>
                <a:cs typeface="+mj-cs"/>
              </a:defRPr>
            </a:lvl1pPr>
            <a:lvl2pPr algn="ctr" rtl="0" fontAlgn="base">
              <a:spcBef>
                <a:spcPct val="0"/>
              </a:spcBef>
              <a:spcAft>
                <a:spcPct val="0"/>
              </a:spcAft>
              <a:defRPr kumimoji="1" sz="4000" b="1">
                <a:solidFill>
                  <a:schemeClr val="tx2"/>
                </a:solidFill>
                <a:latin typeface="Times New Roman" pitchFamily="18" charset="0"/>
                <a:ea typeface="华文中宋" pitchFamily="2" charset="-122"/>
              </a:defRPr>
            </a:lvl2pPr>
            <a:lvl3pPr algn="ctr" rtl="0" fontAlgn="base">
              <a:spcBef>
                <a:spcPct val="0"/>
              </a:spcBef>
              <a:spcAft>
                <a:spcPct val="0"/>
              </a:spcAft>
              <a:defRPr kumimoji="1" sz="4000" b="1">
                <a:solidFill>
                  <a:schemeClr val="tx2"/>
                </a:solidFill>
                <a:latin typeface="Times New Roman" pitchFamily="18" charset="0"/>
                <a:ea typeface="华文中宋" pitchFamily="2" charset="-122"/>
              </a:defRPr>
            </a:lvl3pPr>
            <a:lvl4pPr algn="ctr" rtl="0" fontAlgn="base">
              <a:spcBef>
                <a:spcPct val="0"/>
              </a:spcBef>
              <a:spcAft>
                <a:spcPct val="0"/>
              </a:spcAft>
              <a:defRPr kumimoji="1" sz="4000" b="1">
                <a:solidFill>
                  <a:schemeClr val="tx2"/>
                </a:solidFill>
                <a:latin typeface="Times New Roman" pitchFamily="18" charset="0"/>
                <a:ea typeface="华文中宋" pitchFamily="2" charset="-122"/>
              </a:defRPr>
            </a:lvl4pPr>
            <a:lvl5pPr algn="ctr" rtl="0" fontAlgn="base">
              <a:spcBef>
                <a:spcPct val="0"/>
              </a:spcBef>
              <a:spcAft>
                <a:spcPct val="0"/>
              </a:spcAft>
              <a:defRPr kumimoji="1" sz="4000" b="1">
                <a:solidFill>
                  <a:schemeClr val="tx2"/>
                </a:solidFill>
                <a:latin typeface="Times New Roman" pitchFamily="18" charset="0"/>
                <a:ea typeface="华文中宋" pitchFamily="2" charset="-122"/>
              </a:defRPr>
            </a:lvl5pPr>
            <a:lvl6pPr marL="457200" algn="ctr" rtl="0" fontAlgn="base">
              <a:spcBef>
                <a:spcPct val="0"/>
              </a:spcBef>
              <a:spcAft>
                <a:spcPct val="0"/>
              </a:spcAft>
              <a:defRPr kumimoji="1" sz="4000" b="1">
                <a:solidFill>
                  <a:schemeClr val="tx2"/>
                </a:solidFill>
                <a:latin typeface="Times New Roman" pitchFamily="18" charset="0"/>
                <a:ea typeface="华文中宋" pitchFamily="2" charset="-122"/>
              </a:defRPr>
            </a:lvl6pPr>
            <a:lvl7pPr marL="914400" algn="ctr" rtl="0" fontAlgn="base">
              <a:spcBef>
                <a:spcPct val="0"/>
              </a:spcBef>
              <a:spcAft>
                <a:spcPct val="0"/>
              </a:spcAft>
              <a:defRPr kumimoji="1" sz="4000" b="1">
                <a:solidFill>
                  <a:schemeClr val="tx2"/>
                </a:solidFill>
                <a:latin typeface="Times New Roman" pitchFamily="18" charset="0"/>
                <a:ea typeface="华文中宋" pitchFamily="2" charset="-122"/>
              </a:defRPr>
            </a:lvl7pPr>
            <a:lvl8pPr marL="1371600" algn="ctr" rtl="0" fontAlgn="base">
              <a:spcBef>
                <a:spcPct val="0"/>
              </a:spcBef>
              <a:spcAft>
                <a:spcPct val="0"/>
              </a:spcAft>
              <a:defRPr kumimoji="1" sz="4000" b="1">
                <a:solidFill>
                  <a:schemeClr val="tx2"/>
                </a:solidFill>
                <a:latin typeface="Times New Roman" pitchFamily="18" charset="0"/>
                <a:ea typeface="华文中宋" pitchFamily="2" charset="-122"/>
              </a:defRPr>
            </a:lvl8pPr>
            <a:lvl9pPr marL="1828800" algn="ctr" rtl="0" fontAlgn="base">
              <a:spcBef>
                <a:spcPct val="0"/>
              </a:spcBef>
              <a:spcAft>
                <a:spcPct val="0"/>
              </a:spcAft>
              <a:defRPr kumimoji="1" sz="4000" b="1">
                <a:solidFill>
                  <a:schemeClr val="tx2"/>
                </a:solidFill>
                <a:latin typeface="Times New Roman" pitchFamily="18" charset="0"/>
                <a:ea typeface="华文中宋" pitchFamily="2" charset="-122"/>
              </a:defRPr>
            </a:lvl9pPr>
          </a:lstStyle>
          <a:p>
            <a:pPr algn="l"/>
            <a:r>
              <a:rPr lang="en-US" altLang="zh-CN" sz="3200" b="0" kern="0" dirty="0" err="1">
                <a:solidFill>
                  <a:schemeClr val="bg1"/>
                </a:solidFill>
              </a:rPr>
              <a:t>ByteSubstitution</a:t>
            </a:r>
            <a:r>
              <a:rPr lang="en-US" altLang="zh-CN" sz="3200" b="0" kern="0" dirty="0">
                <a:solidFill>
                  <a:schemeClr val="bg1"/>
                </a:solidFill>
              </a:rPr>
              <a:t>(</a:t>
            </a:r>
            <a:r>
              <a:rPr lang="zh-CN" altLang="en-US" sz="3200" b="0" kern="0" dirty="0">
                <a:solidFill>
                  <a:schemeClr val="bg1"/>
                </a:solidFill>
              </a:rPr>
              <a:t>字节替代</a:t>
            </a:r>
            <a:r>
              <a:rPr lang="en-US" altLang="zh-CN" sz="3200" b="0" kern="0" dirty="0">
                <a:solidFill>
                  <a:schemeClr val="bg1"/>
                </a:solidFill>
              </a:rPr>
              <a:t>) S</a:t>
            </a:r>
            <a:r>
              <a:rPr lang="zh-CN" altLang="en-US" sz="3200" b="0" kern="0" dirty="0">
                <a:solidFill>
                  <a:schemeClr val="bg1"/>
                </a:solidFill>
              </a:rPr>
              <a:t>盒</a:t>
            </a:r>
            <a:endParaRPr lang="en-US" altLang="zh-CN" sz="3200" b="0" kern="0" dirty="0">
              <a:solidFill>
                <a:schemeClr val="bg1"/>
              </a:solidFill>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038"/>
            <a:ext cx="7315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9467258"/>
      </p:ext>
    </p:extLst>
  </p:cSld>
  <p:clrMapOvr>
    <a:masterClrMapping/>
  </p:clrMapOvr>
  <p:transition>
    <p:wipe dir="d"/>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188640"/>
            <a:ext cx="8229600" cy="706437"/>
          </a:xfrm>
        </p:spPr>
        <p:txBody>
          <a:bodyPr/>
          <a:lstStyle/>
          <a:p>
            <a:pPr algn="l"/>
            <a:r>
              <a:rPr lang="en-US" altLang="zh-CN" sz="3200" b="0" dirty="0" err="1">
                <a:solidFill>
                  <a:schemeClr val="bg1"/>
                </a:solidFill>
              </a:rPr>
              <a:t>ByteSubstitution</a:t>
            </a:r>
            <a:r>
              <a:rPr lang="en-US" altLang="zh-CN" sz="3200" b="0" dirty="0">
                <a:solidFill>
                  <a:schemeClr val="bg1"/>
                </a:solidFill>
              </a:rPr>
              <a:t>(</a:t>
            </a:r>
            <a:r>
              <a:rPr lang="zh-CN" altLang="en-US" sz="3200" b="0" dirty="0">
                <a:solidFill>
                  <a:schemeClr val="bg1"/>
                </a:solidFill>
              </a:rPr>
              <a:t>字节替代</a:t>
            </a:r>
            <a:r>
              <a:rPr lang="en-US" altLang="zh-CN" sz="3200" b="0" dirty="0">
                <a:solidFill>
                  <a:schemeClr val="bg1"/>
                </a:solidFill>
              </a:rPr>
              <a:t>) S</a:t>
            </a:r>
            <a:r>
              <a:rPr lang="zh-CN" altLang="en-US" sz="3200" b="0" dirty="0">
                <a:solidFill>
                  <a:schemeClr val="bg1"/>
                </a:solidFill>
              </a:rPr>
              <a:t>盒构造</a:t>
            </a:r>
            <a:endParaRPr lang="en-US" altLang="zh-CN" sz="3200" b="0" dirty="0">
              <a:solidFill>
                <a:schemeClr val="bg1"/>
              </a:solidFill>
            </a:endParaRPr>
          </a:p>
        </p:txBody>
      </p:sp>
      <p:sp>
        <p:nvSpPr>
          <p:cNvPr id="35844" name="Text Box 4"/>
          <p:cNvSpPr txBox="1">
            <a:spLocks noChangeArrowheads="1"/>
          </p:cNvSpPr>
          <p:nvPr/>
        </p:nvSpPr>
        <p:spPr bwMode="auto">
          <a:xfrm>
            <a:off x="468313" y="1556792"/>
            <a:ext cx="8280400" cy="4350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50000"/>
              </a:spcBef>
            </a:pPr>
            <a:r>
              <a:rPr lang="zh-CN" altLang="en-US" sz="2800" dirty="0">
                <a:latin typeface="微软雅黑" pitchFamily="34" charset="-122"/>
                <a:ea typeface="微软雅黑" pitchFamily="34" charset="-122"/>
              </a:rPr>
              <a:t>包括</a:t>
            </a:r>
            <a:r>
              <a:rPr lang="en-US" altLang="zh-CN" sz="2800" dirty="0">
                <a:latin typeface="微软雅黑" pitchFamily="34" charset="-122"/>
                <a:ea typeface="微软雅黑" pitchFamily="34" charset="-122"/>
              </a:rPr>
              <a:t>3</a:t>
            </a:r>
            <a:r>
              <a:rPr lang="zh-CN" altLang="en-US" sz="2800" dirty="0">
                <a:latin typeface="微软雅黑" pitchFamily="34" charset="-122"/>
                <a:ea typeface="微软雅黑" pitchFamily="34" charset="-122"/>
              </a:rPr>
              <a:t>个步骤。</a:t>
            </a:r>
          </a:p>
          <a:p>
            <a:pPr indent="457200" algn="l">
              <a:lnSpc>
                <a:spcPct val="150000"/>
              </a:lnSpc>
              <a:spcBef>
                <a:spcPts val="600"/>
              </a:spcBef>
              <a:spcAft>
                <a:spcPts val="600"/>
              </a:spcAft>
            </a:pPr>
            <a:r>
              <a:rPr lang="en-US" altLang="zh-CN" sz="2800" dirty="0"/>
              <a:t>1. </a:t>
            </a:r>
            <a:r>
              <a:rPr lang="zh-CN" altLang="en-US" sz="2800" dirty="0"/>
              <a:t>初始化</a:t>
            </a:r>
            <a:endParaRPr lang="en-US" altLang="zh-CN" sz="2800" dirty="0"/>
          </a:p>
          <a:p>
            <a:pPr indent="457200" algn="l">
              <a:lnSpc>
                <a:spcPct val="150000"/>
              </a:lnSpc>
              <a:spcBef>
                <a:spcPts val="600"/>
              </a:spcBef>
              <a:spcAft>
                <a:spcPts val="600"/>
              </a:spcAft>
            </a:pPr>
            <a:r>
              <a:rPr lang="en-US" altLang="zh-CN" sz="2800" dirty="0"/>
              <a:t>2.  </a:t>
            </a:r>
            <a:r>
              <a:rPr lang="zh-CN" altLang="en-US" sz="2800" dirty="0"/>
              <a:t>在有限域</a:t>
            </a:r>
            <a:r>
              <a:rPr lang="en-US" altLang="zh-CN" sz="2800" dirty="0"/>
              <a:t>GF(</a:t>
            </a:r>
            <a:r>
              <a:rPr lang="en-US" altLang="zh-CN" sz="1600" dirty="0"/>
              <a:t>2</a:t>
            </a:r>
            <a:r>
              <a:rPr lang="en-US" altLang="zh-CN" sz="2800" baseline="30000" dirty="0"/>
              <a:t>8</a:t>
            </a:r>
            <a:r>
              <a:rPr lang="en-US" altLang="zh-CN" sz="2800" dirty="0"/>
              <a:t>)</a:t>
            </a:r>
            <a:r>
              <a:rPr lang="zh-CN" altLang="en-US" sz="2800" dirty="0"/>
              <a:t>上求乘法逆，“</a:t>
            </a:r>
            <a:r>
              <a:rPr lang="en-US" altLang="zh-CN" sz="2800" dirty="0"/>
              <a:t>0</a:t>
            </a:r>
            <a:r>
              <a:rPr lang="zh-CN" altLang="en-US" sz="2800" dirty="0"/>
              <a:t>”映射到它自身。</a:t>
            </a:r>
          </a:p>
          <a:p>
            <a:pPr indent="457200" algn="l">
              <a:lnSpc>
                <a:spcPct val="150000"/>
              </a:lnSpc>
              <a:spcBef>
                <a:spcPts val="600"/>
              </a:spcBef>
              <a:spcAft>
                <a:spcPts val="600"/>
              </a:spcAft>
            </a:pPr>
            <a:r>
              <a:rPr lang="en-US" altLang="zh-CN" sz="2800" dirty="0"/>
              <a:t>3.  </a:t>
            </a:r>
            <a:r>
              <a:rPr lang="zh-CN" altLang="en-US" sz="2800" dirty="0"/>
              <a:t>在</a:t>
            </a:r>
            <a:r>
              <a:rPr lang="en-US" altLang="zh-CN" sz="2800" dirty="0"/>
              <a:t>GF(2</a:t>
            </a:r>
            <a:r>
              <a:rPr lang="en-US" altLang="zh-CN" sz="2800" baseline="30000" dirty="0"/>
              <a:t>8</a:t>
            </a:r>
            <a:r>
              <a:rPr lang="en-US" altLang="zh-CN" sz="2800" dirty="0"/>
              <a:t>)</a:t>
            </a:r>
            <a:r>
              <a:rPr lang="zh-CN" altLang="en-US" sz="2800" dirty="0"/>
              <a:t>上进行仿射变换。</a:t>
            </a:r>
          </a:p>
          <a:p>
            <a:pPr>
              <a:lnSpc>
                <a:spcPct val="150000"/>
              </a:lnSpc>
              <a:spcBef>
                <a:spcPts val="600"/>
              </a:spcBef>
              <a:spcAft>
                <a:spcPts val="600"/>
              </a:spcAft>
            </a:pPr>
            <a:r>
              <a:rPr lang="zh-CN" altLang="en-US" sz="2400" dirty="0"/>
              <a:t>            </a:t>
            </a:r>
            <a:endParaRPr lang="zh-CN" altLang="en-US" sz="1600" dirty="0"/>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185</a:t>
            </a:fld>
            <a:endParaRPr lang="en-US" altLang="zh-CN"/>
          </a:p>
        </p:txBody>
      </p:sp>
    </p:spTree>
    <p:extLst>
      <p:ext uri="{BB962C8B-B14F-4D97-AF65-F5344CB8AC3E}">
        <p14:creationId xmlns:p14="http://schemas.microsoft.com/office/powerpoint/2010/main" val="2788366947"/>
      </p:ext>
    </p:extLst>
  </p:cSld>
  <p:clrMapOvr>
    <a:masterClrMapping/>
  </p:clrMapOvr>
  <p:transition>
    <p:wipe dir="d"/>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4C9FC22-3262-423B-B838-B0162BEC6DC8}" type="slidenum">
              <a:rPr lang="en-US" altLang="zh-CN" smtClean="0"/>
              <a:pPr/>
              <a:t>186</a:t>
            </a:fld>
            <a:endParaRPr lang="en-US" altLang="zh-CN"/>
          </a:p>
        </p:txBody>
      </p:sp>
      <p:pic>
        <p:nvPicPr>
          <p:cNvPr id="4" name="图片 3"/>
          <p:cNvPicPr>
            <a:picLocks noChangeAspect="1"/>
          </p:cNvPicPr>
          <p:nvPr/>
        </p:nvPicPr>
        <p:blipFill>
          <a:blip r:embed="rId3"/>
          <a:stretch>
            <a:fillRect/>
          </a:stretch>
        </p:blipFill>
        <p:spPr>
          <a:xfrm>
            <a:off x="370656" y="2204864"/>
            <a:ext cx="8593666" cy="1800200"/>
          </a:xfrm>
          <a:prstGeom prst="rect">
            <a:avLst/>
          </a:prstGeom>
        </p:spPr>
      </p:pic>
      <p:sp>
        <p:nvSpPr>
          <p:cNvPr id="30" name="Rectangle 2"/>
          <p:cNvSpPr txBox="1">
            <a:spLocks noChangeArrowheads="1"/>
          </p:cNvSpPr>
          <p:nvPr/>
        </p:nvSpPr>
        <p:spPr>
          <a:xfrm>
            <a:off x="457200" y="188640"/>
            <a:ext cx="8229600" cy="706437"/>
          </a:xfrm>
          <a:prstGeom prst="rect">
            <a:avLst/>
          </a:prstGeom>
        </p:spPr>
        <p:txBody>
          <a:bodyPr/>
          <a:lstStyle>
            <a:lvl1pPr algn="ctr" rtl="0" fontAlgn="base">
              <a:spcBef>
                <a:spcPct val="0"/>
              </a:spcBef>
              <a:spcAft>
                <a:spcPct val="0"/>
              </a:spcAft>
              <a:defRPr kumimoji="1" sz="4000" b="1">
                <a:solidFill>
                  <a:schemeClr val="tx2"/>
                </a:solidFill>
                <a:latin typeface="+mj-lt"/>
                <a:ea typeface="+mj-ea"/>
                <a:cs typeface="+mj-cs"/>
              </a:defRPr>
            </a:lvl1pPr>
            <a:lvl2pPr algn="ctr" rtl="0" fontAlgn="base">
              <a:spcBef>
                <a:spcPct val="0"/>
              </a:spcBef>
              <a:spcAft>
                <a:spcPct val="0"/>
              </a:spcAft>
              <a:defRPr kumimoji="1" sz="4000" b="1">
                <a:solidFill>
                  <a:schemeClr val="tx2"/>
                </a:solidFill>
                <a:latin typeface="Times New Roman" pitchFamily="18" charset="0"/>
                <a:ea typeface="华文中宋" pitchFamily="2" charset="-122"/>
              </a:defRPr>
            </a:lvl2pPr>
            <a:lvl3pPr algn="ctr" rtl="0" fontAlgn="base">
              <a:spcBef>
                <a:spcPct val="0"/>
              </a:spcBef>
              <a:spcAft>
                <a:spcPct val="0"/>
              </a:spcAft>
              <a:defRPr kumimoji="1" sz="4000" b="1">
                <a:solidFill>
                  <a:schemeClr val="tx2"/>
                </a:solidFill>
                <a:latin typeface="Times New Roman" pitchFamily="18" charset="0"/>
                <a:ea typeface="华文中宋" pitchFamily="2" charset="-122"/>
              </a:defRPr>
            </a:lvl3pPr>
            <a:lvl4pPr algn="ctr" rtl="0" fontAlgn="base">
              <a:spcBef>
                <a:spcPct val="0"/>
              </a:spcBef>
              <a:spcAft>
                <a:spcPct val="0"/>
              </a:spcAft>
              <a:defRPr kumimoji="1" sz="4000" b="1">
                <a:solidFill>
                  <a:schemeClr val="tx2"/>
                </a:solidFill>
                <a:latin typeface="Times New Roman" pitchFamily="18" charset="0"/>
                <a:ea typeface="华文中宋" pitchFamily="2" charset="-122"/>
              </a:defRPr>
            </a:lvl4pPr>
            <a:lvl5pPr algn="ctr" rtl="0" fontAlgn="base">
              <a:spcBef>
                <a:spcPct val="0"/>
              </a:spcBef>
              <a:spcAft>
                <a:spcPct val="0"/>
              </a:spcAft>
              <a:defRPr kumimoji="1" sz="4000" b="1">
                <a:solidFill>
                  <a:schemeClr val="tx2"/>
                </a:solidFill>
                <a:latin typeface="Times New Roman" pitchFamily="18" charset="0"/>
                <a:ea typeface="华文中宋" pitchFamily="2" charset="-122"/>
              </a:defRPr>
            </a:lvl5pPr>
            <a:lvl6pPr marL="457200" algn="ctr" rtl="0" fontAlgn="base">
              <a:spcBef>
                <a:spcPct val="0"/>
              </a:spcBef>
              <a:spcAft>
                <a:spcPct val="0"/>
              </a:spcAft>
              <a:defRPr kumimoji="1" sz="4000" b="1">
                <a:solidFill>
                  <a:schemeClr val="tx2"/>
                </a:solidFill>
                <a:latin typeface="Times New Roman" pitchFamily="18" charset="0"/>
                <a:ea typeface="华文中宋" pitchFamily="2" charset="-122"/>
              </a:defRPr>
            </a:lvl6pPr>
            <a:lvl7pPr marL="914400" algn="ctr" rtl="0" fontAlgn="base">
              <a:spcBef>
                <a:spcPct val="0"/>
              </a:spcBef>
              <a:spcAft>
                <a:spcPct val="0"/>
              </a:spcAft>
              <a:defRPr kumimoji="1" sz="4000" b="1">
                <a:solidFill>
                  <a:schemeClr val="tx2"/>
                </a:solidFill>
                <a:latin typeface="Times New Roman" pitchFamily="18" charset="0"/>
                <a:ea typeface="华文中宋" pitchFamily="2" charset="-122"/>
              </a:defRPr>
            </a:lvl7pPr>
            <a:lvl8pPr marL="1371600" algn="ctr" rtl="0" fontAlgn="base">
              <a:spcBef>
                <a:spcPct val="0"/>
              </a:spcBef>
              <a:spcAft>
                <a:spcPct val="0"/>
              </a:spcAft>
              <a:defRPr kumimoji="1" sz="4000" b="1">
                <a:solidFill>
                  <a:schemeClr val="tx2"/>
                </a:solidFill>
                <a:latin typeface="Times New Roman" pitchFamily="18" charset="0"/>
                <a:ea typeface="华文中宋" pitchFamily="2" charset="-122"/>
              </a:defRPr>
            </a:lvl8pPr>
            <a:lvl9pPr marL="1828800" algn="ctr" rtl="0" fontAlgn="base">
              <a:spcBef>
                <a:spcPct val="0"/>
              </a:spcBef>
              <a:spcAft>
                <a:spcPct val="0"/>
              </a:spcAft>
              <a:defRPr kumimoji="1" sz="4000" b="1">
                <a:solidFill>
                  <a:schemeClr val="tx2"/>
                </a:solidFill>
                <a:latin typeface="Times New Roman" pitchFamily="18" charset="0"/>
                <a:ea typeface="华文中宋" pitchFamily="2" charset="-122"/>
              </a:defRPr>
            </a:lvl9pPr>
          </a:lstStyle>
          <a:p>
            <a:pPr algn="l"/>
            <a:r>
              <a:rPr lang="en-US" altLang="zh-CN" sz="3200" b="0" kern="0">
                <a:solidFill>
                  <a:schemeClr val="bg1"/>
                </a:solidFill>
              </a:rPr>
              <a:t>ByteSubstitution(</a:t>
            </a:r>
            <a:r>
              <a:rPr lang="zh-CN" altLang="en-US" sz="3200" b="0" kern="0">
                <a:solidFill>
                  <a:schemeClr val="bg1"/>
                </a:solidFill>
              </a:rPr>
              <a:t>字节替代</a:t>
            </a:r>
            <a:r>
              <a:rPr lang="en-US" altLang="zh-CN" sz="3200" b="0" kern="0">
                <a:solidFill>
                  <a:schemeClr val="bg1"/>
                </a:solidFill>
              </a:rPr>
              <a:t>) S</a:t>
            </a:r>
            <a:r>
              <a:rPr lang="zh-CN" altLang="en-US" sz="3200" b="0" kern="0">
                <a:solidFill>
                  <a:schemeClr val="bg1"/>
                </a:solidFill>
              </a:rPr>
              <a:t>盒构造</a:t>
            </a:r>
            <a:endParaRPr lang="en-US" altLang="zh-CN" sz="3200" b="0" kern="0" dirty="0">
              <a:solidFill>
                <a:schemeClr val="bg1"/>
              </a:solidFill>
            </a:endParaRPr>
          </a:p>
        </p:txBody>
      </p:sp>
    </p:spTree>
    <p:extLst>
      <p:ext uri="{BB962C8B-B14F-4D97-AF65-F5344CB8AC3E}">
        <p14:creationId xmlns:p14="http://schemas.microsoft.com/office/powerpoint/2010/main" val="1805274102"/>
      </p:ext>
    </p:extLst>
  </p:cSld>
  <p:clrMapOvr>
    <a:masterClrMapping/>
  </p:clrMapOvr>
  <p:transition>
    <p:wipe dir="d"/>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4C9FC22-3262-423B-B838-B0162BEC6DC8}" type="slidenum">
              <a:rPr lang="en-US" altLang="zh-CN" smtClean="0"/>
              <a:pPr/>
              <a:t>187</a:t>
            </a:fld>
            <a:endParaRPr lang="en-US" altLang="zh-CN"/>
          </a:p>
        </p:txBody>
      </p:sp>
      <p:sp>
        <p:nvSpPr>
          <p:cNvPr id="30" name="Rectangle 2"/>
          <p:cNvSpPr txBox="1">
            <a:spLocks noChangeArrowheads="1"/>
          </p:cNvSpPr>
          <p:nvPr/>
        </p:nvSpPr>
        <p:spPr>
          <a:xfrm>
            <a:off x="457200" y="188640"/>
            <a:ext cx="8229600" cy="706437"/>
          </a:xfrm>
          <a:prstGeom prst="rect">
            <a:avLst/>
          </a:prstGeom>
        </p:spPr>
        <p:txBody>
          <a:bodyPr/>
          <a:lstStyle>
            <a:lvl1pPr algn="ctr" rtl="0" fontAlgn="base">
              <a:spcBef>
                <a:spcPct val="0"/>
              </a:spcBef>
              <a:spcAft>
                <a:spcPct val="0"/>
              </a:spcAft>
              <a:defRPr kumimoji="1" sz="4000" b="1">
                <a:solidFill>
                  <a:schemeClr val="tx2"/>
                </a:solidFill>
                <a:latin typeface="+mj-lt"/>
                <a:ea typeface="+mj-ea"/>
                <a:cs typeface="+mj-cs"/>
              </a:defRPr>
            </a:lvl1pPr>
            <a:lvl2pPr algn="ctr" rtl="0" fontAlgn="base">
              <a:spcBef>
                <a:spcPct val="0"/>
              </a:spcBef>
              <a:spcAft>
                <a:spcPct val="0"/>
              </a:spcAft>
              <a:defRPr kumimoji="1" sz="4000" b="1">
                <a:solidFill>
                  <a:schemeClr val="tx2"/>
                </a:solidFill>
                <a:latin typeface="Times New Roman" pitchFamily="18" charset="0"/>
                <a:ea typeface="华文中宋" pitchFamily="2" charset="-122"/>
              </a:defRPr>
            </a:lvl2pPr>
            <a:lvl3pPr algn="ctr" rtl="0" fontAlgn="base">
              <a:spcBef>
                <a:spcPct val="0"/>
              </a:spcBef>
              <a:spcAft>
                <a:spcPct val="0"/>
              </a:spcAft>
              <a:defRPr kumimoji="1" sz="4000" b="1">
                <a:solidFill>
                  <a:schemeClr val="tx2"/>
                </a:solidFill>
                <a:latin typeface="Times New Roman" pitchFamily="18" charset="0"/>
                <a:ea typeface="华文中宋" pitchFamily="2" charset="-122"/>
              </a:defRPr>
            </a:lvl3pPr>
            <a:lvl4pPr algn="ctr" rtl="0" fontAlgn="base">
              <a:spcBef>
                <a:spcPct val="0"/>
              </a:spcBef>
              <a:spcAft>
                <a:spcPct val="0"/>
              </a:spcAft>
              <a:defRPr kumimoji="1" sz="4000" b="1">
                <a:solidFill>
                  <a:schemeClr val="tx2"/>
                </a:solidFill>
                <a:latin typeface="Times New Roman" pitchFamily="18" charset="0"/>
                <a:ea typeface="华文中宋" pitchFamily="2" charset="-122"/>
              </a:defRPr>
            </a:lvl4pPr>
            <a:lvl5pPr algn="ctr" rtl="0" fontAlgn="base">
              <a:spcBef>
                <a:spcPct val="0"/>
              </a:spcBef>
              <a:spcAft>
                <a:spcPct val="0"/>
              </a:spcAft>
              <a:defRPr kumimoji="1" sz="4000" b="1">
                <a:solidFill>
                  <a:schemeClr val="tx2"/>
                </a:solidFill>
                <a:latin typeface="Times New Roman" pitchFamily="18" charset="0"/>
                <a:ea typeface="华文中宋" pitchFamily="2" charset="-122"/>
              </a:defRPr>
            </a:lvl5pPr>
            <a:lvl6pPr marL="457200" algn="ctr" rtl="0" fontAlgn="base">
              <a:spcBef>
                <a:spcPct val="0"/>
              </a:spcBef>
              <a:spcAft>
                <a:spcPct val="0"/>
              </a:spcAft>
              <a:defRPr kumimoji="1" sz="4000" b="1">
                <a:solidFill>
                  <a:schemeClr val="tx2"/>
                </a:solidFill>
                <a:latin typeface="Times New Roman" pitchFamily="18" charset="0"/>
                <a:ea typeface="华文中宋" pitchFamily="2" charset="-122"/>
              </a:defRPr>
            </a:lvl6pPr>
            <a:lvl7pPr marL="914400" algn="ctr" rtl="0" fontAlgn="base">
              <a:spcBef>
                <a:spcPct val="0"/>
              </a:spcBef>
              <a:spcAft>
                <a:spcPct val="0"/>
              </a:spcAft>
              <a:defRPr kumimoji="1" sz="4000" b="1">
                <a:solidFill>
                  <a:schemeClr val="tx2"/>
                </a:solidFill>
                <a:latin typeface="Times New Roman" pitchFamily="18" charset="0"/>
                <a:ea typeface="华文中宋" pitchFamily="2" charset="-122"/>
              </a:defRPr>
            </a:lvl7pPr>
            <a:lvl8pPr marL="1371600" algn="ctr" rtl="0" fontAlgn="base">
              <a:spcBef>
                <a:spcPct val="0"/>
              </a:spcBef>
              <a:spcAft>
                <a:spcPct val="0"/>
              </a:spcAft>
              <a:defRPr kumimoji="1" sz="4000" b="1">
                <a:solidFill>
                  <a:schemeClr val="tx2"/>
                </a:solidFill>
                <a:latin typeface="Times New Roman" pitchFamily="18" charset="0"/>
                <a:ea typeface="华文中宋" pitchFamily="2" charset="-122"/>
              </a:defRPr>
            </a:lvl8pPr>
            <a:lvl9pPr marL="1828800" algn="ctr" rtl="0" fontAlgn="base">
              <a:spcBef>
                <a:spcPct val="0"/>
              </a:spcBef>
              <a:spcAft>
                <a:spcPct val="0"/>
              </a:spcAft>
              <a:defRPr kumimoji="1" sz="4000" b="1">
                <a:solidFill>
                  <a:schemeClr val="tx2"/>
                </a:solidFill>
                <a:latin typeface="Times New Roman" pitchFamily="18" charset="0"/>
                <a:ea typeface="华文中宋" pitchFamily="2" charset="-122"/>
              </a:defRPr>
            </a:lvl9pPr>
          </a:lstStyle>
          <a:p>
            <a:pPr algn="l"/>
            <a:r>
              <a:rPr lang="en-US" altLang="zh-CN" sz="3200" b="0" kern="0">
                <a:solidFill>
                  <a:schemeClr val="bg1"/>
                </a:solidFill>
              </a:rPr>
              <a:t>ByteSubstitution(</a:t>
            </a:r>
            <a:r>
              <a:rPr lang="zh-CN" altLang="en-US" sz="3200" b="0" kern="0">
                <a:solidFill>
                  <a:schemeClr val="bg1"/>
                </a:solidFill>
              </a:rPr>
              <a:t>字节替代</a:t>
            </a:r>
            <a:r>
              <a:rPr lang="en-US" altLang="zh-CN" sz="3200" b="0" kern="0">
                <a:solidFill>
                  <a:schemeClr val="bg1"/>
                </a:solidFill>
              </a:rPr>
              <a:t>) S</a:t>
            </a:r>
            <a:r>
              <a:rPr lang="zh-CN" altLang="en-US" sz="3200" b="0" kern="0">
                <a:solidFill>
                  <a:schemeClr val="bg1"/>
                </a:solidFill>
              </a:rPr>
              <a:t>盒构造</a:t>
            </a:r>
            <a:endParaRPr lang="en-US" altLang="zh-CN" sz="3200" b="0" kern="0" dirty="0">
              <a:solidFill>
                <a:schemeClr val="bg1"/>
              </a:solidFill>
            </a:endParaRPr>
          </a:p>
        </p:txBody>
      </p:sp>
      <p:sp>
        <p:nvSpPr>
          <p:cNvPr id="5" name="矩形 4"/>
          <p:cNvSpPr/>
          <p:nvPr/>
        </p:nvSpPr>
        <p:spPr>
          <a:xfrm>
            <a:off x="755576" y="2924944"/>
            <a:ext cx="7182544" cy="1569660"/>
          </a:xfrm>
          <a:prstGeom prst="rect">
            <a:avLst/>
          </a:prstGeom>
        </p:spPr>
        <p:txBody>
          <a:bodyPr wrap="square">
            <a:spAutoFit/>
          </a:bodyPr>
          <a:lstStyle/>
          <a:p>
            <a:pPr marL="287338" indent="-6350" algn="l" eaLnBrk="1" hangingPunct="1">
              <a:buFontTx/>
              <a:buNone/>
            </a:pPr>
            <a:r>
              <a:rPr lang="zh-CN" altLang="en-US" dirty="0">
                <a:latin typeface="华文中宋" panose="02010600040101010101" pitchFamily="2" charset="-122"/>
                <a:ea typeface="华文中宋" panose="02010600040101010101" pitchFamily="2" charset="-122"/>
              </a:rPr>
              <a:t>首先，将字节看作 </a:t>
            </a:r>
            <a:r>
              <a:rPr lang="en-US" altLang="zh-CN" dirty="0">
                <a:latin typeface="华文中宋" panose="02010600040101010101" pitchFamily="2" charset="-122"/>
                <a:ea typeface="华文中宋" panose="02010600040101010101" pitchFamily="2" charset="-122"/>
              </a:rPr>
              <a:t>GF(2</a:t>
            </a:r>
            <a:r>
              <a:rPr lang="en-US" altLang="zh-CN" baseline="30000" dirty="0">
                <a:latin typeface="华文中宋" panose="02010600040101010101" pitchFamily="2" charset="-122"/>
                <a:ea typeface="华文中宋" panose="02010600040101010101" pitchFamily="2" charset="-122"/>
              </a:rPr>
              <a:t>8</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上的元素，映射到自己的</a:t>
            </a:r>
            <a:r>
              <a:rPr lang="zh-CN" altLang="en-US" dirty="0">
                <a:solidFill>
                  <a:srgbClr val="FF0000"/>
                </a:solidFill>
                <a:latin typeface="华文中宋" panose="02010600040101010101" pitchFamily="2" charset="-122"/>
                <a:ea typeface="华文中宋" panose="02010600040101010101" pitchFamily="2" charset="-122"/>
              </a:rPr>
              <a:t>乘法逆元</a:t>
            </a:r>
            <a:r>
              <a:rPr lang="zh-CN" altLang="en-US" dirty="0">
                <a:latin typeface="华文中宋" panose="02010600040101010101" pitchFamily="2" charset="-122"/>
                <a:ea typeface="华文中宋" panose="02010600040101010101" pitchFamily="2" charset="-122"/>
              </a:rPr>
              <a:t>， </a:t>
            </a:r>
            <a:r>
              <a:rPr lang="en-US" altLang="zh-CN" dirty="0">
                <a:latin typeface="华文中宋" panose="02010600040101010101" pitchFamily="2" charset="-122"/>
                <a:ea typeface="华文中宋" panose="02010600040101010101" pitchFamily="2" charset="-122"/>
              </a:rPr>
              <a:t>'00' </a:t>
            </a:r>
            <a:r>
              <a:rPr lang="zh-CN" altLang="en-US" dirty="0">
                <a:latin typeface="华文中宋" panose="02010600040101010101" pitchFamily="2" charset="-122"/>
                <a:ea typeface="华文中宋" panose="02010600040101010101" pitchFamily="2" charset="-122"/>
              </a:rPr>
              <a:t>映射到自己。</a:t>
            </a:r>
          </a:p>
        </p:txBody>
      </p:sp>
      <p:sp>
        <p:nvSpPr>
          <p:cNvPr id="8" name="Text Box 4"/>
          <p:cNvSpPr txBox="1">
            <a:spLocks noChangeArrowheads="1"/>
          </p:cNvSpPr>
          <p:nvPr/>
        </p:nvSpPr>
        <p:spPr bwMode="auto">
          <a:xfrm>
            <a:off x="891704" y="1471680"/>
            <a:ext cx="8280400" cy="58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50000"/>
              </a:spcBef>
            </a:pPr>
            <a:r>
              <a:rPr lang="en-US" altLang="zh-CN" sz="2400" dirty="0">
                <a:latin typeface="微软雅黑" pitchFamily="34" charset="-122"/>
                <a:ea typeface="微软雅黑" pitchFamily="34" charset="-122"/>
              </a:rPr>
              <a:t>2.</a:t>
            </a:r>
            <a:r>
              <a:rPr lang="zh-CN" altLang="en-US" sz="2400" dirty="0">
                <a:latin typeface="微软雅黑" pitchFamily="34" charset="-122"/>
                <a:ea typeface="微软雅黑" pitchFamily="34" charset="-122"/>
              </a:rPr>
              <a:t>求乘法逆</a:t>
            </a:r>
            <a:endParaRPr lang="zh-CN" altLang="en-US" sz="1600" dirty="0"/>
          </a:p>
        </p:txBody>
      </p:sp>
    </p:spTree>
    <p:extLst>
      <p:ext uri="{BB962C8B-B14F-4D97-AF65-F5344CB8AC3E}">
        <p14:creationId xmlns:p14="http://schemas.microsoft.com/office/powerpoint/2010/main" val="410420391"/>
      </p:ext>
    </p:extLst>
  </p:cSld>
  <p:clrMapOvr>
    <a:masterClrMapping/>
  </p:clrMapOvr>
  <p:transition>
    <p:wipe dir="d"/>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4C9FC22-3262-423B-B838-B0162BEC6DC8}" type="slidenum">
              <a:rPr lang="en-US" altLang="zh-CN" smtClean="0"/>
              <a:pPr/>
              <a:t>188</a:t>
            </a:fld>
            <a:endParaRPr lang="en-US" altLang="zh-CN"/>
          </a:p>
        </p:txBody>
      </p:sp>
      <p:pic>
        <p:nvPicPr>
          <p:cNvPr id="3" name="图片 2"/>
          <p:cNvPicPr>
            <a:picLocks noChangeAspect="1"/>
          </p:cNvPicPr>
          <p:nvPr/>
        </p:nvPicPr>
        <p:blipFill>
          <a:blip r:embed="rId3"/>
          <a:stretch>
            <a:fillRect/>
          </a:stretch>
        </p:blipFill>
        <p:spPr>
          <a:xfrm>
            <a:off x="1043608" y="2329764"/>
            <a:ext cx="7128792" cy="3521279"/>
          </a:xfrm>
          <a:prstGeom prst="rect">
            <a:avLst/>
          </a:prstGeom>
        </p:spPr>
      </p:pic>
      <p:sp>
        <p:nvSpPr>
          <p:cNvPr id="30" name="Rectangle 2"/>
          <p:cNvSpPr txBox="1">
            <a:spLocks noChangeArrowheads="1"/>
          </p:cNvSpPr>
          <p:nvPr/>
        </p:nvSpPr>
        <p:spPr>
          <a:xfrm>
            <a:off x="457200" y="188640"/>
            <a:ext cx="8229600" cy="706437"/>
          </a:xfrm>
          <a:prstGeom prst="rect">
            <a:avLst/>
          </a:prstGeom>
        </p:spPr>
        <p:txBody>
          <a:bodyPr/>
          <a:lstStyle>
            <a:lvl1pPr algn="ctr" rtl="0" fontAlgn="base">
              <a:spcBef>
                <a:spcPct val="0"/>
              </a:spcBef>
              <a:spcAft>
                <a:spcPct val="0"/>
              </a:spcAft>
              <a:defRPr kumimoji="1" sz="4000" b="1">
                <a:solidFill>
                  <a:schemeClr val="tx2"/>
                </a:solidFill>
                <a:latin typeface="+mj-lt"/>
                <a:ea typeface="+mj-ea"/>
                <a:cs typeface="+mj-cs"/>
              </a:defRPr>
            </a:lvl1pPr>
            <a:lvl2pPr algn="ctr" rtl="0" fontAlgn="base">
              <a:spcBef>
                <a:spcPct val="0"/>
              </a:spcBef>
              <a:spcAft>
                <a:spcPct val="0"/>
              </a:spcAft>
              <a:defRPr kumimoji="1" sz="4000" b="1">
                <a:solidFill>
                  <a:schemeClr val="tx2"/>
                </a:solidFill>
                <a:latin typeface="Times New Roman" pitchFamily="18" charset="0"/>
                <a:ea typeface="华文中宋" pitchFamily="2" charset="-122"/>
              </a:defRPr>
            </a:lvl2pPr>
            <a:lvl3pPr algn="ctr" rtl="0" fontAlgn="base">
              <a:spcBef>
                <a:spcPct val="0"/>
              </a:spcBef>
              <a:spcAft>
                <a:spcPct val="0"/>
              </a:spcAft>
              <a:defRPr kumimoji="1" sz="4000" b="1">
                <a:solidFill>
                  <a:schemeClr val="tx2"/>
                </a:solidFill>
                <a:latin typeface="Times New Roman" pitchFamily="18" charset="0"/>
                <a:ea typeface="华文中宋" pitchFamily="2" charset="-122"/>
              </a:defRPr>
            </a:lvl3pPr>
            <a:lvl4pPr algn="ctr" rtl="0" fontAlgn="base">
              <a:spcBef>
                <a:spcPct val="0"/>
              </a:spcBef>
              <a:spcAft>
                <a:spcPct val="0"/>
              </a:spcAft>
              <a:defRPr kumimoji="1" sz="4000" b="1">
                <a:solidFill>
                  <a:schemeClr val="tx2"/>
                </a:solidFill>
                <a:latin typeface="Times New Roman" pitchFamily="18" charset="0"/>
                <a:ea typeface="华文中宋" pitchFamily="2" charset="-122"/>
              </a:defRPr>
            </a:lvl4pPr>
            <a:lvl5pPr algn="ctr" rtl="0" fontAlgn="base">
              <a:spcBef>
                <a:spcPct val="0"/>
              </a:spcBef>
              <a:spcAft>
                <a:spcPct val="0"/>
              </a:spcAft>
              <a:defRPr kumimoji="1" sz="4000" b="1">
                <a:solidFill>
                  <a:schemeClr val="tx2"/>
                </a:solidFill>
                <a:latin typeface="Times New Roman" pitchFamily="18" charset="0"/>
                <a:ea typeface="华文中宋" pitchFamily="2" charset="-122"/>
              </a:defRPr>
            </a:lvl5pPr>
            <a:lvl6pPr marL="457200" algn="ctr" rtl="0" fontAlgn="base">
              <a:spcBef>
                <a:spcPct val="0"/>
              </a:spcBef>
              <a:spcAft>
                <a:spcPct val="0"/>
              </a:spcAft>
              <a:defRPr kumimoji="1" sz="4000" b="1">
                <a:solidFill>
                  <a:schemeClr val="tx2"/>
                </a:solidFill>
                <a:latin typeface="Times New Roman" pitchFamily="18" charset="0"/>
                <a:ea typeface="华文中宋" pitchFamily="2" charset="-122"/>
              </a:defRPr>
            </a:lvl6pPr>
            <a:lvl7pPr marL="914400" algn="ctr" rtl="0" fontAlgn="base">
              <a:spcBef>
                <a:spcPct val="0"/>
              </a:spcBef>
              <a:spcAft>
                <a:spcPct val="0"/>
              </a:spcAft>
              <a:defRPr kumimoji="1" sz="4000" b="1">
                <a:solidFill>
                  <a:schemeClr val="tx2"/>
                </a:solidFill>
                <a:latin typeface="Times New Roman" pitchFamily="18" charset="0"/>
                <a:ea typeface="华文中宋" pitchFamily="2" charset="-122"/>
              </a:defRPr>
            </a:lvl7pPr>
            <a:lvl8pPr marL="1371600" algn="ctr" rtl="0" fontAlgn="base">
              <a:spcBef>
                <a:spcPct val="0"/>
              </a:spcBef>
              <a:spcAft>
                <a:spcPct val="0"/>
              </a:spcAft>
              <a:defRPr kumimoji="1" sz="4000" b="1">
                <a:solidFill>
                  <a:schemeClr val="tx2"/>
                </a:solidFill>
                <a:latin typeface="Times New Roman" pitchFamily="18" charset="0"/>
                <a:ea typeface="华文中宋" pitchFamily="2" charset="-122"/>
              </a:defRPr>
            </a:lvl8pPr>
            <a:lvl9pPr marL="1828800" algn="ctr" rtl="0" fontAlgn="base">
              <a:spcBef>
                <a:spcPct val="0"/>
              </a:spcBef>
              <a:spcAft>
                <a:spcPct val="0"/>
              </a:spcAft>
              <a:defRPr kumimoji="1" sz="4000" b="1">
                <a:solidFill>
                  <a:schemeClr val="tx2"/>
                </a:solidFill>
                <a:latin typeface="Times New Roman" pitchFamily="18" charset="0"/>
                <a:ea typeface="华文中宋" pitchFamily="2" charset="-122"/>
              </a:defRPr>
            </a:lvl9pPr>
          </a:lstStyle>
          <a:p>
            <a:pPr algn="l"/>
            <a:r>
              <a:rPr lang="en-US" altLang="zh-CN" sz="3200" b="0" kern="0">
                <a:solidFill>
                  <a:schemeClr val="bg1"/>
                </a:solidFill>
              </a:rPr>
              <a:t>ByteSubstitution(</a:t>
            </a:r>
            <a:r>
              <a:rPr lang="zh-CN" altLang="en-US" sz="3200" b="0" kern="0">
                <a:solidFill>
                  <a:schemeClr val="bg1"/>
                </a:solidFill>
              </a:rPr>
              <a:t>字节替代</a:t>
            </a:r>
            <a:r>
              <a:rPr lang="en-US" altLang="zh-CN" sz="3200" b="0" kern="0">
                <a:solidFill>
                  <a:schemeClr val="bg1"/>
                </a:solidFill>
              </a:rPr>
              <a:t>) S</a:t>
            </a:r>
            <a:r>
              <a:rPr lang="zh-CN" altLang="en-US" sz="3200" b="0" kern="0">
                <a:solidFill>
                  <a:schemeClr val="bg1"/>
                </a:solidFill>
              </a:rPr>
              <a:t>盒构造</a:t>
            </a:r>
            <a:endParaRPr lang="en-US" altLang="zh-CN" sz="3200" b="0" kern="0" dirty="0">
              <a:solidFill>
                <a:schemeClr val="bg1"/>
              </a:solidFill>
            </a:endParaRPr>
          </a:p>
        </p:txBody>
      </p:sp>
      <p:sp>
        <p:nvSpPr>
          <p:cNvPr id="7" name="Text Box 4"/>
          <p:cNvSpPr txBox="1">
            <a:spLocks noChangeArrowheads="1"/>
          </p:cNvSpPr>
          <p:nvPr/>
        </p:nvSpPr>
        <p:spPr bwMode="auto">
          <a:xfrm>
            <a:off x="891704" y="1471680"/>
            <a:ext cx="8280400" cy="58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50000"/>
              </a:spcBef>
            </a:pPr>
            <a:r>
              <a:rPr lang="en-US" altLang="zh-CN" sz="2400" dirty="0">
                <a:latin typeface="微软雅黑" pitchFamily="34" charset="-122"/>
                <a:ea typeface="微软雅黑" pitchFamily="34" charset="-122"/>
              </a:rPr>
              <a:t>3.</a:t>
            </a:r>
            <a:r>
              <a:rPr lang="zh-CN" altLang="en-US" sz="2400" dirty="0">
                <a:latin typeface="微软雅黑" pitchFamily="34" charset="-122"/>
                <a:ea typeface="微软雅黑" pitchFamily="34" charset="-122"/>
              </a:rPr>
              <a:t>仿射变换</a:t>
            </a:r>
            <a:endParaRPr lang="zh-CN" altLang="en-US" sz="1600" dirty="0"/>
          </a:p>
        </p:txBody>
      </p:sp>
    </p:spTree>
    <p:extLst>
      <p:ext uri="{BB962C8B-B14F-4D97-AF65-F5344CB8AC3E}">
        <p14:creationId xmlns:p14="http://schemas.microsoft.com/office/powerpoint/2010/main" val="2014520919"/>
      </p:ext>
    </p:extLst>
  </p:cSld>
  <p:clrMapOvr>
    <a:masterClrMapping/>
  </p:clrMapOvr>
  <p:transition>
    <p:wipe dir="d"/>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4C9FC22-3262-423B-B838-B0162BEC6DC8}" type="slidenum">
              <a:rPr lang="en-US" altLang="zh-CN" smtClean="0"/>
              <a:pPr/>
              <a:t>189</a:t>
            </a:fld>
            <a:endParaRPr lang="en-US" altLang="zh-CN"/>
          </a:p>
        </p:txBody>
      </p:sp>
      <p:sp>
        <p:nvSpPr>
          <p:cNvPr id="30" name="Rectangle 2"/>
          <p:cNvSpPr txBox="1">
            <a:spLocks noChangeArrowheads="1"/>
          </p:cNvSpPr>
          <p:nvPr/>
        </p:nvSpPr>
        <p:spPr>
          <a:xfrm>
            <a:off x="457200" y="188640"/>
            <a:ext cx="8229600" cy="706437"/>
          </a:xfrm>
          <a:prstGeom prst="rect">
            <a:avLst/>
          </a:prstGeom>
        </p:spPr>
        <p:txBody>
          <a:bodyPr/>
          <a:lstStyle>
            <a:lvl1pPr algn="ctr" rtl="0" fontAlgn="base">
              <a:spcBef>
                <a:spcPct val="0"/>
              </a:spcBef>
              <a:spcAft>
                <a:spcPct val="0"/>
              </a:spcAft>
              <a:defRPr kumimoji="1" sz="4000" b="1">
                <a:solidFill>
                  <a:schemeClr val="tx2"/>
                </a:solidFill>
                <a:latin typeface="+mj-lt"/>
                <a:ea typeface="+mj-ea"/>
                <a:cs typeface="+mj-cs"/>
              </a:defRPr>
            </a:lvl1pPr>
            <a:lvl2pPr algn="ctr" rtl="0" fontAlgn="base">
              <a:spcBef>
                <a:spcPct val="0"/>
              </a:spcBef>
              <a:spcAft>
                <a:spcPct val="0"/>
              </a:spcAft>
              <a:defRPr kumimoji="1" sz="4000" b="1">
                <a:solidFill>
                  <a:schemeClr val="tx2"/>
                </a:solidFill>
                <a:latin typeface="Times New Roman" pitchFamily="18" charset="0"/>
                <a:ea typeface="华文中宋" pitchFamily="2" charset="-122"/>
              </a:defRPr>
            </a:lvl2pPr>
            <a:lvl3pPr algn="ctr" rtl="0" fontAlgn="base">
              <a:spcBef>
                <a:spcPct val="0"/>
              </a:spcBef>
              <a:spcAft>
                <a:spcPct val="0"/>
              </a:spcAft>
              <a:defRPr kumimoji="1" sz="4000" b="1">
                <a:solidFill>
                  <a:schemeClr val="tx2"/>
                </a:solidFill>
                <a:latin typeface="Times New Roman" pitchFamily="18" charset="0"/>
                <a:ea typeface="华文中宋" pitchFamily="2" charset="-122"/>
              </a:defRPr>
            </a:lvl3pPr>
            <a:lvl4pPr algn="ctr" rtl="0" fontAlgn="base">
              <a:spcBef>
                <a:spcPct val="0"/>
              </a:spcBef>
              <a:spcAft>
                <a:spcPct val="0"/>
              </a:spcAft>
              <a:defRPr kumimoji="1" sz="4000" b="1">
                <a:solidFill>
                  <a:schemeClr val="tx2"/>
                </a:solidFill>
                <a:latin typeface="Times New Roman" pitchFamily="18" charset="0"/>
                <a:ea typeface="华文中宋" pitchFamily="2" charset="-122"/>
              </a:defRPr>
            </a:lvl4pPr>
            <a:lvl5pPr algn="ctr" rtl="0" fontAlgn="base">
              <a:spcBef>
                <a:spcPct val="0"/>
              </a:spcBef>
              <a:spcAft>
                <a:spcPct val="0"/>
              </a:spcAft>
              <a:defRPr kumimoji="1" sz="4000" b="1">
                <a:solidFill>
                  <a:schemeClr val="tx2"/>
                </a:solidFill>
                <a:latin typeface="Times New Roman" pitchFamily="18" charset="0"/>
                <a:ea typeface="华文中宋" pitchFamily="2" charset="-122"/>
              </a:defRPr>
            </a:lvl5pPr>
            <a:lvl6pPr marL="457200" algn="ctr" rtl="0" fontAlgn="base">
              <a:spcBef>
                <a:spcPct val="0"/>
              </a:spcBef>
              <a:spcAft>
                <a:spcPct val="0"/>
              </a:spcAft>
              <a:defRPr kumimoji="1" sz="4000" b="1">
                <a:solidFill>
                  <a:schemeClr val="tx2"/>
                </a:solidFill>
                <a:latin typeface="Times New Roman" pitchFamily="18" charset="0"/>
                <a:ea typeface="华文中宋" pitchFamily="2" charset="-122"/>
              </a:defRPr>
            </a:lvl6pPr>
            <a:lvl7pPr marL="914400" algn="ctr" rtl="0" fontAlgn="base">
              <a:spcBef>
                <a:spcPct val="0"/>
              </a:spcBef>
              <a:spcAft>
                <a:spcPct val="0"/>
              </a:spcAft>
              <a:defRPr kumimoji="1" sz="4000" b="1">
                <a:solidFill>
                  <a:schemeClr val="tx2"/>
                </a:solidFill>
                <a:latin typeface="Times New Roman" pitchFamily="18" charset="0"/>
                <a:ea typeface="华文中宋" pitchFamily="2" charset="-122"/>
              </a:defRPr>
            </a:lvl7pPr>
            <a:lvl8pPr marL="1371600" algn="ctr" rtl="0" fontAlgn="base">
              <a:spcBef>
                <a:spcPct val="0"/>
              </a:spcBef>
              <a:spcAft>
                <a:spcPct val="0"/>
              </a:spcAft>
              <a:defRPr kumimoji="1" sz="4000" b="1">
                <a:solidFill>
                  <a:schemeClr val="tx2"/>
                </a:solidFill>
                <a:latin typeface="Times New Roman" pitchFamily="18" charset="0"/>
                <a:ea typeface="华文中宋" pitchFamily="2" charset="-122"/>
              </a:defRPr>
            </a:lvl8pPr>
            <a:lvl9pPr marL="1828800" algn="ctr" rtl="0" fontAlgn="base">
              <a:spcBef>
                <a:spcPct val="0"/>
              </a:spcBef>
              <a:spcAft>
                <a:spcPct val="0"/>
              </a:spcAft>
              <a:defRPr kumimoji="1" sz="4000" b="1">
                <a:solidFill>
                  <a:schemeClr val="tx2"/>
                </a:solidFill>
                <a:latin typeface="Times New Roman" pitchFamily="18" charset="0"/>
                <a:ea typeface="华文中宋" pitchFamily="2" charset="-122"/>
              </a:defRPr>
            </a:lvl9pPr>
          </a:lstStyle>
          <a:p>
            <a:pPr algn="l"/>
            <a:r>
              <a:rPr lang="en-US" altLang="zh-CN" sz="3200" b="0" kern="0">
                <a:solidFill>
                  <a:schemeClr val="bg1"/>
                </a:solidFill>
              </a:rPr>
              <a:t>ByteSubstitution(</a:t>
            </a:r>
            <a:r>
              <a:rPr lang="zh-CN" altLang="en-US" sz="3200" b="0" kern="0">
                <a:solidFill>
                  <a:schemeClr val="bg1"/>
                </a:solidFill>
              </a:rPr>
              <a:t>字节替代</a:t>
            </a:r>
            <a:r>
              <a:rPr lang="en-US" altLang="zh-CN" sz="3200" b="0" kern="0">
                <a:solidFill>
                  <a:schemeClr val="bg1"/>
                </a:solidFill>
              </a:rPr>
              <a:t>) S</a:t>
            </a:r>
            <a:r>
              <a:rPr lang="zh-CN" altLang="en-US" sz="3200" b="0" kern="0">
                <a:solidFill>
                  <a:schemeClr val="bg1"/>
                </a:solidFill>
              </a:rPr>
              <a:t>盒构造</a:t>
            </a:r>
            <a:endParaRPr lang="en-US" altLang="zh-CN" sz="3200" b="0" kern="0" dirty="0">
              <a:solidFill>
                <a:schemeClr val="bg1"/>
              </a:solidFill>
            </a:endParaRPr>
          </a:p>
        </p:txBody>
      </p:sp>
      <p:sp>
        <p:nvSpPr>
          <p:cNvPr id="6" name="Text Box 4"/>
          <p:cNvSpPr txBox="1">
            <a:spLocks noChangeArrowheads="1"/>
          </p:cNvSpPr>
          <p:nvPr/>
        </p:nvSpPr>
        <p:spPr bwMode="auto">
          <a:xfrm>
            <a:off x="67072" y="1352216"/>
            <a:ext cx="8915400"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3600" b="1" dirty="0">
                <a:solidFill>
                  <a:srgbClr val="FF0000"/>
                </a:solidFill>
                <a:latin typeface="华文中宋" panose="02010600040101010101" pitchFamily="2" charset="-122"/>
                <a:ea typeface="华文中宋" panose="02010600040101010101" pitchFamily="2" charset="-122"/>
              </a:rPr>
              <a:t>注意：</a:t>
            </a:r>
          </a:p>
          <a:p>
            <a:pPr algn="l">
              <a:spcBef>
                <a:spcPct val="0"/>
              </a:spcBef>
              <a:buFontTx/>
              <a:buNone/>
            </a:pPr>
            <a:r>
              <a:rPr lang="en-US" altLang="zh-CN" b="1" dirty="0"/>
              <a:t>① S </a:t>
            </a:r>
            <a:r>
              <a:rPr lang="en-US" altLang="zh-CN" b="1" dirty="0" err="1"/>
              <a:t>盒变换的第一步是把字节的值用它的乘法逆来代替，是一种非线性变换</a:t>
            </a:r>
            <a:r>
              <a:rPr lang="en-US" altLang="zh-CN" b="1" dirty="0"/>
              <a:t>。</a:t>
            </a:r>
          </a:p>
          <a:p>
            <a:pPr algn="l">
              <a:spcBef>
                <a:spcPct val="0"/>
              </a:spcBef>
              <a:buFontTx/>
              <a:buNone/>
            </a:pPr>
            <a:r>
              <a:rPr lang="zh-CN" altLang="en-US" b="1" dirty="0"/>
              <a:t>②由于系数矩阵中每列都含有 </a:t>
            </a:r>
            <a:r>
              <a:rPr lang="en-US" altLang="zh-CN" b="1" dirty="0"/>
              <a:t>5 </a:t>
            </a:r>
            <a:r>
              <a:rPr lang="zh-CN" altLang="en-US" b="1" dirty="0"/>
              <a:t>个</a:t>
            </a:r>
            <a:r>
              <a:rPr lang="en-US" altLang="zh-CN" b="1" dirty="0"/>
              <a:t>1</a:t>
            </a:r>
            <a:r>
              <a:rPr lang="zh-CN" altLang="en-US" b="1" dirty="0"/>
              <a:t>，这说明改变输入中的任意一位，将影响输出中的 </a:t>
            </a:r>
            <a:r>
              <a:rPr lang="en-US" altLang="zh-CN" b="1" dirty="0"/>
              <a:t>5 </a:t>
            </a:r>
            <a:r>
              <a:rPr lang="zh-CN" altLang="en-US" b="1" dirty="0"/>
              <a:t>位发生变化。</a:t>
            </a:r>
          </a:p>
          <a:p>
            <a:pPr algn="l">
              <a:spcBef>
                <a:spcPct val="0"/>
              </a:spcBef>
              <a:buFontTx/>
              <a:buNone/>
            </a:pPr>
            <a:r>
              <a:rPr lang="zh-CN" altLang="en-US" b="1" dirty="0"/>
              <a:t>③由于系数矩阵中每行都含有 </a:t>
            </a:r>
            <a:r>
              <a:rPr lang="en-US" altLang="zh-CN" b="1" dirty="0"/>
              <a:t>5 </a:t>
            </a:r>
            <a:r>
              <a:rPr lang="zh-CN" altLang="en-US" b="1" dirty="0"/>
              <a:t>个</a:t>
            </a:r>
            <a:r>
              <a:rPr lang="en-US" altLang="zh-CN" b="1" dirty="0"/>
              <a:t>1</a:t>
            </a:r>
            <a:r>
              <a:rPr lang="zh-CN" altLang="en-US" b="1" dirty="0"/>
              <a:t>，这说明输出中的每一位，都与输入中的 </a:t>
            </a:r>
            <a:r>
              <a:rPr lang="en-US" altLang="zh-CN" b="1" dirty="0"/>
              <a:t>5 </a:t>
            </a:r>
            <a:r>
              <a:rPr lang="zh-CN" altLang="en-US" b="1" dirty="0"/>
              <a:t>位相关</a:t>
            </a:r>
            <a:endParaRPr lang="zh-CN" altLang="en-US" sz="4000" b="1" dirty="0">
              <a:latin typeface="华文中宋" panose="02010600040101010101" pitchFamily="2" charset="-122"/>
              <a:ea typeface="华文中宋" panose="02010600040101010101" pitchFamily="2" charset="-122"/>
            </a:endParaRPr>
          </a:p>
        </p:txBody>
      </p:sp>
      <p:sp>
        <p:nvSpPr>
          <p:cNvPr id="8" name="TextBox 5"/>
          <p:cNvSpPr txBox="1">
            <a:spLocks noChangeArrowheads="1"/>
          </p:cNvSpPr>
          <p:nvPr/>
        </p:nvSpPr>
        <p:spPr bwMode="auto">
          <a:xfrm>
            <a:off x="3532956" y="5726805"/>
            <a:ext cx="4191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l">
              <a:spcBef>
                <a:spcPct val="0"/>
              </a:spcBef>
              <a:buFontTx/>
              <a:buNone/>
            </a:pPr>
            <a:r>
              <a:rPr lang="zh-CN" altLang="en-US" sz="4000" b="1" dirty="0">
                <a:solidFill>
                  <a:srgbClr val="FF0000"/>
                </a:solidFill>
              </a:rPr>
              <a:t>雪崩效应</a:t>
            </a:r>
          </a:p>
        </p:txBody>
      </p:sp>
    </p:spTree>
    <p:extLst>
      <p:ext uri="{BB962C8B-B14F-4D97-AF65-F5344CB8AC3E}">
        <p14:creationId xmlns:p14="http://schemas.microsoft.com/office/powerpoint/2010/main" val="1585687950"/>
      </p:ext>
    </p:extLst>
  </p:cSld>
  <p:clrMapOvr>
    <a:masterClrMapping/>
  </p:clrMapOvr>
  <p:transition>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solidFill>
                  <a:schemeClr val="bg1"/>
                </a:solidFill>
              </a:rPr>
              <a:t>统计分析攻击</a:t>
            </a:r>
          </a:p>
        </p:txBody>
      </p:sp>
      <p:sp>
        <p:nvSpPr>
          <p:cNvPr id="5" name="灯片编号占位符 4"/>
          <p:cNvSpPr>
            <a:spLocks noGrp="1"/>
          </p:cNvSpPr>
          <p:nvPr>
            <p:ph type="sldNum" sz="quarter" idx="12"/>
          </p:nvPr>
        </p:nvSpPr>
        <p:spPr/>
        <p:txBody>
          <a:bodyPr/>
          <a:lstStyle/>
          <a:p>
            <a:fld id="{458C8F27-2AC2-4F48-B4D1-AAB02A38F0D0}" type="slidenum">
              <a:rPr lang="en-US" altLang="zh-CN" smtClean="0">
                <a:solidFill>
                  <a:srgbClr val="000000"/>
                </a:solidFill>
              </a:rPr>
              <a:pPr/>
              <a:t>19</a:t>
            </a:fld>
            <a:endParaRPr lang="en-US" altLang="zh-CN">
              <a:solidFill>
                <a:srgbClr val="000000"/>
              </a:solidFill>
            </a:endParaRPr>
          </a:p>
        </p:txBody>
      </p:sp>
      <p:pic>
        <p:nvPicPr>
          <p:cNvPr id="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4" y="1233117"/>
            <a:ext cx="7458075" cy="5095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矩形 2">
            <a:extLst>
              <a:ext uri="{FF2B5EF4-FFF2-40B4-BE49-F238E27FC236}">
                <a16:creationId xmlns:a16="http://schemas.microsoft.com/office/drawing/2014/main" id="{FCC95406-9572-43DB-BAFD-49DE379667BE}"/>
              </a:ext>
            </a:extLst>
          </p:cNvPr>
          <p:cNvSpPr/>
          <p:nvPr/>
        </p:nvSpPr>
        <p:spPr>
          <a:xfrm>
            <a:off x="7236296" y="2420888"/>
            <a:ext cx="2088232" cy="2308324"/>
          </a:xfrm>
          <a:prstGeom prst="rect">
            <a:avLst/>
          </a:prstGeom>
        </p:spPr>
        <p:txBody>
          <a:bodyPr wrap="square">
            <a:spAutoFit/>
          </a:bodyPr>
          <a:lstStyle/>
          <a:p>
            <a:r>
              <a:rPr lang="zh-CN" altLang="en-US" sz="2800" dirty="0">
                <a:latin typeface="微软雅黑" panose="020B0503020204020204" pitchFamily="34" charset="-122"/>
                <a:ea typeface="微软雅黑" panose="020B0503020204020204" pitchFamily="34" charset="-122"/>
              </a:rPr>
              <a:t>公元9世纪</a:t>
            </a: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阿拉伯</a:t>
            </a:r>
            <a:endParaRPr lang="en-US" altLang="zh-CN" sz="2800"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阿尔·肯迪</a:t>
            </a:r>
          </a:p>
        </p:txBody>
      </p:sp>
    </p:spTree>
    <p:extLst>
      <p:ext uri="{BB962C8B-B14F-4D97-AF65-F5344CB8AC3E}">
        <p14:creationId xmlns:p14="http://schemas.microsoft.com/office/powerpoint/2010/main" val="3020707663"/>
      </p:ext>
    </p:extLst>
  </p:cSld>
  <p:clrMapOvr>
    <a:masterClrMapping/>
  </p:clrMapOvr>
  <p:transition>
    <p:wipe dir="d"/>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188640"/>
            <a:ext cx="8229600" cy="706437"/>
          </a:xfrm>
        </p:spPr>
        <p:txBody>
          <a:bodyPr/>
          <a:lstStyle/>
          <a:p>
            <a:pPr algn="l"/>
            <a:r>
              <a:rPr lang="en-US" altLang="zh-CN" sz="3200" b="0" dirty="0" err="1">
                <a:solidFill>
                  <a:schemeClr val="bg1"/>
                </a:solidFill>
              </a:rPr>
              <a:t>ByteSubstitution</a:t>
            </a:r>
            <a:r>
              <a:rPr lang="en-US" altLang="zh-CN" sz="3200" b="0" dirty="0">
                <a:solidFill>
                  <a:schemeClr val="bg1"/>
                </a:solidFill>
              </a:rPr>
              <a:t>(</a:t>
            </a:r>
            <a:r>
              <a:rPr lang="zh-CN" altLang="en-US" sz="3200" b="0" dirty="0">
                <a:solidFill>
                  <a:schemeClr val="bg1"/>
                </a:solidFill>
              </a:rPr>
              <a:t>字节替代</a:t>
            </a:r>
            <a:r>
              <a:rPr lang="en-US" altLang="zh-CN" sz="3200" b="0" dirty="0">
                <a:solidFill>
                  <a:schemeClr val="bg1"/>
                </a:solidFill>
              </a:rPr>
              <a:t>) </a:t>
            </a:r>
            <a:r>
              <a:rPr lang="zh-CN" altLang="en-US" sz="3200" b="0" dirty="0">
                <a:solidFill>
                  <a:schemeClr val="bg1"/>
                </a:solidFill>
              </a:rPr>
              <a:t>逆</a:t>
            </a:r>
            <a:r>
              <a:rPr lang="en-US" altLang="zh-CN" sz="3200" b="0" dirty="0">
                <a:solidFill>
                  <a:schemeClr val="bg1"/>
                </a:solidFill>
              </a:rPr>
              <a:t>S</a:t>
            </a:r>
            <a:r>
              <a:rPr lang="zh-CN" altLang="en-US" sz="3200" b="0" dirty="0">
                <a:solidFill>
                  <a:schemeClr val="bg1"/>
                </a:solidFill>
              </a:rPr>
              <a:t>盒</a:t>
            </a:r>
            <a:endParaRPr lang="en-US" altLang="zh-CN" sz="3200" b="0" dirty="0">
              <a:solidFill>
                <a:schemeClr val="bg1"/>
              </a:solidFill>
            </a:endParaRP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190</a:t>
            </a:fld>
            <a:endParaRPr lang="en-US" altLang="zh-CN"/>
          </a:p>
        </p:txBody>
      </p:sp>
      <p:pic>
        <p:nvPicPr>
          <p:cNvPr id="4" name="图片 3"/>
          <p:cNvPicPr>
            <a:picLocks noChangeAspect="1"/>
          </p:cNvPicPr>
          <p:nvPr/>
        </p:nvPicPr>
        <p:blipFill>
          <a:blip r:embed="rId3"/>
          <a:stretch>
            <a:fillRect/>
          </a:stretch>
        </p:blipFill>
        <p:spPr>
          <a:xfrm>
            <a:off x="876300" y="2509739"/>
            <a:ext cx="7391400" cy="3799581"/>
          </a:xfrm>
          <a:prstGeom prst="rect">
            <a:avLst/>
          </a:prstGeom>
        </p:spPr>
      </p:pic>
      <p:sp>
        <p:nvSpPr>
          <p:cNvPr id="5" name="Text Box 4"/>
          <p:cNvSpPr txBox="1">
            <a:spLocks noChangeArrowheads="1"/>
          </p:cNvSpPr>
          <p:nvPr/>
        </p:nvSpPr>
        <p:spPr bwMode="auto">
          <a:xfrm>
            <a:off x="457200" y="1124744"/>
            <a:ext cx="82804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50000"/>
              </a:spcBef>
            </a:pPr>
            <a:r>
              <a:rPr lang="zh-CN" altLang="en-US" sz="2400" dirty="0">
                <a:solidFill>
                  <a:srgbClr val="C00000"/>
                </a:solidFill>
                <a:latin typeface="微软雅黑" pitchFamily="34" charset="-122"/>
                <a:ea typeface="微软雅黑" pitchFamily="34" charset="-122"/>
              </a:rPr>
              <a:t>字节的高</a:t>
            </a:r>
            <a:r>
              <a:rPr lang="en-US" altLang="zh-CN" sz="2400" dirty="0">
                <a:solidFill>
                  <a:srgbClr val="C00000"/>
                </a:solidFill>
                <a:latin typeface="微软雅黑" pitchFamily="34" charset="-122"/>
                <a:ea typeface="微软雅黑" pitchFamily="34" charset="-122"/>
              </a:rPr>
              <a:t>4</a:t>
            </a:r>
            <a:r>
              <a:rPr lang="zh-CN" altLang="en-US" sz="2400" dirty="0">
                <a:solidFill>
                  <a:srgbClr val="C00000"/>
                </a:solidFill>
                <a:latin typeface="微软雅黑" pitchFamily="34" charset="-122"/>
                <a:ea typeface="微软雅黑" pitchFamily="34" charset="-122"/>
              </a:rPr>
              <a:t>位作为行值，低</a:t>
            </a:r>
            <a:r>
              <a:rPr lang="en-US" altLang="zh-CN" sz="2400" dirty="0">
                <a:solidFill>
                  <a:srgbClr val="C00000"/>
                </a:solidFill>
                <a:latin typeface="微软雅黑" pitchFamily="34" charset="-122"/>
                <a:ea typeface="微软雅黑" pitchFamily="34" charset="-122"/>
              </a:rPr>
              <a:t>4</a:t>
            </a:r>
            <a:r>
              <a:rPr lang="zh-CN" altLang="en-US" sz="2400" dirty="0">
                <a:solidFill>
                  <a:srgbClr val="C00000"/>
                </a:solidFill>
                <a:latin typeface="微软雅黑" pitchFamily="34" charset="-122"/>
                <a:ea typeface="微软雅黑" pitchFamily="34" charset="-122"/>
              </a:rPr>
              <a:t>位作为列值</a:t>
            </a:r>
            <a:r>
              <a:rPr lang="zh-CN" altLang="en-US" sz="2400" dirty="0">
                <a:latin typeface="微软雅黑" pitchFamily="34" charset="-122"/>
                <a:ea typeface="微软雅黑" pitchFamily="34" charset="-122"/>
              </a:rPr>
              <a:t>。</a:t>
            </a:r>
            <a:endParaRPr lang="en-US" altLang="zh-CN" sz="2400" dirty="0">
              <a:latin typeface="微软雅黑" pitchFamily="34" charset="-122"/>
              <a:ea typeface="微软雅黑" pitchFamily="34" charset="-122"/>
            </a:endParaRPr>
          </a:p>
          <a:p>
            <a:pPr>
              <a:lnSpc>
                <a:spcPct val="150000"/>
              </a:lnSpc>
              <a:spcBef>
                <a:spcPct val="50000"/>
              </a:spcBef>
            </a:pPr>
            <a:r>
              <a:rPr lang="en-US" altLang="zh-CN" sz="2400" dirty="0">
                <a:latin typeface="微软雅黑" pitchFamily="34" charset="-122"/>
                <a:ea typeface="微软雅黑" pitchFamily="34" charset="-122"/>
                <a:sym typeface="Wingdings" panose="05000000000000000000" pitchFamily="2" charset="2"/>
              </a:rPr>
              <a:t>0x2A </a:t>
            </a:r>
            <a:r>
              <a:rPr lang="zh-CN" altLang="en-US" sz="2400" dirty="0"/>
              <a:t> </a:t>
            </a:r>
            <a:r>
              <a:rPr lang="en-US" altLang="zh-CN" sz="2400" dirty="0">
                <a:latin typeface="微软雅黑" pitchFamily="34" charset="-122"/>
                <a:ea typeface="微软雅黑" pitchFamily="34" charset="-122"/>
              </a:rPr>
              <a:t>0x95</a:t>
            </a:r>
            <a:endParaRPr lang="zh-CN" altLang="en-US" sz="1600" dirty="0"/>
          </a:p>
        </p:txBody>
      </p:sp>
    </p:spTree>
    <p:extLst>
      <p:ext uri="{BB962C8B-B14F-4D97-AF65-F5344CB8AC3E}">
        <p14:creationId xmlns:p14="http://schemas.microsoft.com/office/powerpoint/2010/main" val="4197079980"/>
      </p:ext>
    </p:extLst>
  </p:cSld>
  <p:clrMapOvr>
    <a:masterClrMapping/>
  </p:clrMapOvr>
  <p:transition>
    <p:wipe dir="d"/>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4C9FC22-3262-423B-B838-B0162BEC6DC8}" type="slidenum">
              <a:rPr lang="en-US" altLang="zh-CN" smtClean="0"/>
              <a:pPr/>
              <a:t>191</a:t>
            </a:fld>
            <a:endParaRPr lang="en-US" altLang="zh-CN"/>
          </a:p>
        </p:txBody>
      </p:sp>
      <p:pic>
        <p:nvPicPr>
          <p:cNvPr id="5" name="图片 4"/>
          <p:cNvPicPr>
            <a:picLocks noChangeAspect="1"/>
          </p:cNvPicPr>
          <p:nvPr/>
        </p:nvPicPr>
        <p:blipFill>
          <a:blip r:embed="rId3"/>
          <a:stretch>
            <a:fillRect/>
          </a:stretch>
        </p:blipFill>
        <p:spPr>
          <a:xfrm>
            <a:off x="2699792" y="1196752"/>
            <a:ext cx="4608512" cy="4953330"/>
          </a:xfrm>
          <a:prstGeom prst="rect">
            <a:avLst/>
          </a:prstGeom>
        </p:spPr>
      </p:pic>
      <p:sp>
        <p:nvSpPr>
          <p:cNvPr id="6" name="Rectangle 2"/>
          <p:cNvSpPr txBox="1">
            <a:spLocks noChangeArrowheads="1"/>
          </p:cNvSpPr>
          <p:nvPr/>
        </p:nvSpPr>
        <p:spPr>
          <a:xfrm>
            <a:off x="457200" y="188640"/>
            <a:ext cx="8229600" cy="706437"/>
          </a:xfrm>
          <a:prstGeom prst="rect">
            <a:avLst/>
          </a:prstGeom>
        </p:spPr>
        <p:txBody>
          <a:bodyPr/>
          <a:lstStyle>
            <a:lvl1pPr algn="ctr" rtl="0" fontAlgn="base">
              <a:spcBef>
                <a:spcPct val="0"/>
              </a:spcBef>
              <a:spcAft>
                <a:spcPct val="0"/>
              </a:spcAft>
              <a:defRPr kumimoji="1" sz="4000" b="1">
                <a:solidFill>
                  <a:schemeClr val="tx2"/>
                </a:solidFill>
                <a:latin typeface="+mj-lt"/>
                <a:ea typeface="+mj-ea"/>
                <a:cs typeface="+mj-cs"/>
              </a:defRPr>
            </a:lvl1pPr>
            <a:lvl2pPr algn="ctr" rtl="0" fontAlgn="base">
              <a:spcBef>
                <a:spcPct val="0"/>
              </a:spcBef>
              <a:spcAft>
                <a:spcPct val="0"/>
              </a:spcAft>
              <a:defRPr kumimoji="1" sz="4000" b="1">
                <a:solidFill>
                  <a:schemeClr val="tx2"/>
                </a:solidFill>
                <a:latin typeface="Times New Roman" pitchFamily="18" charset="0"/>
                <a:ea typeface="华文中宋" pitchFamily="2" charset="-122"/>
              </a:defRPr>
            </a:lvl2pPr>
            <a:lvl3pPr algn="ctr" rtl="0" fontAlgn="base">
              <a:spcBef>
                <a:spcPct val="0"/>
              </a:spcBef>
              <a:spcAft>
                <a:spcPct val="0"/>
              </a:spcAft>
              <a:defRPr kumimoji="1" sz="4000" b="1">
                <a:solidFill>
                  <a:schemeClr val="tx2"/>
                </a:solidFill>
                <a:latin typeface="Times New Roman" pitchFamily="18" charset="0"/>
                <a:ea typeface="华文中宋" pitchFamily="2" charset="-122"/>
              </a:defRPr>
            </a:lvl3pPr>
            <a:lvl4pPr algn="ctr" rtl="0" fontAlgn="base">
              <a:spcBef>
                <a:spcPct val="0"/>
              </a:spcBef>
              <a:spcAft>
                <a:spcPct val="0"/>
              </a:spcAft>
              <a:defRPr kumimoji="1" sz="4000" b="1">
                <a:solidFill>
                  <a:schemeClr val="tx2"/>
                </a:solidFill>
                <a:latin typeface="Times New Roman" pitchFamily="18" charset="0"/>
                <a:ea typeface="华文中宋" pitchFamily="2" charset="-122"/>
              </a:defRPr>
            </a:lvl4pPr>
            <a:lvl5pPr algn="ctr" rtl="0" fontAlgn="base">
              <a:spcBef>
                <a:spcPct val="0"/>
              </a:spcBef>
              <a:spcAft>
                <a:spcPct val="0"/>
              </a:spcAft>
              <a:defRPr kumimoji="1" sz="4000" b="1">
                <a:solidFill>
                  <a:schemeClr val="tx2"/>
                </a:solidFill>
                <a:latin typeface="Times New Roman" pitchFamily="18" charset="0"/>
                <a:ea typeface="华文中宋" pitchFamily="2" charset="-122"/>
              </a:defRPr>
            </a:lvl5pPr>
            <a:lvl6pPr marL="457200" algn="ctr" rtl="0" fontAlgn="base">
              <a:spcBef>
                <a:spcPct val="0"/>
              </a:spcBef>
              <a:spcAft>
                <a:spcPct val="0"/>
              </a:spcAft>
              <a:defRPr kumimoji="1" sz="4000" b="1">
                <a:solidFill>
                  <a:schemeClr val="tx2"/>
                </a:solidFill>
                <a:latin typeface="Times New Roman" pitchFamily="18" charset="0"/>
                <a:ea typeface="华文中宋" pitchFamily="2" charset="-122"/>
              </a:defRPr>
            </a:lvl6pPr>
            <a:lvl7pPr marL="914400" algn="ctr" rtl="0" fontAlgn="base">
              <a:spcBef>
                <a:spcPct val="0"/>
              </a:spcBef>
              <a:spcAft>
                <a:spcPct val="0"/>
              </a:spcAft>
              <a:defRPr kumimoji="1" sz="4000" b="1">
                <a:solidFill>
                  <a:schemeClr val="tx2"/>
                </a:solidFill>
                <a:latin typeface="Times New Roman" pitchFamily="18" charset="0"/>
                <a:ea typeface="华文中宋" pitchFamily="2" charset="-122"/>
              </a:defRPr>
            </a:lvl7pPr>
            <a:lvl8pPr marL="1371600" algn="ctr" rtl="0" fontAlgn="base">
              <a:spcBef>
                <a:spcPct val="0"/>
              </a:spcBef>
              <a:spcAft>
                <a:spcPct val="0"/>
              </a:spcAft>
              <a:defRPr kumimoji="1" sz="4000" b="1">
                <a:solidFill>
                  <a:schemeClr val="tx2"/>
                </a:solidFill>
                <a:latin typeface="Times New Roman" pitchFamily="18" charset="0"/>
                <a:ea typeface="华文中宋" pitchFamily="2" charset="-122"/>
              </a:defRPr>
            </a:lvl8pPr>
            <a:lvl9pPr marL="1828800" algn="ctr" rtl="0" fontAlgn="base">
              <a:spcBef>
                <a:spcPct val="0"/>
              </a:spcBef>
              <a:spcAft>
                <a:spcPct val="0"/>
              </a:spcAft>
              <a:defRPr kumimoji="1" sz="4000" b="1">
                <a:solidFill>
                  <a:schemeClr val="tx2"/>
                </a:solidFill>
                <a:latin typeface="Times New Roman" pitchFamily="18" charset="0"/>
                <a:ea typeface="华文中宋" pitchFamily="2" charset="-122"/>
              </a:defRPr>
            </a:lvl9pPr>
          </a:lstStyle>
          <a:p>
            <a:pPr algn="l"/>
            <a:r>
              <a:rPr lang="en-US" altLang="zh-CN" sz="3200" b="0" kern="0" dirty="0" err="1">
                <a:solidFill>
                  <a:schemeClr val="bg1"/>
                </a:solidFill>
              </a:rPr>
              <a:t>ByteSubstitution</a:t>
            </a:r>
            <a:r>
              <a:rPr lang="en-US" altLang="zh-CN" sz="3200" b="0" kern="0" dirty="0">
                <a:solidFill>
                  <a:schemeClr val="bg1"/>
                </a:solidFill>
              </a:rPr>
              <a:t>(</a:t>
            </a:r>
            <a:r>
              <a:rPr lang="zh-CN" altLang="en-US" sz="3200" b="0" kern="0" dirty="0">
                <a:solidFill>
                  <a:schemeClr val="bg1"/>
                </a:solidFill>
              </a:rPr>
              <a:t>字节替代</a:t>
            </a:r>
            <a:r>
              <a:rPr lang="en-US" altLang="zh-CN" sz="3200" b="0" kern="0" dirty="0">
                <a:solidFill>
                  <a:schemeClr val="bg1"/>
                </a:solidFill>
              </a:rPr>
              <a:t>) </a:t>
            </a:r>
            <a:r>
              <a:rPr lang="zh-CN" altLang="en-US" sz="3200" b="0" kern="0" dirty="0">
                <a:solidFill>
                  <a:schemeClr val="bg1"/>
                </a:solidFill>
              </a:rPr>
              <a:t>逆</a:t>
            </a:r>
            <a:r>
              <a:rPr lang="en-US" altLang="zh-CN" sz="3200" b="0" kern="0" dirty="0">
                <a:solidFill>
                  <a:schemeClr val="bg1"/>
                </a:solidFill>
              </a:rPr>
              <a:t>S</a:t>
            </a:r>
            <a:r>
              <a:rPr lang="zh-CN" altLang="en-US" sz="3200" b="0" kern="0" dirty="0">
                <a:solidFill>
                  <a:schemeClr val="bg1"/>
                </a:solidFill>
              </a:rPr>
              <a:t>盒构造</a:t>
            </a:r>
            <a:endParaRPr lang="en-US" altLang="zh-CN" sz="3200" b="0" kern="0" dirty="0">
              <a:solidFill>
                <a:schemeClr val="bg1"/>
              </a:solidFill>
            </a:endParaRPr>
          </a:p>
        </p:txBody>
      </p:sp>
    </p:spTree>
    <p:extLst>
      <p:ext uri="{BB962C8B-B14F-4D97-AF65-F5344CB8AC3E}">
        <p14:creationId xmlns:p14="http://schemas.microsoft.com/office/powerpoint/2010/main" val="880931367"/>
      </p:ext>
    </p:extLst>
  </p:cSld>
  <p:clrMapOvr>
    <a:masterClrMapping/>
  </p:clrMapOvr>
  <p:transition>
    <p:wipe dir="d"/>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57200" y="44624"/>
            <a:ext cx="8229600" cy="868362"/>
          </a:xfrm>
        </p:spPr>
        <p:txBody>
          <a:bodyPr/>
          <a:lstStyle/>
          <a:p>
            <a:pPr algn="l"/>
            <a:r>
              <a:rPr lang="en-US" altLang="zh-CN" sz="3200" b="0" dirty="0" err="1">
                <a:solidFill>
                  <a:schemeClr val="bg1"/>
                </a:solidFill>
              </a:rPr>
              <a:t>ShiftRows</a:t>
            </a:r>
            <a:r>
              <a:rPr lang="en-US" altLang="zh-CN" sz="3200" b="0" dirty="0">
                <a:solidFill>
                  <a:schemeClr val="bg1"/>
                </a:solidFill>
              </a:rPr>
              <a:t>(</a:t>
            </a:r>
            <a:r>
              <a:rPr lang="zh-CN" altLang="en-US" sz="3200" b="0" dirty="0">
                <a:solidFill>
                  <a:schemeClr val="bg1"/>
                </a:solidFill>
              </a:rPr>
              <a:t>行移位</a:t>
            </a:r>
            <a:r>
              <a:rPr lang="en-US" altLang="zh-CN" sz="3200" b="0" dirty="0">
                <a:solidFill>
                  <a:schemeClr val="bg1"/>
                </a:solidFill>
              </a:rPr>
              <a:t>)</a:t>
            </a:r>
          </a:p>
        </p:txBody>
      </p:sp>
      <p:sp>
        <p:nvSpPr>
          <p:cNvPr id="43011" name="Text Box 3"/>
          <p:cNvSpPr txBox="1">
            <a:spLocks noChangeArrowheads="1"/>
          </p:cNvSpPr>
          <p:nvPr/>
        </p:nvSpPr>
        <p:spPr bwMode="auto">
          <a:xfrm>
            <a:off x="491377" y="1916832"/>
            <a:ext cx="8280400" cy="366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50000"/>
              </a:spcBef>
            </a:pPr>
            <a:r>
              <a:rPr lang="zh-CN" altLang="en-US" sz="4000" dirty="0"/>
              <a:t>在</a:t>
            </a:r>
            <a:r>
              <a:rPr lang="en-US" altLang="zh-CN" sz="4000" dirty="0" err="1"/>
              <a:t>ShiftRows</a:t>
            </a:r>
            <a:r>
              <a:rPr lang="zh-CN" altLang="en-US" sz="4000" dirty="0"/>
              <a:t>变换中，状态阵列的后</a:t>
            </a:r>
            <a:r>
              <a:rPr lang="en-US" altLang="zh-CN" sz="4000" dirty="0"/>
              <a:t>3</a:t>
            </a:r>
            <a:r>
              <a:rPr lang="zh-CN" altLang="en-US" sz="4000" dirty="0"/>
              <a:t>行循环移位不同的偏移量。第</a:t>
            </a:r>
            <a:r>
              <a:rPr lang="en-US" altLang="zh-CN" sz="4000" dirty="0"/>
              <a:t>1</a:t>
            </a:r>
            <a:r>
              <a:rPr lang="zh-CN" altLang="en-US" sz="4000" dirty="0"/>
              <a:t>行循环移位</a:t>
            </a:r>
            <a:r>
              <a:rPr lang="en-US" altLang="zh-CN" sz="4000" dirty="0"/>
              <a:t>1</a:t>
            </a:r>
            <a:r>
              <a:rPr lang="zh-CN" altLang="en-US" sz="4000" dirty="0"/>
              <a:t>字节，第</a:t>
            </a:r>
            <a:r>
              <a:rPr lang="en-US" altLang="zh-CN" sz="4000" dirty="0"/>
              <a:t>2</a:t>
            </a:r>
            <a:r>
              <a:rPr lang="zh-CN" altLang="en-US" sz="4000" dirty="0"/>
              <a:t>行循环移位</a:t>
            </a:r>
            <a:r>
              <a:rPr lang="en-US" altLang="zh-CN" sz="4000" dirty="0"/>
              <a:t>2</a:t>
            </a:r>
            <a:r>
              <a:rPr lang="zh-CN" altLang="en-US" sz="4000" dirty="0"/>
              <a:t>字节，第</a:t>
            </a:r>
            <a:r>
              <a:rPr lang="en-US" altLang="zh-CN" sz="4000" dirty="0"/>
              <a:t>3</a:t>
            </a:r>
            <a:r>
              <a:rPr lang="zh-CN" altLang="en-US" sz="4000" dirty="0"/>
              <a:t>行循环移位</a:t>
            </a:r>
            <a:r>
              <a:rPr lang="en-US" altLang="zh-CN" sz="4000" dirty="0"/>
              <a:t>3</a:t>
            </a:r>
            <a:r>
              <a:rPr lang="zh-CN" altLang="en-US" sz="4000" dirty="0"/>
              <a:t>字节。</a:t>
            </a:r>
          </a:p>
        </p:txBody>
      </p:sp>
    </p:spTree>
    <p:extLst>
      <p:ext uri="{BB962C8B-B14F-4D97-AF65-F5344CB8AC3E}">
        <p14:creationId xmlns:p14="http://schemas.microsoft.com/office/powerpoint/2010/main" val="3584432590"/>
      </p:ext>
    </p:extLst>
  </p:cSld>
  <p:clrMapOvr>
    <a:masterClrMapping/>
  </p:clrMapOvr>
  <p:transition>
    <p:wipe dir="d"/>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504031" y="188640"/>
            <a:ext cx="7991475" cy="863600"/>
          </a:xfrm>
        </p:spPr>
        <p:txBody>
          <a:bodyPr/>
          <a:lstStyle/>
          <a:p>
            <a:r>
              <a:rPr lang="en-US" altLang="zh-CN" sz="3200" b="0" dirty="0" err="1">
                <a:solidFill>
                  <a:schemeClr val="bg1"/>
                </a:solidFill>
              </a:rPr>
              <a:t>ShiftRows</a:t>
            </a:r>
            <a:r>
              <a:rPr lang="en-US" altLang="zh-CN" sz="3200" b="0" dirty="0">
                <a:solidFill>
                  <a:schemeClr val="bg1"/>
                </a:solidFill>
              </a:rPr>
              <a:t>(</a:t>
            </a:r>
            <a:r>
              <a:rPr lang="zh-CN" altLang="en-US" sz="3200" b="0" dirty="0">
                <a:solidFill>
                  <a:schemeClr val="bg1"/>
                </a:solidFill>
              </a:rPr>
              <a:t>行移位</a:t>
            </a:r>
            <a:r>
              <a:rPr lang="en-US" altLang="zh-CN" sz="3200" b="0" dirty="0">
                <a:solidFill>
                  <a:schemeClr val="bg1"/>
                </a:solidFill>
              </a:rPr>
              <a:t>)</a:t>
            </a:r>
            <a:endParaRPr lang="en-US" altLang="zh-CN" sz="3200" b="1" dirty="0">
              <a:solidFill>
                <a:schemeClr val="bg1"/>
              </a:solidFill>
            </a:endParaRPr>
          </a:p>
        </p:txBody>
      </p:sp>
      <p:graphicFrame>
        <p:nvGraphicFramePr>
          <p:cNvPr id="46203" name="Group 123"/>
          <p:cNvGraphicFramePr>
            <a:graphicFrameLocks noGrp="1"/>
          </p:cNvGraphicFramePr>
          <p:nvPr/>
        </p:nvGraphicFramePr>
        <p:xfrm>
          <a:off x="539750" y="2492375"/>
          <a:ext cx="2590800" cy="2072640"/>
        </p:xfrm>
        <a:graphic>
          <a:graphicData uri="http://schemas.openxmlformats.org/drawingml/2006/table">
            <a:tbl>
              <a:tblPr/>
              <a:tblGrid>
                <a:gridCol w="576263">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719137">
                  <a:extLst>
                    <a:ext uri="{9D8B030D-6E8A-4147-A177-3AD203B41FA5}">
                      <a16:colId xmlns:a16="http://schemas.microsoft.com/office/drawing/2014/main" val="20003"/>
                    </a:ext>
                  </a:extLst>
                </a:gridCol>
              </a:tblGrid>
              <a:tr h="5016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33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0"/>
                  </a:ext>
                </a:extLst>
              </a:tr>
              <a:tr h="509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6600"/>
                    </a:solidFill>
                  </a:tcPr>
                </a:tc>
                <a:extLst>
                  <a:ext uri="{0D108BD9-81ED-4DB2-BD59-A6C34878D82A}">
                    <a16:rowId xmlns:a16="http://schemas.microsoft.com/office/drawing/2014/main" val="10001"/>
                  </a:ext>
                </a:extLst>
              </a:tr>
              <a:tr h="511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99"/>
                    </a:solidFill>
                  </a:tcPr>
                </a:tc>
                <a:extLst>
                  <a:ext uri="{0D108BD9-81ED-4DB2-BD59-A6C34878D82A}">
                    <a16:rowId xmlns:a16="http://schemas.microsoft.com/office/drawing/2014/main" val="10002"/>
                  </a:ext>
                </a:extLst>
              </a:tr>
              <a:tr h="509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33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CC"/>
                    </a:solidFill>
                  </a:tcPr>
                </a:tc>
                <a:extLst>
                  <a:ext uri="{0D108BD9-81ED-4DB2-BD59-A6C34878D82A}">
                    <a16:rowId xmlns:a16="http://schemas.microsoft.com/office/drawing/2014/main" val="10003"/>
                  </a:ext>
                </a:extLst>
              </a:tr>
            </a:tbl>
          </a:graphicData>
        </a:graphic>
      </p:graphicFrame>
      <p:graphicFrame>
        <p:nvGraphicFramePr>
          <p:cNvPr id="46319" name="Group 239"/>
          <p:cNvGraphicFramePr>
            <a:graphicFrameLocks noGrp="1"/>
          </p:cNvGraphicFramePr>
          <p:nvPr/>
        </p:nvGraphicFramePr>
        <p:xfrm>
          <a:off x="5795963" y="2492375"/>
          <a:ext cx="2735262" cy="2072640"/>
        </p:xfrm>
        <a:graphic>
          <a:graphicData uri="http://schemas.openxmlformats.org/drawingml/2006/table">
            <a:tbl>
              <a:tblPr/>
              <a:tblGrid>
                <a:gridCol w="720725">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647700">
                  <a:extLst>
                    <a:ext uri="{9D8B030D-6E8A-4147-A177-3AD203B41FA5}">
                      <a16:colId xmlns:a16="http://schemas.microsoft.com/office/drawing/2014/main" val="20002"/>
                    </a:ext>
                  </a:extLst>
                </a:gridCol>
                <a:gridCol w="719137">
                  <a:extLst>
                    <a:ext uri="{9D8B030D-6E8A-4147-A177-3AD203B41FA5}">
                      <a16:colId xmlns:a16="http://schemas.microsoft.com/office/drawing/2014/main" val="20003"/>
                    </a:ext>
                  </a:extLst>
                </a:gridCol>
              </a:tblGrid>
              <a:tr h="5016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33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33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val="10000"/>
                  </a:ext>
                </a:extLst>
              </a:tr>
              <a:tr h="509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66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1"/>
                  </a:ext>
                </a:extLst>
              </a:tr>
              <a:tr h="5111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666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2"/>
                  </a:ext>
                </a:extLst>
              </a:tr>
              <a:tr h="509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33FF"/>
                    </a:solidFill>
                  </a:tcPr>
                </a:tc>
                <a:extLst>
                  <a:ext uri="{0D108BD9-81ED-4DB2-BD59-A6C34878D82A}">
                    <a16:rowId xmlns:a16="http://schemas.microsoft.com/office/drawing/2014/main" val="10003"/>
                  </a:ext>
                </a:extLst>
              </a:tr>
            </a:tbl>
          </a:graphicData>
        </a:graphic>
      </p:graphicFrame>
      <p:sp>
        <p:nvSpPr>
          <p:cNvPr id="46321" name="AutoShape 241"/>
          <p:cNvSpPr>
            <a:spLocks noChangeArrowheads="1"/>
          </p:cNvSpPr>
          <p:nvPr/>
        </p:nvSpPr>
        <p:spPr bwMode="auto">
          <a:xfrm>
            <a:off x="3492500" y="3141663"/>
            <a:ext cx="2087563" cy="215900"/>
          </a:xfrm>
          <a:prstGeom prst="rightArrow">
            <a:avLst>
              <a:gd name="adj1" fmla="val 50000"/>
              <a:gd name="adj2" fmla="val 24172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322" name="AutoShape 242"/>
          <p:cNvSpPr>
            <a:spLocks noChangeArrowheads="1"/>
          </p:cNvSpPr>
          <p:nvPr/>
        </p:nvSpPr>
        <p:spPr bwMode="auto">
          <a:xfrm>
            <a:off x="3492500" y="3789363"/>
            <a:ext cx="2087563" cy="215900"/>
          </a:xfrm>
          <a:prstGeom prst="rightArrow">
            <a:avLst>
              <a:gd name="adj1" fmla="val 50000"/>
              <a:gd name="adj2" fmla="val 24172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323" name="AutoShape 243"/>
          <p:cNvSpPr>
            <a:spLocks noChangeArrowheads="1"/>
          </p:cNvSpPr>
          <p:nvPr/>
        </p:nvSpPr>
        <p:spPr bwMode="auto">
          <a:xfrm>
            <a:off x="3492500" y="4437063"/>
            <a:ext cx="2087563" cy="215900"/>
          </a:xfrm>
          <a:prstGeom prst="rightArrow">
            <a:avLst>
              <a:gd name="adj1" fmla="val 50000"/>
              <a:gd name="adj2" fmla="val 24172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324" name="Text Box 244"/>
          <p:cNvSpPr txBox="1">
            <a:spLocks noChangeArrowheads="1"/>
          </p:cNvSpPr>
          <p:nvPr/>
        </p:nvSpPr>
        <p:spPr bwMode="auto">
          <a:xfrm>
            <a:off x="3419475" y="2812866"/>
            <a:ext cx="216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dirty="0"/>
              <a:t>循环左移</a:t>
            </a:r>
            <a:r>
              <a:rPr lang="en-US" altLang="zh-CN" sz="2000" dirty="0"/>
              <a:t>1</a:t>
            </a:r>
            <a:r>
              <a:rPr lang="zh-CN" altLang="en-US" sz="2000" dirty="0"/>
              <a:t>字节</a:t>
            </a:r>
          </a:p>
        </p:txBody>
      </p:sp>
      <p:sp>
        <p:nvSpPr>
          <p:cNvPr id="46325" name="Text Box 245"/>
          <p:cNvSpPr txBox="1">
            <a:spLocks noChangeArrowheads="1"/>
          </p:cNvSpPr>
          <p:nvPr/>
        </p:nvSpPr>
        <p:spPr bwMode="auto">
          <a:xfrm>
            <a:off x="3419475" y="3500438"/>
            <a:ext cx="21605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t>循环左移</a:t>
            </a:r>
            <a:r>
              <a:rPr lang="en-US" altLang="zh-CN" sz="2000"/>
              <a:t>2</a:t>
            </a:r>
            <a:r>
              <a:rPr lang="zh-CN" altLang="en-US" sz="2000"/>
              <a:t>字节</a:t>
            </a:r>
          </a:p>
        </p:txBody>
      </p:sp>
      <p:sp>
        <p:nvSpPr>
          <p:cNvPr id="46326" name="Text Box 246"/>
          <p:cNvSpPr txBox="1">
            <a:spLocks noChangeArrowheads="1"/>
          </p:cNvSpPr>
          <p:nvPr/>
        </p:nvSpPr>
        <p:spPr bwMode="auto">
          <a:xfrm>
            <a:off x="3492500" y="4076700"/>
            <a:ext cx="21605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t>循环左移</a:t>
            </a:r>
            <a:r>
              <a:rPr lang="en-US" altLang="zh-CN" sz="2000"/>
              <a:t>3</a:t>
            </a:r>
            <a:r>
              <a:rPr lang="zh-CN" altLang="en-US" sz="2000"/>
              <a:t>字节</a:t>
            </a:r>
          </a:p>
        </p:txBody>
      </p:sp>
      <p:sp>
        <p:nvSpPr>
          <p:cNvPr id="2" name="灯片编号占位符 1"/>
          <p:cNvSpPr>
            <a:spLocks noGrp="1"/>
          </p:cNvSpPr>
          <p:nvPr>
            <p:ph type="sldNum" sz="quarter" idx="12"/>
          </p:nvPr>
        </p:nvSpPr>
        <p:spPr/>
        <p:txBody>
          <a:bodyPr/>
          <a:lstStyle/>
          <a:p>
            <a:fld id="{A62F2D49-B3D8-46AA-97D1-3C5FD17B297C}" type="slidenum">
              <a:rPr lang="en-US" altLang="zh-CN" smtClean="0"/>
              <a:pPr/>
              <a:t>193</a:t>
            </a:fld>
            <a:endParaRPr lang="en-US" altLang="zh-CN"/>
          </a:p>
        </p:txBody>
      </p:sp>
    </p:spTree>
    <p:extLst>
      <p:ext uri="{BB962C8B-B14F-4D97-AF65-F5344CB8AC3E}">
        <p14:creationId xmlns:p14="http://schemas.microsoft.com/office/powerpoint/2010/main" val="1606250513"/>
      </p:ext>
    </p:extLst>
  </p:cSld>
  <p:clrMapOvr>
    <a:masterClrMapping/>
  </p:clrMapOvr>
  <p:transition>
    <p:wipe dir="d"/>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504031" y="188640"/>
            <a:ext cx="7991475" cy="863600"/>
          </a:xfrm>
        </p:spPr>
        <p:txBody>
          <a:bodyPr/>
          <a:lstStyle/>
          <a:p>
            <a:r>
              <a:rPr lang="en-US" altLang="zh-CN" sz="3200" b="0" dirty="0" err="1">
                <a:solidFill>
                  <a:schemeClr val="bg1"/>
                </a:solidFill>
              </a:rPr>
              <a:t>ShiftRows</a:t>
            </a:r>
            <a:r>
              <a:rPr lang="en-US" altLang="zh-CN" sz="3200" b="0" dirty="0">
                <a:solidFill>
                  <a:schemeClr val="bg1"/>
                </a:solidFill>
              </a:rPr>
              <a:t>(</a:t>
            </a:r>
            <a:r>
              <a:rPr lang="zh-CN" altLang="en-US" sz="3200" b="0" dirty="0">
                <a:solidFill>
                  <a:schemeClr val="bg1"/>
                </a:solidFill>
              </a:rPr>
              <a:t>行移位</a:t>
            </a:r>
            <a:r>
              <a:rPr lang="en-US" altLang="zh-CN" sz="3200" b="0" dirty="0">
                <a:solidFill>
                  <a:schemeClr val="bg1"/>
                </a:solidFill>
              </a:rPr>
              <a:t>)</a:t>
            </a:r>
            <a:endParaRPr lang="en-US" altLang="zh-CN" sz="3200" b="1" dirty="0">
              <a:solidFill>
                <a:schemeClr val="bg1"/>
              </a:solidFill>
            </a:endParaRPr>
          </a:p>
        </p:txBody>
      </p:sp>
      <p:sp>
        <p:nvSpPr>
          <p:cNvPr id="2" name="灯片编号占位符 1"/>
          <p:cNvSpPr>
            <a:spLocks noGrp="1"/>
          </p:cNvSpPr>
          <p:nvPr>
            <p:ph type="sldNum" sz="quarter" idx="12"/>
          </p:nvPr>
        </p:nvSpPr>
        <p:spPr/>
        <p:txBody>
          <a:bodyPr/>
          <a:lstStyle/>
          <a:p>
            <a:fld id="{A62F2D49-B3D8-46AA-97D1-3C5FD17B297C}" type="slidenum">
              <a:rPr lang="en-US" altLang="zh-CN" smtClean="0"/>
              <a:pPr/>
              <a:t>194</a:t>
            </a:fld>
            <a:endParaRPr lang="en-US" altLang="zh-CN"/>
          </a:p>
        </p:txBody>
      </p:sp>
      <p:pic>
        <p:nvPicPr>
          <p:cNvPr id="1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42" y="2564904"/>
            <a:ext cx="8892058" cy="2182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0494261"/>
      </p:ext>
    </p:extLst>
  </p:cSld>
  <p:clrMapOvr>
    <a:masterClrMapping/>
  </p:clrMapOvr>
  <p:transition>
    <p:wipe dir="d"/>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44624"/>
            <a:ext cx="8229600" cy="944562"/>
          </a:xfrm>
        </p:spPr>
        <p:txBody>
          <a:bodyPr/>
          <a:lstStyle/>
          <a:p>
            <a:pPr algn="l"/>
            <a:r>
              <a:rPr lang="en-US" altLang="zh-CN" sz="3200" b="0" dirty="0" err="1">
                <a:solidFill>
                  <a:schemeClr val="bg1"/>
                </a:solidFill>
              </a:rPr>
              <a:t>MixColumn</a:t>
            </a:r>
            <a:r>
              <a:rPr lang="en-US" altLang="zh-CN" sz="3200" b="0" dirty="0">
                <a:solidFill>
                  <a:schemeClr val="bg1"/>
                </a:solidFill>
              </a:rPr>
              <a:t>(</a:t>
            </a:r>
            <a:r>
              <a:rPr lang="zh-CN" altLang="en-US" sz="3200" b="0" dirty="0">
                <a:solidFill>
                  <a:schemeClr val="bg1"/>
                </a:solidFill>
              </a:rPr>
              <a:t>列混合</a:t>
            </a:r>
            <a:r>
              <a:rPr lang="en-US" altLang="zh-CN" sz="3200" b="0" dirty="0">
                <a:solidFill>
                  <a:schemeClr val="bg1"/>
                </a:solidFill>
              </a:rPr>
              <a:t>)</a:t>
            </a:r>
          </a:p>
        </p:txBody>
      </p:sp>
      <p:sp>
        <p:nvSpPr>
          <p:cNvPr id="5" name="内容占位符 2"/>
          <p:cNvSpPr txBox="1">
            <a:spLocks/>
          </p:cNvSpPr>
          <p:nvPr/>
        </p:nvSpPr>
        <p:spPr bwMode="auto">
          <a:xfrm>
            <a:off x="-72008" y="1124744"/>
            <a:ext cx="9216008" cy="5199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r>
              <a:rPr lang="zh-CN" altLang="en-US" kern="0" dirty="0"/>
              <a:t>正向</a:t>
            </a:r>
            <a:r>
              <a:rPr lang="zh-CN" altLang="en-US" kern="0"/>
              <a:t>列混合变换</a:t>
            </a:r>
            <a:endParaRPr lang="en-US" altLang="zh-CN" kern="0" dirty="0"/>
          </a:p>
          <a:p>
            <a:pPr lvl="1"/>
            <a:r>
              <a:rPr lang="zh-CN" altLang="en-US" kern="0" dirty="0"/>
              <a:t>对每列独立进行操作</a:t>
            </a:r>
            <a:endParaRPr lang="en-US" altLang="zh-CN" kern="0" dirty="0"/>
          </a:p>
          <a:p>
            <a:pPr lvl="1"/>
            <a:r>
              <a:rPr lang="zh-CN" altLang="en-US" kern="0" dirty="0"/>
              <a:t>变换中的乘法定义在</a:t>
            </a:r>
            <a:r>
              <a:rPr lang="en-US" altLang="zh-CN" kern="0" dirty="0"/>
              <a:t>GF(2</a:t>
            </a:r>
            <a:r>
              <a:rPr lang="en-US" altLang="zh-CN" kern="0" baseline="30000" dirty="0"/>
              <a:t>8</a:t>
            </a:r>
            <a:r>
              <a:rPr lang="en-US" altLang="zh-CN" kern="0" dirty="0"/>
              <a:t>)</a:t>
            </a:r>
            <a:r>
              <a:rPr lang="zh-CN" altLang="en-US" kern="0" dirty="0"/>
              <a:t>上的，模</a:t>
            </a:r>
            <a:r>
              <a:rPr lang="en-US" altLang="zh-CN" kern="0" dirty="0"/>
              <a:t>(11B)</a:t>
            </a:r>
            <a:r>
              <a:rPr lang="en-US" altLang="zh-CN" kern="0" baseline="-25000" dirty="0"/>
              <a:t>16</a:t>
            </a:r>
            <a:r>
              <a:rPr lang="zh-CN" altLang="en-US" kern="0" dirty="0"/>
              <a:t>；加法定义为异或</a:t>
            </a:r>
            <a:endParaRPr lang="en-US" altLang="zh-CN" kern="0" dirty="0"/>
          </a:p>
          <a:p>
            <a:pPr lvl="1"/>
            <a:endParaRPr lang="en-US" altLang="zh-CN" kern="0" dirty="0"/>
          </a:p>
          <a:p>
            <a:pPr lvl="1"/>
            <a:endParaRPr lang="en-US" altLang="zh-CN" kern="0" dirty="0"/>
          </a:p>
          <a:p>
            <a:pPr lvl="1"/>
            <a:endParaRPr lang="en-US" altLang="zh-CN" kern="0" dirty="0"/>
          </a:p>
          <a:p>
            <a:pPr lvl="1"/>
            <a:endParaRPr lang="en-US" altLang="zh-CN" kern="0" dirty="0"/>
          </a:p>
          <a:p>
            <a:pPr lvl="1"/>
            <a:r>
              <a:rPr lang="zh-CN" altLang="en-US" kern="0" dirty="0"/>
              <a:t>相当于将</a:t>
            </a:r>
            <a:r>
              <a:rPr lang="en-US" altLang="zh-CN" kern="0" dirty="0"/>
              <a:t>State</a:t>
            </a:r>
            <a:r>
              <a:rPr lang="zh-CN" altLang="en-US" kern="0" dirty="0"/>
              <a:t>每列视为一个系数在</a:t>
            </a:r>
            <a:r>
              <a:rPr lang="en-US" altLang="zh-CN" kern="0" dirty="0"/>
              <a:t>GF(2</a:t>
            </a:r>
            <a:r>
              <a:rPr lang="en-US" altLang="zh-CN" kern="0" baseline="30000" dirty="0"/>
              <a:t>8</a:t>
            </a:r>
            <a:r>
              <a:rPr lang="en-US" altLang="zh-CN" kern="0" dirty="0"/>
              <a:t>)</a:t>
            </a:r>
            <a:r>
              <a:rPr lang="zh-CN" altLang="en-US" kern="0" dirty="0"/>
              <a:t>上的四次多项式，将其乘上</a:t>
            </a:r>
            <a:r>
              <a:rPr lang="en-US" altLang="zh-CN" kern="0" dirty="0"/>
              <a:t>a(x)=(03)</a:t>
            </a:r>
            <a:r>
              <a:rPr lang="en-US" altLang="zh-CN" kern="0" baseline="-25000" dirty="0"/>
              <a:t>16</a:t>
            </a:r>
            <a:r>
              <a:rPr lang="en-US" altLang="zh-CN" kern="0" dirty="0"/>
              <a:t>x</a:t>
            </a:r>
            <a:r>
              <a:rPr lang="en-US" altLang="zh-CN" kern="0" baseline="30000" dirty="0"/>
              <a:t>3</a:t>
            </a:r>
            <a:r>
              <a:rPr lang="en-US" altLang="zh-CN" kern="0" dirty="0"/>
              <a:t>+(01)</a:t>
            </a:r>
            <a:r>
              <a:rPr lang="en-US" altLang="zh-CN" kern="0" baseline="-25000" dirty="0"/>
              <a:t>16</a:t>
            </a:r>
            <a:r>
              <a:rPr lang="en-US" altLang="zh-CN" kern="0" dirty="0"/>
              <a:t>x</a:t>
            </a:r>
            <a:r>
              <a:rPr lang="en-US" altLang="zh-CN" kern="0" baseline="30000" dirty="0"/>
              <a:t>2</a:t>
            </a:r>
            <a:r>
              <a:rPr lang="en-US" altLang="zh-CN" kern="0" dirty="0"/>
              <a:t>+(01)</a:t>
            </a:r>
            <a:r>
              <a:rPr lang="en-US" altLang="zh-CN" kern="0" baseline="-25000" dirty="0"/>
              <a:t>16</a:t>
            </a:r>
            <a:r>
              <a:rPr lang="en-US" altLang="zh-CN" kern="0" dirty="0"/>
              <a:t>x+(02)</a:t>
            </a:r>
            <a:r>
              <a:rPr lang="en-US" altLang="zh-CN" kern="0" baseline="-25000" dirty="0"/>
              <a:t>16</a:t>
            </a:r>
            <a:r>
              <a:rPr lang="zh-CN" altLang="en-US" kern="0" dirty="0"/>
              <a:t>，再模</a:t>
            </a:r>
            <a:r>
              <a:rPr lang="en-US" altLang="zh-CN" kern="0" dirty="0"/>
              <a:t>(x</a:t>
            </a:r>
            <a:r>
              <a:rPr lang="en-US" altLang="zh-CN" kern="0" baseline="30000" dirty="0"/>
              <a:t>4</a:t>
            </a:r>
            <a:r>
              <a:rPr lang="en-US" altLang="zh-CN" kern="0" dirty="0"/>
              <a:t>+1)</a:t>
            </a:r>
            <a:endParaRPr lang="zh-CN" altLang="en-US" kern="0" dirty="0"/>
          </a:p>
        </p:txBody>
      </p:sp>
      <p:graphicFrame>
        <p:nvGraphicFramePr>
          <p:cNvPr id="6" name="Object 2"/>
          <p:cNvGraphicFramePr>
            <a:graphicFrameLocks noChangeAspect="1"/>
          </p:cNvGraphicFramePr>
          <p:nvPr>
            <p:extLst>
              <p:ext uri="{D42A27DB-BD31-4B8C-83A1-F6EECF244321}">
                <p14:modId xmlns:p14="http://schemas.microsoft.com/office/powerpoint/2010/main" val="4292266978"/>
              </p:ext>
            </p:extLst>
          </p:nvPr>
        </p:nvGraphicFramePr>
        <p:xfrm>
          <a:off x="1115616" y="3314138"/>
          <a:ext cx="3096344" cy="1498819"/>
        </p:xfrm>
        <a:graphic>
          <a:graphicData uri="http://schemas.openxmlformats.org/presentationml/2006/ole">
            <mc:AlternateContent xmlns:mc="http://schemas.openxmlformats.org/markup-compatibility/2006">
              <mc:Choice xmlns:v="urn:schemas-microsoft-com:vml" Requires="v">
                <p:oleObj spid="_x0000_s35864" name="Equation" r:id="rId4" imgW="1600200" imgH="774360" progId="Equation.DSMT4">
                  <p:embed/>
                </p:oleObj>
              </mc:Choice>
              <mc:Fallback>
                <p:oleObj name="Equation" r:id="rId4" imgW="1600200" imgH="774360" progId="Equation.DSMT4">
                  <p:embed/>
                  <p:pic>
                    <p:nvPicPr>
                      <p:cNvPr id="11161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616" y="3314138"/>
                        <a:ext cx="3096344" cy="1498819"/>
                      </a:xfrm>
                      <a:prstGeom prst="rect">
                        <a:avLst/>
                      </a:prstGeom>
                      <a:noFill/>
                    </p:spPr>
                  </p:pic>
                </p:oleObj>
              </mc:Fallback>
            </mc:AlternateContent>
          </a:graphicData>
        </a:graphic>
      </p:graphicFrame>
      <p:pic>
        <p:nvPicPr>
          <p:cNvPr id="7" name="Picture 3" descr="C:\Documents and Settings\Eric Lee\桌面\未标题-1.gif"/>
          <p:cNvPicPr>
            <a:picLocks noChangeAspect="1" noChangeArrowheads="1"/>
          </p:cNvPicPr>
          <p:nvPr/>
        </p:nvPicPr>
        <p:blipFill>
          <a:blip r:embed="rId6" cstate="print"/>
          <a:srcRect/>
          <a:stretch>
            <a:fillRect/>
          </a:stretch>
        </p:blipFill>
        <p:spPr bwMode="auto">
          <a:xfrm>
            <a:off x="4860032" y="3140968"/>
            <a:ext cx="3522692" cy="1761346"/>
          </a:xfrm>
          <a:prstGeom prst="rect">
            <a:avLst/>
          </a:prstGeom>
          <a:noFill/>
        </p:spPr>
      </p:pic>
    </p:spTree>
    <p:extLst>
      <p:ext uri="{BB962C8B-B14F-4D97-AF65-F5344CB8AC3E}">
        <p14:creationId xmlns:p14="http://schemas.microsoft.com/office/powerpoint/2010/main" val="2649850299"/>
      </p:ext>
    </p:extLst>
  </p:cSld>
  <p:clrMapOvr>
    <a:masterClrMapping/>
  </p:clrMapOvr>
  <p:transition>
    <p:wipe dir="d"/>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44624"/>
            <a:ext cx="8229600" cy="944562"/>
          </a:xfrm>
        </p:spPr>
        <p:txBody>
          <a:bodyPr/>
          <a:lstStyle/>
          <a:p>
            <a:pPr algn="l"/>
            <a:r>
              <a:rPr lang="en-US" altLang="zh-CN" sz="3200" b="0" dirty="0" err="1">
                <a:solidFill>
                  <a:schemeClr val="bg1"/>
                </a:solidFill>
              </a:rPr>
              <a:t>MixColumn</a:t>
            </a:r>
            <a:r>
              <a:rPr lang="en-US" altLang="zh-CN" sz="3200" b="0" dirty="0">
                <a:solidFill>
                  <a:schemeClr val="bg1"/>
                </a:solidFill>
              </a:rPr>
              <a:t>(</a:t>
            </a:r>
            <a:r>
              <a:rPr lang="zh-CN" altLang="en-US" sz="3200" b="0" dirty="0">
                <a:solidFill>
                  <a:schemeClr val="bg1"/>
                </a:solidFill>
              </a:rPr>
              <a:t>列混合</a:t>
            </a:r>
            <a:r>
              <a:rPr lang="en-US" altLang="zh-CN" sz="3200" b="0" dirty="0">
                <a:solidFill>
                  <a:schemeClr val="bg1"/>
                </a:solidFill>
              </a:rPr>
              <a:t>)</a:t>
            </a: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296" y="989186"/>
            <a:ext cx="8763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2361950"/>
      </p:ext>
    </p:extLst>
  </p:cSld>
  <p:clrMapOvr>
    <a:masterClrMapping/>
  </p:clrMapOvr>
  <p:transition>
    <p:wipe dir="d"/>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44624"/>
            <a:ext cx="8229600" cy="944562"/>
          </a:xfrm>
        </p:spPr>
        <p:txBody>
          <a:bodyPr/>
          <a:lstStyle/>
          <a:p>
            <a:pPr algn="l"/>
            <a:r>
              <a:rPr lang="en-US" altLang="zh-CN" sz="3200" b="0" dirty="0" err="1">
                <a:solidFill>
                  <a:schemeClr val="bg1"/>
                </a:solidFill>
              </a:rPr>
              <a:t>MixColumn</a:t>
            </a:r>
            <a:r>
              <a:rPr lang="en-US" altLang="zh-CN" sz="3200" b="0" dirty="0">
                <a:solidFill>
                  <a:schemeClr val="bg1"/>
                </a:solidFill>
              </a:rPr>
              <a:t>(</a:t>
            </a:r>
            <a:r>
              <a:rPr lang="zh-CN" altLang="en-US" sz="3200" b="0" dirty="0">
                <a:solidFill>
                  <a:schemeClr val="bg1"/>
                </a:solidFill>
              </a:rPr>
              <a:t>列混合</a:t>
            </a:r>
            <a:r>
              <a:rPr lang="en-US" altLang="zh-CN" sz="3200" b="0" dirty="0">
                <a:solidFill>
                  <a:schemeClr val="bg1"/>
                </a:solidFill>
              </a:rPr>
              <a:t>)</a:t>
            </a:r>
          </a:p>
        </p:txBody>
      </p:sp>
      <p:sp>
        <p:nvSpPr>
          <p:cNvPr id="53251" name="Text Box 3"/>
          <p:cNvSpPr txBox="1">
            <a:spLocks noChangeArrowheads="1"/>
          </p:cNvSpPr>
          <p:nvPr/>
        </p:nvSpPr>
        <p:spPr bwMode="auto">
          <a:xfrm>
            <a:off x="468313" y="1412776"/>
            <a:ext cx="82804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dirty="0"/>
              <a:t>       </a:t>
            </a:r>
            <a:r>
              <a:rPr lang="zh-CN" altLang="en-US" sz="2400" dirty="0"/>
              <a:t>将状态的列看作是有限域</a:t>
            </a:r>
            <a:r>
              <a:rPr lang="en-US" altLang="zh-CN" sz="2400" dirty="0"/>
              <a:t>GF(</a:t>
            </a:r>
            <a:r>
              <a:rPr lang="en-US" altLang="zh-CN" sz="1600" dirty="0"/>
              <a:t>2</a:t>
            </a:r>
            <a:r>
              <a:rPr lang="en-US" altLang="zh-CN" sz="2400" dirty="0"/>
              <a:t>8)</a:t>
            </a:r>
            <a:r>
              <a:rPr lang="zh-CN" altLang="en-US" sz="2400" dirty="0"/>
              <a:t>上的多项式</a:t>
            </a:r>
            <a:r>
              <a:rPr lang="en-US" altLang="zh-CN" sz="2400" dirty="0"/>
              <a:t>a(x)</a:t>
            </a:r>
            <a:r>
              <a:rPr lang="zh-CN" altLang="en-US" sz="2400" dirty="0"/>
              <a:t>，与多项式</a:t>
            </a:r>
            <a:r>
              <a:rPr lang="en-US" altLang="zh-CN" sz="2400" dirty="0"/>
              <a:t>c(x) = 03 </a:t>
            </a:r>
            <a:r>
              <a:rPr lang="en-US" altLang="zh-CN" sz="1800" dirty="0"/>
              <a:t>x</a:t>
            </a:r>
            <a:r>
              <a:rPr lang="en-US" altLang="zh-CN" sz="2400" dirty="0"/>
              <a:t>3 + 01 </a:t>
            </a:r>
            <a:r>
              <a:rPr lang="en-US" altLang="zh-CN" sz="1800" dirty="0"/>
              <a:t>x</a:t>
            </a:r>
            <a:r>
              <a:rPr lang="en-US" altLang="zh-CN" sz="2400" dirty="0"/>
              <a:t>2 + 01 </a:t>
            </a:r>
            <a:r>
              <a:rPr lang="en-US" altLang="zh-CN" sz="1800" dirty="0"/>
              <a:t>x</a:t>
            </a:r>
            <a:r>
              <a:rPr lang="en-US" altLang="zh-CN" sz="2400" dirty="0"/>
              <a:t> +02</a:t>
            </a:r>
            <a:r>
              <a:rPr lang="zh-CN" altLang="en-US" sz="2400" dirty="0"/>
              <a:t>相乘</a:t>
            </a:r>
            <a:r>
              <a:rPr lang="en-US" altLang="zh-CN" sz="2400" dirty="0"/>
              <a:t>(</a:t>
            </a:r>
            <a:r>
              <a:rPr lang="zh-CN" altLang="en-US" sz="2400" dirty="0"/>
              <a:t>模</a:t>
            </a:r>
            <a:r>
              <a:rPr lang="en-US" altLang="zh-CN" sz="1800" dirty="0"/>
              <a:t>x</a:t>
            </a:r>
            <a:r>
              <a:rPr lang="en-US" altLang="zh-CN" sz="2400" dirty="0"/>
              <a:t>4</a:t>
            </a:r>
            <a:r>
              <a:rPr lang="zh-CN" altLang="en-US" sz="1600" dirty="0"/>
              <a:t>＋</a:t>
            </a:r>
            <a:r>
              <a:rPr lang="en-US" altLang="zh-CN" sz="1600" dirty="0"/>
              <a:t>1</a:t>
            </a:r>
            <a:r>
              <a:rPr lang="en-US" altLang="zh-CN" sz="2400" dirty="0"/>
              <a:t>)</a:t>
            </a:r>
            <a:r>
              <a:rPr lang="zh-CN" altLang="en-US" sz="2400" dirty="0"/>
              <a:t>。</a:t>
            </a:r>
          </a:p>
          <a:p>
            <a:pPr algn="l">
              <a:spcBef>
                <a:spcPct val="50000"/>
              </a:spcBef>
            </a:pPr>
            <a:r>
              <a:rPr lang="zh-CN" altLang="en-US" sz="2400" dirty="0"/>
              <a:t>      令</a:t>
            </a:r>
            <a:r>
              <a:rPr lang="en-US" altLang="zh-CN" sz="2400" dirty="0"/>
              <a:t>b(x) = c(x) × a(x)</a:t>
            </a:r>
            <a:r>
              <a:rPr lang="zh-CN" altLang="en-US" sz="2400" dirty="0"/>
              <a:t>，写成矩阵形式为：</a:t>
            </a:r>
          </a:p>
        </p:txBody>
      </p:sp>
      <p:pic>
        <p:nvPicPr>
          <p:cNvPr id="6145" name="Picture 1" descr="C:\Documents and Settings\H\Application Data\Tencent\Users\34767271\QQ\WinTemp\RichOle\{{B]H0MO}G{W38@1WGKBAGI.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8108" y="3284984"/>
            <a:ext cx="7280809"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709948"/>
      </p:ext>
    </p:extLst>
  </p:cSld>
  <p:clrMapOvr>
    <a:masterClrMapping/>
  </p:clrMapOvr>
  <p:transition>
    <p:wipe dir="d"/>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44624"/>
            <a:ext cx="8229600" cy="944562"/>
          </a:xfrm>
        </p:spPr>
        <p:txBody>
          <a:bodyPr/>
          <a:lstStyle/>
          <a:p>
            <a:pPr algn="l"/>
            <a:r>
              <a:rPr lang="en-US" altLang="zh-CN" sz="3200" b="0" dirty="0" err="1">
                <a:solidFill>
                  <a:schemeClr val="bg1"/>
                </a:solidFill>
              </a:rPr>
              <a:t>MixColumn</a:t>
            </a:r>
            <a:r>
              <a:rPr lang="en-US" altLang="zh-CN" sz="3200" b="0" dirty="0">
                <a:solidFill>
                  <a:schemeClr val="bg1"/>
                </a:solidFill>
              </a:rPr>
              <a:t>(</a:t>
            </a:r>
            <a:r>
              <a:rPr lang="zh-CN" altLang="en-US" sz="3200" b="0" dirty="0">
                <a:solidFill>
                  <a:schemeClr val="bg1"/>
                </a:solidFill>
              </a:rPr>
              <a:t>逆向列混合</a:t>
            </a:r>
            <a:r>
              <a:rPr lang="en-US" altLang="zh-CN" sz="3200" b="0" dirty="0">
                <a:solidFill>
                  <a:schemeClr val="bg1"/>
                </a:solidFill>
              </a:rPr>
              <a:t>)</a:t>
            </a:r>
          </a:p>
        </p:txBody>
      </p:sp>
      <p:pic>
        <p:nvPicPr>
          <p:cNvPr id="2" name="图片 1"/>
          <p:cNvPicPr>
            <a:picLocks noChangeAspect="1"/>
          </p:cNvPicPr>
          <p:nvPr/>
        </p:nvPicPr>
        <p:blipFill>
          <a:blip r:embed="rId3"/>
          <a:stretch>
            <a:fillRect/>
          </a:stretch>
        </p:blipFill>
        <p:spPr>
          <a:xfrm>
            <a:off x="1086110" y="2492896"/>
            <a:ext cx="6971780" cy="2521049"/>
          </a:xfrm>
          <a:prstGeom prst="rect">
            <a:avLst/>
          </a:prstGeom>
        </p:spPr>
      </p:pic>
    </p:spTree>
    <p:extLst>
      <p:ext uri="{BB962C8B-B14F-4D97-AF65-F5344CB8AC3E}">
        <p14:creationId xmlns:p14="http://schemas.microsoft.com/office/powerpoint/2010/main" val="1066084788"/>
      </p:ext>
    </p:extLst>
  </p:cSld>
  <p:clrMapOvr>
    <a:masterClrMapping/>
  </p:clrMapOvr>
  <p:transition>
    <p:wipe dir="d"/>
  </p:transition>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67544" y="0"/>
            <a:ext cx="7920037" cy="1008062"/>
          </a:xfrm>
        </p:spPr>
        <p:txBody>
          <a:bodyPr/>
          <a:lstStyle/>
          <a:p>
            <a:r>
              <a:rPr lang="en-US" altLang="zh-CN" sz="3200" b="0" dirty="0" err="1">
                <a:solidFill>
                  <a:schemeClr val="bg1"/>
                </a:solidFill>
              </a:rPr>
              <a:t>MixColumn</a:t>
            </a:r>
            <a:br>
              <a:rPr lang="en-US" altLang="zh-CN" sz="3200" b="0" dirty="0">
                <a:solidFill>
                  <a:schemeClr val="bg1"/>
                </a:solidFill>
              </a:rPr>
            </a:br>
            <a:r>
              <a:rPr lang="zh-CN" altLang="en-US" sz="3200" b="0" dirty="0">
                <a:solidFill>
                  <a:schemeClr val="bg1"/>
                </a:solidFill>
              </a:rPr>
              <a:t>这一运算作用在每一列上</a:t>
            </a:r>
          </a:p>
        </p:txBody>
      </p:sp>
      <p:graphicFrame>
        <p:nvGraphicFramePr>
          <p:cNvPr id="54438" name="Group 166"/>
          <p:cNvGraphicFramePr>
            <a:graphicFrameLocks noGrp="1"/>
          </p:cNvGraphicFramePr>
          <p:nvPr>
            <p:ph sz="half" idx="2"/>
          </p:nvPr>
        </p:nvGraphicFramePr>
        <p:xfrm>
          <a:off x="395288" y="2708275"/>
          <a:ext cx="2952750" cy="2665414"/>
        </p:xfrm>
        <a:graphic>
          <a:graphicData uri="http://schemas.openxmlformats.org/drawingml/2006/table">
            <a:tbl>
              <a:tblPr/>
              <a:tblGrid>
                <a:gridCol w="739775">
                  <a:extLst>
                    <a:ext uri="{9D8B030D-6E8A-4147-A177-3AD203B41FA5}">
                      <a16:colId xmlns:a16="http://schemas.microsoft.com/office/drawing/2014/main" val="20000"/>
                    </a:ext>
                  </a:extLst>
                </a:gridCol>
                <a:gridCol w="736600">
                  <a:extLst>
                    <a:ext uri="{9D8B030D-6E8A-4147-A177-3AD203B41FA5}">
                      <a16:colId xmlns:a16="http://schemas.microsoft.com/office/drawing/2014/main" val="20001"/>
                    </a:ext>
                  </a:extLst>
                </a:gridCol>
                <a:gridCol w="739775">
                  <a:extLst>
                    <a:ext uri="{9D8B030D-6E8A-4147-A177-3AD203B41FA5}">
                      <a16:colId xmlns:a16="http://schemas.microsoft.com/office/drawing/2014/main" val="20002"/>
                    </a:ext>
                  </a:extLst>
                </a:gridCol>
                <a:gridCol w="736600">
                  <a:extLst>
                    <a:ext uri="{9D8B030D-6E8A-4147-A177-3AD203B41FA5}">
                      <a16:colId xmlns:a16="http://schemas.microsoft.com/office/drawing/2014/main" val="20003"/>
                    </a:ext>
                  </a:extLst>
                </a:gridCol>
              </a:tblGrid>
              <a:tr h="6778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0,0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0,1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0,2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0,3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1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1,1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1,2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1,3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1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2,0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2,1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2,2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2,3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35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3,0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3,1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3,2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3,3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4392" name="Group 120"/>
          <p:cNvGraphicFramePr>
            <a:graphicFrameLocks noGrp="1"/>
          </p:cNvGraphicFramePr>
          <p:nvPr/>
        </p:nvGraphicFramePr>
        <p:xfrm>
          <a:off x="5724525" y="2708275"/>
          <a:ext cx="2952750" cy="2663827"/>
        </p:xfrm>
        <a:graphic>
          <a:graphicData uri="http://schemas.openxmlformats.org/drawingml/2006/table">
            <a:tbl>
              <a:tblPr/>
              <a:tblGrid>
                <a:gridCol w="738188">
                  <a:extLst>
                    <a:ext uri="{9D8B030D-6E8A-4147-A177-3AD203B41FA5}">
                      <a16:colId xmlns:a16="http://schemas.microsoft.com/office/drawing/2014/main" val="20000"/>
                    </a:ext>
                  </a:extLst>
                </a:gridCol>
                <a:gridCol w="738187">
                  <a:extLst>
                    <a:ext uri="{9D8B030D-6E8A-4147-A177-3AD203B41FA5}">
                      <a16:colId xmlns:a16="http://schemas.microsoft.com/office/drawing/2014/main" val="20001"/>
                    </a:ext>
                  </a:extLst>
                </a:gridCol>
                <a:gridCol w="738188">
                  <a:extLst>
                    <a:ext uri="{9D8B030D-6E8A-4147-A177-3AD203B41FA5}">
                      <a16:colId xmlns:a16="http://schemas.microsoft.com/office/drawing/2014/main" val="20002"/>
                    </a:ext>
                  </a:extLst>
                </a:gridCol>
                <a:gridCol w="738187">
                  <a:extLst>
                    <a:ext uri="{9D8B030D-6E8A-4147-A177-3AD203B41FA5}">
                      <a16:colId xmlns:a16="http://schemas.microsoft.com/office/drawing/2014/main" val="20003"/>
                    </a:ext>
                  </a:extLst>
                </a:gridCol>
              </a:tblGrid>
              <a:tr h="6778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0,0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0,1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0,2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0,3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1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1,1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1,2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1,3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1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2,0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2,1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2,2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2,3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1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3,0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3,1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3,2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3,3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4425" name="Line 153"/>
          <p:cNvSpPr>
            <a:spLocks noChangeShapeType="1"/>
          </p:cNvSpPr>
          <p:nvPr/>
        </p:nvSpPr>
        <p:spPr bwMode="auto">
          <a:xfrm>
            <a:off x="1835150" y="2276475"/>
            <a:ext cx="0" cy="3529013"/>
          </a:xfrm>
          <a:prstGeom prst="line">
            <a:avLst/>
          </a:prstGeom>
          <a:noFill/>
          <a:ln w="28575">
            <a:solidFill>
              <a:srgbClr val="66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426" name="Line 154"/>
          <p:cNvSpPr>
            <a:spLocks noChangeShapeType="1"/>
          </p:cNvSpPr>
          <p:nvPr/>
        </p:nvSpPr>
        <p:spPr bwMode="auto">
          <a:xfrm>
            <a:off x="1835150" y="2276475"/>
            <a:ext cx="936625" cy="0"/>
          </a:xfrm>
          <a:prstGeom prst="line">
            <a:avLst/>
          </a:prstGeom>
          <a:noFill/>
          <a:ln w="28575">
            <a:solidFill>
              <a:srgbClr val="66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427" name="Line 155"/>
          <p:cNvSpPr>
            <a:spLocks noChangeShapeType="1"/>
          </p:cNvSpPr>
          <p:nvPr/>
        </p:nvSpPr>
        <p:spPr bwMode="auto">
          <a:xfrm>
            <a:off x="2771775" y="2276475"/>
            <a:ext cx="0" cy="3529013"/>
          </a:xfrm>
          <a:prstGeom prst="line">
            <a:avLst/>
          </a:prstGeom>
          <a:noFill/>
          <a:ln w="28575">
            <a:solidFill>
              <a:srgbClr val="66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428" name="Line 156"/>
          <p:cNvSpPr>
            <a:spLocks noChangeShapeType="1"/>
          </p:cNvSpPr>
          <p:nvPr/>
        </p:nvSpPr>
        <p:spPr bwMode="auto">
          <a:xfrm>
            <a:off x="1835150" y="5805488"/>
            <a:ext cx="936625" cy="0"/>
          </a:xfrm>
          <a:prstGeom prst="line">
            <a:avLst/>
          </a:prstGeom>
          <a:noFill/>
          <a:ln w="28575">
            <a:solidFill>
              <a:srgbClr val="66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429" name="Line 157"/>
          <p:cNvSpPr>
            <a:spLocks noChangeShapeType="1"/>
          </p:cNvSpPr>
          <p:nvPr/>
        </p:nvSpPr>
        <p:spPr bwMode="auto">
          <a:xfrm>
            <a:off x="7092950" y="2205038"/>
            <a:ext cx="0" cy="3600450"/>
          </a:xfrm>
          <a:prstGeom prst="line">
            <a:avLst/>
          </a:prstGeom>
          <a:noFill/>
          <a:ln w="28575">
            <a:solidFill>
              <a:srgbClr val="66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430" name="Line 158"/>
          <p:cNvSpPr>
            <a:spLocks noChangeShapeType="1"/>
          </p:cNvSpPr>
          <p:nvPr/>
        </p:nvSpPr>
        <p:spPr bwMode="auto">
          <a:xfrm>
            <a:off x="7092950" y="2205038"/>
            <a:ext cx="935038" cy="0"/>
          </a:xfrm>
          <a:prstGeom prst="line">
            <a:avLst/>
          </a:prstGeom>
          <a:noFill/>
          <a:ln w="28575">
            <a:solidFill>
              <a:srgbClr val="66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431" name="Line 159"/>
          <p:cNvSpPr>
            <a:spLocks noChangeShapeType="1"/>
          </p:cNvSpPr>
          <p:nvPr/>
        </p:nvSpPr>
        <p:spPr bwMode="auto">
          <a:xfrm>
            <a:off x="7092950" y="5805488"/>
            <a:ext cx="935038" cy="0"/>
          </a:xfrm>
          <a:prstGeom prst="line">
            <a:avLst/>
          </a:prstGeom>
          <a:noFill/>
          <a:ln w="28575">
            <a:solidFill>
              <a:srgbClr val="66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432" name="Line 160"/>
          <p:cNvSpPr>
            <a:spLocks noChangeShapeType="1"/>
          </p:cNvSpPr>
          <p:nvPr/>
        </p:nvSpPr>
        <p:spPr bwMode="auto">
          <a:xfrm flipH="1">
            <a:off x="8027988" y="2205038"/>
            <a:ext cx="0" cy="3600450"/>
          </a:xfrm>
          <a:prstGeom prst="line">
            <a:avLst/>
          </a:prstGeom>
          <a:noFill/>
          <a:ln w="28575">
            <a:solidFill>
              <a:srgbClr val="66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433" name="Line 161"/>
          <p:cNvSpPr>
            <a:spLocks noChangeShapeType="1"/>
          </p:cNvSpPr>
          <p:nvPr/>
        </p:nvSpPr>
        <p:spPr bwMode="auto">
          <a:xfrm>
            <a:off x="2771775" y="5589588"/>
            <a:ext cx="1368425" cy="431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435" name="Rectangle 163"/>
          <p:cNvSpPr>
            <a:spLocks noChangeArrowheads="1"/>
          </p:cNvSpPr>
          <p:nvPr/>
        </p:nvSpPr>
        <p:spPr bwMode="auto">
          <a:xfrm>
            <a:off x="4140200" y="5661025"/>
            <a:ext cx="1584325" cy="792163"/>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 C(X)</a:t>
            </a:r>
          </a:p>
        </p:txBody>
      </p:sp>
      <p:sp>
        <p:nvSpPr>
          <p:cNvPr id="54436" name="Line 164"/>
          <p:cNvSpPr>
            <a:spLocks noChangeShapeType="1"/>
          </p:cNvSpPr>
          <p:nvPr/>
        </p:nvSpPr>
        <p:spPr bwMode="auto">
          <a:xfrm flipV="1">
            <a:off x="5724525" y="5589588"/>
            <a:ext cx="1368425" cy="50323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灯片编号占位符 1"/>
          <p:cNvSpPr>
            <a:spLocks noGrp="1"/>
          </p:cNvSpPr>
          <p:nvPr>
            <p:ph type="sldNum" sz="quarter" idx="12"/>
          </p:nvPr>
        </p:nvSpPr>
        <p:spPr/>
        <p:txBody>
          <a:bodyPr/>
          <a:lstStyle/>
          <a:p>
            <a:fld id="{A62F2D49-B3D8-46AA-97D1-3C5FD17B297C}" type="slidenum">
              <a:rPr lang="en-US" altLang="zh-CN" smtClean="0"/>
              <a:pPr/>
              <a:t>199</a:t>
            </a:fld>
            <a:endParaRPr lang="en-US" altLang="zh-CN"/>
          </a:p>
        </p:txBody>
      </p:sp>
    </p:spTree>
    <p:extLst>
      <p:ext uri="{BB962C8B-B14F-4D97-AF65-F5344CB8AC3E}">
        <p14:creationId xmlns:p14="http://schemas.microsoft.com/office/powerpoint/2010/main" val="2827616319"/>
      </p:ext>
    </p:extLst>
  </p:cSld>
  <p:clrMapOvr>
    <a:masterClrMapping/>
  </p:clrMapOvr>
  <p:transition>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zh-CN" altLang="en-US" b="0" dirty="0">
                <a:solidFill>
                  <a:schemeClr val="bg1"/>
                </a:solidFill>
              </a:rPr>
              <a:t>密码学</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A1EC56-8748-426B-855A-225108A56414}" type="slidenum">
              <a:rPr kumimoji="1" lang="en-US" altLang="zh-CN" sz="14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1"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
        <p:nvSpPr>
          <p:cNvPr id="3" name="矩形 2"/>
          <p:cNvSpPr/>
          <p:nvPr/>
        </p:nvSpPr>
        <p:spPr>
          <a:xfrm>
            <a:off x="253257" y="1474214"/>
            <a:ext cx="8885517" cy="5783506"/>
          </a:xfrm>
          <a:prstGeom prst="rect">
            <a:avLst/>
          </a:prstGeom>
        </p:spPr>
        <p:txBody>
          <a:bodyPr wrap="square">
            <a:spAutoFit/>
          </a:bodyPr>
          <a:lstStyle/>
          <a:p>
            <a:pPr marL="342900" indent="-342900" algn="l">
              <a:lnSpc>
                <a:spcPct val="120000"/>
              </a:lnSpc>
              <a:spcBef>
                <a:spcPts val="0"/>
              </a:spcBef>
              <a:spcAft>
                <a:spcPts val="400"/>
              </a:spcAft>
              <a:buClr>
                <a:srgbClr val="3333CC"/>
              </a:buClr>
              <a:buBlip>
                <a:blip r:embed="rId3"/>
              </a:buBlip>
            </a:pPr>
            <a:r>
              <a:rPr kumimoji="1" lang="zh-CN" altLang="en-US"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a:t>
            </a:r>
            <a:r>
              <a:rPr lang="zh-CN" altLang="en-US" dirty="0">
                <a:solidFill>
                  <a:srgbClr val="FF0000"/>
                </a:solidFill>
                <a:latin typeface="微软雅黑" pitchFamily="34" charset="-122"/>
                <a:ea typeface="微软雅黑" pitchFamily="34" charset="-122"/>
              </a:rPr>
              <a:t>经典</a:t>
            </a:r>
            <a:r>
              <a:rPr kumimoji="1" lang="zh-CN" altLang="en-US"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）密码学</a:t>
            </a:r>
            <a:r>
              <a:rPr kumimoji="1" lang="en-AU" altLang="zh-CN" sz="28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 </a:t>
            </a:r>
            <a:r>
              <a:rPr lang="zh-CN" altLang="en-US" sz="2800" dirty="0">
                <a:solidFill>
                  <a:srgbClr val="000000"/>
                </a:solidFill>
                <a:latin typeface="微软雅黑" pitchFamily="34" charset="-122"/>
                <a:ea typeface="微软雅黑" pitchFamily="34" charset="-122"/>
              </a:rPr>
              <a:t>：</a:t>
            </a:r>
            <a:r>
              <a:rPr kumimoji="1" lang="en-AU" altLang="zh-CN" sz="28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 </a:t>
            </a:r>
            <a:r>
              <a:rPr kumimoji="1" lang="zh-CN" altLang="en-US" sz="28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编码或者解码的艺术（</a:t>
            </a:r>
            <a:r>
              <a:rPr lang="zh-CN" altLang="en-US" sz="1800" dirty="0">
                <a:solidFill>
                  <a:srgbClr val="000000"/>
                </a:solidFill>
                <a:latin typeface="微软雅黑" pitchFamily="34" charset="-122"/>
                <a:ea typeface="微软雅黑" pitchFamily="34" charset="-122"/>
              </a:rPr>
              <a:t>牛津简明词典</a:t>
            </a:r>
            <a:r>
              <a:rPr kumimoji="1" lang="zh-CN" altLang="en-US" sz="28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a:t>
            </a:r>
            <a:endParaRPr lang="en-US" altLang="zh-CN" sz="2400" dirty="0">
              <a:solidFill>
                <a:srgbClr val="000000"/>
              </a:solidFill>
              <a:latin typeface="微软雅黑" pitchFamily="34" charset="-122"/>
              <a:ea typeface="微软雅黑" pitchFamily="34" charset="-122"/>
            </a:endParaRPr>
          </a:p>
          <a:p>
            <a:pPr lvl="0" algn="l">
              <a:lnSpc>
                <a:spcPct val="120000"/>
              </a:lnSpc>
              <a:spcBef>
                <a:spcPts val="0"/>
              </a:spcBef>
              <a:spcAft>
                <a:spcPts val="400"/>
              </a:spcAft>
              <a:buClr>
                <a:srgbClr val="3333CC"/>
              </a:buClr>
            </a:pPr>
            <a:endParaRPr lang="en-US" altLang="zh-CN" dirty="0">
              <a:solidFill>
                <a:srgbClr val="C00000"/>
              </a:solidFill>
              <a:latin typeface="微软雅黑" pitchFamily="34" charset="-122"/>
              <a:ea typeface="微软雅黑" pitchFamily="34" charset="-122"/>
            </a:endParaRPr>
          </a:p>
          <a:p>
            <a:pPr marL="342900" lvl="0" indent="-342900" algn="l">
              <a:lnSpc>
                <a:spcPct val="120000"/>
              </a:lnSpc>
              <a:spcBef>
                <a:spcPts val="0"/>
              </a:spcBef>
              <a:spcAft>
                <a:spcPts val="400"/>
              </a:spcAft>
              <a:buClr>
                <a:srgbClr val="3333CC"/>
              </a:buClr>
              <a:buBlip>
                <a:blip r:embed="rId3"/>
              </a:buBlip>
            </a:pPr>
            <a:r>
              <a:rPr lang="zh-CN" altLang="en-US" dirty="0">
                <a:solidFill>
                  <a:srgbClr val="C00000"/>
                </a:solidFill>
                <a:latin typeface="微软雅黑" pitchFamily="34" charset="-122"/>
                <a:ea typeface="微软雅黑" pitchFamily="34" charset="-122"/>
              </a:rPr>
              <a:t>现代密码学</a:t>
            </a:r>
            <a:r>
              <a:rPr lang="en-AU" altLang="zh-CN" sz="2800" dirty="0">
                <a:solidFill>
                  <a:srgbClr val="000000"/>
                </a:solidFill>
                <a:latin typeface="微软雅黑" pitchFamily="34" charset="-122"/>
                <a:ea typeface="微软雅黑" pitchFamily="34" charset="-122"/>
              </a:rPr>
              <a:t> </a:t>
            </a:r>
            <a:r>
              <a:rPr lang="zh-CN" altLang="en-US" sz="2800" dirty="0">
                <a:solidFill>
                  <a:srgbClr val="000000"/>
                </a:solidFill>
                <a:latin typeface="微软雅黑" pitchFamily="34" charset="-122"/>
                <a:ea typeface="微软雅黑" pitchFamily="34" charset="-122"/>
              </a:rPr>
              <a:t>：</a:t>
            </a:r>
            <a:r>
              <a:rPr lang="en-AU" altLang="zh-CN" sz="2800" dirty="0">
                <a:solidFill>
                  <a:srgbClr val="000000"/>
                </a:solidFill>
                <a:latin typeface="微软雅黑" pitchFamily="34" charset="-122"/>
                <a:ea typeface="微软雅黑" pitchFamily="34" charset="-122"/>
              </a:rPr>
              <a:t> </a:t>
            </a:r>
            <a:r>
              <a:rPr lang="zh-CN" altLang="en-US" sz="2800" dirty="0">
                <a:solidFill>
                  <a:srgbClr val="000000"/>
                </a:solidFill>
                <a:latin typeface="微软雅黑" pitchFamily="34" charset="-122"/>
                <a:ea typeface="微软雅黑" pitchFamily="34" charset="-122"/>
              </a:rPr>
              <a:t>对安全地进行数字信息和事物处理、分布式计算所需技术的科学研究（</a:t>
            </a:r>
            <a:r>
              <a:rPr lang="en-US" altLang="zh-CN" sz="2800" dirty="0">
                <a:solidFill>
                  <a:srgbClr val="000000"/>
                </a:solidFill>
                <a:latin typeface="微软雅黑" pitchFamily="34" charset="-122"/>
                <a:ea typeface="微软雅黑" pitchFamily="34" charset="-122"/>
              </a:rPr>
              <a:t>1976-</a:t>
            </a:r>
            <a:r>
              <a:rPr lang="zh-CN" altLang="en-US" sz="2800" dirty="0">
                <a:solidFill>
                  <a:srgbClr val="000000"/>
                </a:solidFill>
                <a:latin typeface="微软雅黑" pitchFamily="34" charset="-122"/>
                <a:ea typeface="微软雅黑" pitchFamily="34" charset="-122"/>
              </a:rPr>
              <a:t>）</a:t>
            </a:r>
            <a:endParaRPr lang="en-US" altLang="zh-CN" sz="2800" dirty="0">
              <a:solidFill>
                <a:srgbClr val="000000"/>
              </a:solidFill>
              <a:latin typeface="微软雅黑" pitchFamily="34" charset="-122"/>
              <a:ea typeface="微软雅黑" pitchFamily="34" charset="-122"/>
            </a:endParaRPr>
          </a:p>
          <a:p>
            <a:pPr marL="342900" lvl="0" indent="-342900" algn="l">
              <a:lnSpc>
                <a:spcPct val="120000"/>
              </a:lnSpc>
              <a:spcBef>
                <a:spcPts val="0"/>
              </a:spcBef>
              <a:spcAft>
                <a:spcPts val="400"/>
              </a:spcAft>
              <a:buClr>
                <a:srgbClr val="3333CC"/>
              </a:buClr>
              <a:buBlip>
                <a:blip r:embed="rId3"/>
              </a:buBlip>
            </a:pPr>
            <a:endParaRPr lang="en-US" altLang="zh-CN" sz="2800" dirty="0">
              <a:solidFill>
                <a:srgbClr val="000000"/>
              </a:solidFill>
              <a:latin typeface="微软雅黑" pitchFamily="34" charset="-122"/>
              <a:ea typeface="微软雅黑" pitchFamily="34" charset="-122"/>
            </a:endParaRPr>
          </a:p>
          <a:p>
            <a:pPr marL="342900" lvl="0" indent="-342900" algn="l">
              <a:lnSpc>
                <a:spcPct val="120000"/>
              </a:lnSpc>
              <a:spcBef>
                <a:spcPts val="0"/>
              </a:spcBef>
              <a:spcAft>
                <a:spcPts val="400"/>
              </a:spcAft>
              <a:buClr>
                <a:srgbClr val="3333CC"/>
              </a:buClr>
              <a:buBlip>
                <a:blip r:embed="rId3"/>
              </a:buBlip>
              <a:defRPr/>
            </a:pPr>
            <a:r>
              <a:rPr lang="zh-CN" altLang="en-US" dirty="0">
                <a:solidFill>
                  <a:srgbClr val="C00000"/>
                </a:solidFill>
                <a:latin typeface="微软雅黑" pitchFamily="34" charset="-122"/>
                <a:ea typeface="微软雅黑" pitchFamily="34" charset="-122"/>
              </a:rPr>
              <a:t>对称加密是密码学中的一种加密模式</a:t>
            </a:r>
            <a:endParaRPr lang="en-AU" altLang="zh-CN" dirty="0">
              <a:solidFill>
                <a:srgbClr val="C00000"/>
              </a:solidFill>
              <a:latin typeface="微软雅黑" pitchFamily="34" charset="-122"/>
              <a:ea typeface="微软雅黑" pitchFamily="34" charset="-122"/>
            </a:endParaRPr>
          </a:p>
          <a:p>
            <a:pPr lvl="1" algn="l">
              <a:lnSpc>
                <a:spcPct val="120000"/>
              </a:lnSpc>
              <a:spcBef>
                <a:spcPts val="0"/>
              </a:spcBef>
              <a:spcAft>
                <a:spcPts val="400"/>
              </a:spcAft>
              <a:buClr>
                <a:srgbClr val="3333CC"/>
              </a:buClr>
              <a:defRPr/>
            </a:pPr>
            <a:r>
              <a:rPr lang="en-AU" altLang="zh-CN" sz="2800" dirty="0">
                <a:solidFill>
                  <a:srgbClr val="000000"/>
                </a:solidFill>
                <a:latin typeface="微软雅黑" pitchFamily="34" charset="-122"/>
                <a:ea typeface="微软雅黑" pitchFamily="34" charset="-122"/>
              </a:rPr>
              <a:t>– </a:t>
            </a:r>
            <a:r>
              <a:rPr lang="zh-CN" altLang="en-US" sz="2800" dirty="0">
                <a:solidFill>
                  <a:srgbClr val="000000"/>
                </a:solidFill>
                <a:latin typeface="微软雅黑" pitchFamily="34" charset="-122"/>
                <a:ea typeface="微软雅黑" pitchFamily="34" charset="-122"/>
              </a:rPr>
              <a:t>对称加密、</a:t>
            </a:r>
            <a:r>
              <a:rPr lang="en-AU" altLang="zh-CN" sz="2800" dirty="0">
                <a:solidFill>
                  <a:srgbClr val="000000"/>
                </a:solidFill>
                <a:latin typeface="微软雅黑" pitchFamily="34" charset="-122"/>
                <a:ea typeface="微软雅黑" pitchFamily="34" charset="-122"/>
              </a:rPr>
              <a:t> </a:t>
            </a:r>
            <a:r>
              <a:rPr lang="zh-CN" altLang="en-US" sz="2800" dirty="0">
                <a:solidFill>
                  <a:srgbClr val="000000"/>
                </a:solidFill>
                <a:latin typeface="微软雅黑" pitchFamily="34" charset="-122"/>
                <a:ea typeface="微软雅黑" pitchFamily="34" charset="-122"/>
              </a:rPr>
              <a:t>非对称加密（公钥加密）</a:t>
            </a:r>
            <a:endParaRPr lang="en-US" altLang="zh-CN" sz="2800" dirty="0">
              <a:solidFill>
                <a:srgbClr val="000000"/>
              </a:solidFill>
              <a:latin typeface="微软雅黑" pitchFamily="34" charset="-122"/>
              <a:ea typeface="微软雅黑" pitchFamily="34" charset="-122"/>
            </a:endParaRPr>
          </a:p>
          <a:p>
            <a:pPr lvl="1" algn="l">
              <a:lnSpc>
                <a:spcPct val="120000"/>
              </a:lnSpc>
              <a:spcBef>
                <a:spcPts val="0"/>
              </a:spcBef>
              <a:spcAft>
                <a:spcPts val="400"/>
              </a:spcAft>
              <a:buClr>
                <a:srgbClr val="3333CC"/>
              </a:buClr>
            </a:pPr>
            <a:r>
              <a:rPr lang="en-AU" altLang="zh-CN" sz="2800" dirty="0">
                <a:solidFill>
                  <a:srgbClr val="000000"/>
                </a:solidFill>
                <a:latin typeface="微软雅黑" pitchFamily="34" charset="-122"/>
                <a:ea typeface="微软雅黑" pitchFamily="34" charset="-122"/>
              </a:rPr>
              <a:t>– </a:t>
            </a:r>
            <a:r>
              <a:rPr lang="zh-CN" altLang="en-US" sz="2800" dirty="0">
                <a:solidFill>
                  <a:srgbClr val="000000"/>
                </a:solidFill>
                <a:latin typeface="微软雅黑" pitchFamily="34" charset="-122"/>
                <a:ea typeface="微软雅黑" pitchFamily="34" charset="-122"/>
              </a:rPr>
              <a:t>非对称加密（公钥加密）：第</a:t>
            </a:r>
            <a:r>
              <a:rPr lang="en-US" altLang="zh-CN" sz="2800" dirty="0">
                <a:solidFill>
                  <a:srgbClr val="000000"/>
                </a:solidFill>
                <a:latin typeface="微软雅黑" pitchFamily="34" charset="-122"/>
                <a:ea typeface="微软雅黑" pitchFamily="34" charset="-122"/>
              </a:rPr>
              <a:t>3</a:t>
            </a:r>
            <a:r>
              <a:rPr lang="zh-CN" altLang="en-US" sz="2800" dirty="0">
                <a:solidFill>
                  <a:srgbClr val="000000"/>
                </a:solidFill>
                <a:latin typeface="微软雅黑" pitchFamily="34" charset="-122"/>
                <a:ea typeface="微软雅黑" pitchFamily="34" charset="-122"/>
              </a:rPr>
              <a:t>章内容</a:t>
            </a:r>
            <a:endParaRPr lang="en-US" altLang="zh-CN" sz="2800" dirty="0">
              <a:solidFill>
                <a:srgbClr val="000000"/>
              </a:solidFill>
              <a:latin typeface="微软雅黑" pitchFamily="34" charset="-122"/>
              <a:ea typeface="微软雅黑" pitchFamily="34" charset="-122"/>
            </a:endParaRPr>
          </a:p>
          <a:p>
            <a:pPr lvl="0" algn="l">
              <a:lnSpc>
                <a:spcPct val="120000"/>
              </a:lnSpc>
              <a:spcBef>
                <a:spcPts val="0"/>
              </a:spcBef>
              <a:spcAft>
                <a:spcPts val="400"/>
              </a:spcAft>
              <a:buClr>
                <a:srgbClr val="3333CC"/>
              </a:buClr>
            </a:pPr>
            <a:endParaRPr lang="en-US" altLang="zh-CN" sz="2400" dirty="0">
              <a:solidFill>
                <a:srgbClr val="000000"/>
              </a:solidFill>
              <a:latin typeface="微软雅黑" pitchFamily="34" charset="-122"/>
              <a:ea typeface="微软雅黑" pitchFamily="34" charset="-122"/>
            </a:endParaRPr>
          </a:p>
          <a:p>
            <a:pPr algn="l">
              <a:lnSpc>
                <a:spcPct val="120000"/>
              </a:lnSpc>
              <a:spcBef>
                <a:spcPts val="0"/>
              </a:spcBef>
              <a:spcAft>
                <a:spcPts val="400"/>
              </a:spcAft>
              <a:buClr>
                <a:srgbClr val="3333CC"/>
              </a:buClr>
            </a:pPr>
            <a:endParaRPr lang="en-US" altLang="zh-CN" sz="2400"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2940379974"/>
      </p:ext>
    </p:extLst>
  </p:cSld>
  <p:clrMapOvr>
    <a:masterClrMapping/>
  </p:clrMapOvr>
  <p:transition>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27334"/>
            <a:ext cx="7921625" cy="1008062"/>
          </a:xfrm>
        </p:spPr>
        <p:txBody>
          <a:bodyPr/>
          <a:lstStyle/>
          <a:p>
            <a:r>
              <a:rPr lang="zh-CN" altLang="en-US" b="0" dirty="0">
                <a:solidFill>
                  <a:schemeClr val="bg1"/>
                </a:solidFill>
              </a:rPr>
              <a:t>统计分析攻击举例</a:t>
            </a:r>
            <a:endParaRPr lang="zh-CN" altLang="en-US" dirty="0"/>
          </a:p>
        </p:txBody>
      </p:sp>
      <p:sp>
        <p:nvSpPr>
          <p:cNvPr id="5" name="灯片编号占位符 4"/>
          <p:cNvSpPr>
            <a:spLocks noGrp="1"/>
          </p:cNvSpPr>
          <p:nvPr>
            <p:ph type="sldNum" sz="quarter" idx="12"/>
          </p:nvPr>
        </p:nvSpPr>
        <p:spPr/>
        <p:txBody>
          <a:bodyPr/>
          <a:lstStyle/>
          <a:p>
            <a:fld id="{458C8F27-2AC2-4F48-B4D1-AAB02A38F0D0}" type="slidenum">
              <a:rPr lang="en-US" altLang="zh-CN" smtClean="0">
                <a:solidFill>
                  <a:srgbClr val="000000"/>
                </a:solidFill>
              </a:rPr>
              <a:pPr/>
              <a:t>20</a:t>
            </a:fld>
            <a:endParaRPr lang="en-US" altLang="zh-CN">
              <a:solidFill>
                <a:srgbClr val="000000"/>
              </a:solidFill>
            </a:endParaRPr>
          </a:p>
        </p:txBody>
      </p:sp>
      <p:sp>
        <p:nvSpPr>
          <p:cNvPr id="6" name="Rectangle 5"/>
          <p:cNvSpPr txBox="1">
            <a:spLocks noChangeArrowheads="1"/>
          </p:cNvSpPr>
          <p:nvPr/>
        </p:nvSpPr>
        <p:spPr bwMode="auto">
          <a:xfrm>
            <a:off x="381000" y="1447800"/>
            <a:ext cx="8407400" cy="497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marL="0" indent="0">
              <a:buNone/>
            </a:pPr>
            <a:r>
              <a:rPr lang="zh-CN" altLang="en-US" sz="2400" b="0" dirty="0">
                <a:latin typeface="微软雅黑" pitchFamily="34" charset="-122"/>
                <a:ea typeface="微软雅黑" pitchFamily="34" charset="-122"/>
              </a:rPr>
              <a:t>假设存在如下密文： </a:t>
            </a:r>
            <a:r>
              <a:rPr lang="en-AU" altLang="zh-CN" sz="2000" b="0" dirty="0">
                <a:latin typeface="微软雅黑" pitchFamily="34" charset="-122"/>
                <a:ea typeface="微软雅黑" pitchFamily="34" charset="-122"/>
              </a:rPr>
              <a:t>UZQSOVUOHXMOPVGPOZPEVSGZWSZOPFPESXUDBMETSXAIZ</a:t>
            </a:r>
          </a:p>
          <a:p>
            <a:pPr lvl="1">
              <a:buFont typeface="Symbol" pitchFamily="18" charset="2"/>
              <a:buNone/>
            </a:pPr>
            <a:r>
              <a:rPr lang="en-AU" altLang="zh-CN" sz="2000" dirty="0">
                <a:latin typeface="微软雅黑" pitchFamily="34" charset="-122"/>
                <a:ea typeface="微软雅黑" pitchFamily="34" charset="-122"/>
              </a:rPr>
              <a:t>VUEPHZHMDZSHZOWSFPAPPDTSVPQUZWYMXUZUHSX</a:t>
            </a:r>
          </a:p>
          <a:p>
            <a:pPr lvl="1">
              <a:buFont typeface="Symbol" pitchFamily="18" charset="2"/>
              <a:buNone/>
            </a:pPr>
            <a:r>
              <a:rPr lang="en-AU" altLang="zh-CN" sz="2000" dirty="0">
                <a:latin typeface="微软雅黑" pitchFamily="34" charset="-122"/>
                <a:ea typeface="微软雅黑" pitchFamily="34" charset="-122"/>
              </a:rPr>
              <a:t>EPYEPOPDZSZUFPOMBZWPFUPZHMDJUDTMOHMQ</a:t>
            </a:r>
          </a:p>
          <a:p>
            <a:pPr lvl="1">
              <a:buFont typeface="Symbol" pitchFamily="18" charset="2"/>
              <a:buNone/>
            </a:pPr>
            <a:endParaRPr lang="en-US" altLang="zh-CN" sz="2000" dirty="0">
              <a:latin typeface="微软雅黑" pitchFamily="34" charset="-122"/>
              <a:ea typeface="微软雅黑" pitchFamily="34" charset="-122"/>
            </a:endParaRPr>
          </a:p>
          <a:p>
            <a:pPr marL="0" indent="0">
              <a:buNone/>
            </a:pPr>
            <a:r>
              <a:rPr lang="zh-CN" altLang="en-US" sz="2400" b="0" dirty="0">
                <a:latin typeface="微软雅黑" pitchFamily="34" charset="-122"/>
                <a:ea typeface="微软雅黑" pitchFamily="34" charset="-122"/>
              </a:rPr>
              <a:t>攻击分析</a:t>
            </a:r>
            <a:br>
              <a:rPr lang="zh-CN" altLang="en-US" sz="2400" b="0" dirty="0">
                <a:latin typeface="微软雅黑" pitchFamily="34" charset="-122"/>
                <a:ea typeface="微软雅黑" pitchFamily="34" charset="-122"/>
              </a:rPr>
            </a:br>
            <a:r>
              <a:rPr lang="zh-CN" altLang="en-US" sz="2400" b="0" dirty="0">
                <a:latin typeface="微软雅黑" pitchFamily="34" charset="-122"/>
                <a:ea typeface="微软雅黑" pitchFamily="34" charset="-122"/>
              </a:rPr>
              <a:t>    </a:t>
            </a:r>
            <a:r>
              <a:rPr lang="zh-CN" altLang="en-US" sz="2000" b="0" dirty="0">
                <a:latin typeface="微软雅黑" pitchFamily="34" charset="-122"/>
                <a:ea typeface="微软雅黑" pitchFamily="34" charset="-122"/>
              </a:rPr>
              <a:t>计算密文中相关字母的频率（见下表）</a:t>
            </a:r>
          </a:p>
          <a:p>
            <a:pPr>
              <a:buFont typeface="Symbol" pitchFamily="18" charset="2"/>
              <a:buNone/>
            </a:pPr>
            <a:r>
              <a:rPr lang="zh-CN" altLang="en-US" sz="2000" b="0" dirty="0">
                <a:latin typeface="微软雅黑" pitchFamily="34" charset="-122"/>
                <a:ea typeface="微软雅黑" pitchFamily="34" charset="-122"/>
              </a:rPr>
              <a:t>     </a:t>
            </a:r>
            <a:r>
              <a:rPr lang="en-US" altLang="zh-CN" sz="2000" b="0" dirty="0">
                <a:latin typeface="微软雅黑" pitchFamily="34" charset="-122"/>
                <a:ea typeface="微软雅黑" pitchFamily="34" charset="-122"/>
              </a:rPr>
              <a:t>P</a:t>
            </a:r>
            <a:r>
              <a:rPr lang="zh-CN" altLang="en-US" sz="2000" b="0" dirty="0">
                <a:latin typeface="微软雅黑" pitchFamily="34" charset="-122"/>
                <a:ea typeface="微软雅黑" pitchFamily="34" charset="-122"/>
              </a:rPr>
              <a:t>和</a:t>
            </a:r>
            <a:r>
              <a:rPr lang="en-US" altLang="zh-CN" sz="2000" b="0" dirty="0">
                <a:latin typeface="微软雅黑" pitchFamily="34" charset="-122"/>
                <a:ea typeface="微软雅黑" pitchFamily="34" charset="-122"/>
              </a:rPr>
              <a:t>Z</a:t>
            </a:r>
            <a:r>
              <a:rPr lang="zh-CN" altLang="en-US" sz="2000" b="0" dirty="0">
                <a:latin typeface="微软雅黑" pitchFamily="34" charset="-122"/>
                <a:ea typeface="微软雅黑" pitchFamily="34" charset="-122"/>
              </a:rPr>
              <a:t>出现的频率最高，猜测</a:t>
            </a:r>
            <a:r>
              <a:rPr lang="en-US" altLang="zh-CN" sz="2000" b="0" dirty="0">
                <a:latin typeface="微软雅黑" pitchFamily="34" charset="-122"/>
                <a:ea typeface="微软雅黑" pitchFamily="34" charset="-122"/>
              </a:rPr>
              <a:t>P</a:t>
            </a:r>
            <a:r>
              <a:rPr lang="zh-CN" altLang="en-US" sz="2000" b="0" dirty="0">
                <a:latin typeface="微软雅黑" pitchFamily="34" charset="-122"/>
                <a:ea typeface="微软雅黑" pitchFamily="34" charset="-122"/>
              </a:rPr>
              <a:t>和</a:t>
            </a:r>
            <a:r>
              <a:rPr lang="en-US" altLang="zh-CN" sz="2000" b="0" dirty="0">
                <a:latin typeface="微软雅黑" pitchFamily="34" charset="-122"/>
                <a:ea typeface="微软雅黑" pitchFamily="34" charset="-122"/>
              </a:rPr>
              <a:t>Z</a:t>
            </a:r>
            <a:r>
              <a:rPr lang="zh-CN" altLang="en-US" sz="2000" b="0" dirty="0">
                <a:latin typeface="微软雅黑" pitchFamily="34" charset="-122"/>
                <a:ea typeface="微软雅黑" pitchFamily="34" charset="-122"/>
              </a:rPr>
              <a:t>是</a:t>
            </a:r>
            <a:r>
              <a:rPr lang="en-US" altLang="zh-CN" sz="2000" b="0" dirty="0">
                <a:latin typeface="微软雅黑" pitchFamily="34" charset="-122"/>
                <a:ea typeface="微软雅黑" pitchFamily="34" charset="-122"/>
              </a:rPr>
              <a:t>e</a:t>
            </a:r>
            <a:r>
              <a:rPr lang="zh-CN" altLang="en-US" sz="2000" b="0" dirty="0">
                <a:latin typeface="微软雅黑" pitchFamily="34" charset="-122"/>
                <a:ea typeface="微软雅黑" pitchFamily="34" charset="-122"/>
              </a:rPr>
              <a:t>和</a:t>
            </a:r>
            <a:r>
              <a:rPr lang="en-US" altLang="zh-CN" sz="2000" b="0" dirty="0">
                <a:latin typeface="微软雅黑" pitchFamily="34" charset="-122"/>
                <a:ea typeface="微软雅黑" pitchFamily="34" charset="-122"/>
              </a:rPr>
              <a:t>t</a:t>
            </a:r>
          </a:p>
          <a:p>
            <a:pPr>
              <a:buFont typeface="Symbol" pitchFamily="18" charset="2"/>
              <a:buNone/>
            </a:pPr>
            <a:r>
              <a:rPr lang="zh-CN" altLang="en-US" sz="2000" b="0" dirty="0">
                <a:latin typeface="微软雅黑" pitchFamily="34" charset="-122"/>
                <a:ea typeface="微软雅黑" pitchFamily="34" charset="-122"/>
              </a:rPr>
              <a:t>     </a:t>
            </a:r>
            <a:r>
              <a:rPr lang="en-US" altLang="zh-CN" sz="2000" b="0" dirty="0">
                <a:latin typeface="微软雅黑" pitchFamily="34" charset="-122"/>
                <a:ea typeface="微软雅黑" pitchFamily="34" charset="-122"/>
              </a:rPr>
              <a:t>ZW</a:t>
            </a:r>
            <a:r>
              <a:rPr lang="zh-CN" altLang="en-US" sz="2000" b="0" dirty="0">
                <a:latin typeface="微软雅黑" pitchFamily="34" charset="-122"/>
                <a:ea typeface="微软雅黑" pitchFamily="34" charset="-122"/>
              </a:rPr>
              <a:t>组合出现的频率高，猜测</a:t>
            </a:r>
            <a:r>
              <a:rPr lang="en-US" altLang="zh-CN" sz="2000" b="0" dirty="0">
                <a:latin typeface="微软雅黑" pitchFamily="34" charset="-122"/>
                <a:ea typeface="微软雅黑" pitchFamily="34" charset="-122"/>
              </a:rPr>
              <a:t>ZW</a:t>
            </a:r>
            <a:r>
              <a:rPr lang="zh-CN" altLang="en-US" sz="2000" b="0" dirty="0">
                <a:latin typeface="微软雅黑" pitchFamily="34" charset="-122"/>
                <a:ea typeface="微软雅黑" pitchFamily="34" charset="-122"/>
              </a:rPr>
              <a:t>是</a:t>
            </a:r>
            <a:r>
              <a:rPr lang="en-US" altLang="zh-CN" sz="2000" b="0" dirty="0" err="1">
                <a:latin typeface="微软雅黑" pitchFamily="34" charset="-122"/>
                <a:ea typeface="微软雅黑" pitchFamily="34" charset="-122"/>
              </a:rPr>
              <a:t>th，ZWP</a:t>
            </a:r>
            <a:r>
              <a:rPr lang="zh-CN" altLang="en-US" sz="2000" b="0" dirty="0">
                <a:latin typeface="微软雅黑" pitchFamily="34" charset="-122"/>
                <a:ea typeface="微软雅黑" pitchFamily="34" charset="-122"/>
              </a:rPr>
              <a:t>是</a:t>
            </a:r>
            <a:r>
              <a:rPr lang="en-US" altLang="zh-CN" sz="2000" b="0" dirty="0">
                <a:latin typeface="微软雅黑" pitchFamily="34" charset="-122"/>
                <a:ea typeface="微软雅黑" pitchFamily="34" charset="-122"/>
              </a:rPr>
              <a:t>the</a:t>
            </a:r>
          </a:p>
          <a:p>
            <a:pPr>
              <a:buFont typeface="Symbol" pitchFamily="18" charset="2"/>
              <a:buNone/>
            </a:pPr>
            <a:endParaRPr lang="en-US" altLang="zh-CN" sz="2400" b="0" dirty="0">
              <a:latin typeface="微软雅黑" pitchFamily="34" charset="-122"/>
              <a:ea typeface="微软雅黑" pitchFamily="34" charset="-122"/>
            </a:endParaRPr>
          </a:p>
          <a:p>
            <a:endParaRPr lang="zh-CN" altLang="en-US" sz="2400" b="0" dirty="0">
              <a:latin typeface="微软雅黑" pitchFamily="34" charset="-122"/>
              <a:ea typeface="微软雅黑" pitchFamily="34" charset="-122"/>
            </a:endParaRPr>
          </a:p>
        </p:txBody>
      </p:sp>
      <p:graphicFrame>
        <p:nvGraphicFramePr>
          <p:cNvPr id="7" name="Group 60"/>
          <p:cNvGraphicFramePr>
            <a:graphicFrameLocks noGrp="1"/>
          </p:cNvGraphicFramePr>
          <p:nvPr>
            <p:extLst>
              <p:ext uri="{D42A27DB-BD31-4B8C-83A1-F6EECF244321}">
                <p14:modId xmlns:p14="http://schemas.microsoft.com/office/powerpoint/2010/main" val="696610977"/>
              </p:ext>
            </p:extLst>
          </p:nvPr>
        </p:nvGraphicFramePr>
        <p:xfrm>
          <a:off x="1187624" y="5132288"/>
          <a:ext cx="6096000" cy="889000"/>
        </p:xfrm>
        <a:graphic>
          <a:graphicData uri="http://schemas.openxmlformats.org/drawingml/2006/table">
            <a:tbl>
              <a:tblPr/>
              <a:tblGrid>
                <a:gridCol w="1016000">
                  <a:extLst>
                    <a:ext uri="{9D8B030D-6E8A-4147-A177-3AD203B41FA5}">
                      <a16:colId xmlns:a16="http://schemas.microsoft.com/office/drawing/2014/main" val="20000"/>
                    </a:ext>
                  </a:extLst>
                </a:gridCol>
                <a:gridCol w="1016000">
                  <a:extLst>
                    <a:ext uri="{9D8B030D-6E8A-4147-A177-3AD203B41FA5}">
                      <a16:colId xmlns:a16="http://schemas.microsoft.com/office/drawing/2014/main" val="20001"/>
                    </a:ext>
                  </a:extLst>
                </a:gridCol>
                <a:gridCol w="1016000">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016000">
                  <a:extLst>
                    <a:ext uri="{9D8B030D-6E8A-4147-A177-3AD203B41FA5}">
                      <a16:colId xmlns:a16="http://schemas.microsoft.com/office/drawing/2014/main" val="20004"/>
                    </a:ext>
                  </a:extLst>
                </a:gridCol>
                <a:gridCol w="1016000">
                  <a:extLst>
                    <a:ext uri="{9D8B030D-6E8A-4147-A177-3AD203B41FA5}">
                      <a16:colId xmlns:a16="http://schemas.microsoft.com/office/drawing/2014/main" val="20005"/>
                    </a:ext>
                  </a:extLst>
                </a:gridCol>
              </a:tblGrid>
              <a:tr h="889000">
                <a:tc>
                  <a:txBody>
                    <a:bodyPr/>
                    <a:lstStyle/>
                    <a:p>
                      <a:pPr marL="0" marR="0" lvl="0" indent="0" algn="l" defTabSz="914400" rtl="0" eaLnBrk="0" fontAlgn="base" latinLnBrk="0" hangingPunct="0">
                        <a:lnSpc>
                          <a:spcPct val="100000"/>
                        </a:lnSpc>
                        <a:spcBef>
                          <a:spcPct val="20000"/>
                        </a:spcBef>
                        <a:spcAft>
                          <a:spcPct val="0"/>
                        </a:spcAft>
                        <a:buClr>
                          <a:srgbClr val="21377F"/>
                        </a:buClr>
                        <a:buSzTx/>
                        <a:buFont typeface="Symbol" pitchFamily="18" charset="2"/>
                        <a:buNone/>
                        <a:tabLst/>
                      </a:pPr>
                      <a:r>
                        <a:rPr kumimoji="0" lang="en-US" altLang="zh-CN" sz="1400" b="1" i="0" u="none" strike="noStrike" cap="none" normalizeH="0" baseline="0" dirty="0">
                          <a:ln>
                            <a:noFill/>
                          </a:ln>
                          <a:solidFill>
                            <a:schemeClr val="tx1"/>
                          </a:solidFill>
                          <a:effectLst/>
                          <a:latin typeface="Arial" pitchFamily="34" charset="0"/>
                          <a:ea typeface="仿宋_GB2312" pitchFamily="49" charset="-122"/>
                        </a:rPr>
                        <a:t>P  13.33</a:t>
                      </a:r>
                    </a:p>
                    <a:p>
                      <a:pPr marL="0" marR="0" lvl="0" indent="0" algn="l" defTabSz="914400" rtl="0" eaLnBrk="0" fontAlgn="base" latinLnBrk="0" hangingPunct="0">
                        <a:lnSpc>
                          <a:spcPct val="100000"/>
                        </a:lnSpc>
                        <a:spcBef>
                          <a:spcPct val="20000"/>
                        </a:spcBef>
                        <a:spcAft>
                          <a:spcPct val="0"/>
                        </a:spcAft>
                        <a:buClr>
                          <a:srgbClr val="21377F"/>
                        </a:buClr>
                        <a:buSzTx/>
                        <a:buFont typeface="Symbol" pitchFamily="18" charset="2"/>
                        <a:buNone/>
                        <a:tabLst/>
                      </a:pPr>
                      <a:r>
                        <a:rPr kumimoji="0" lang="en-US" altLang="zh-CN" sz="1400" b="1" i="0" u="none" strike="noStrike" cap="none" normalizeH="0" baseline="0" dirty="0">
                          <a:ln>
                            <a:noFill/>
                          </a:ln>
                          <a:solidFill>
                            <a:schemeClr val="tx1"/>
                          </a:solidFill>
                          <a:effectLst/>
                          <a:latin typeface="Arial" pitchFamily="34" charset="0"/>
                          <a:ea typeface="仿宋_GB2312" pitchFamily="49" charset="-122"/>
                        </a:rPr>
                        <a:t>Z  11.67</a:t>
                      </a:r>
                    </a:p>
                    <a:p>
                      <a:pPr marL="0" marR="0" lvl="0" indent="0" algn="l" defTabSz="914400" rtl="0" eaLnBrk="0" fontAlgn="base" latinLnBrk="0" hangingPunct="0">
                        <a:lnSpc>
                          <a:spcPct val="100000"/>
                        </a:lnSpc>
                        <a:spcBef>
                          <a:spcPct val="20000"/>
                        </a:spcBef>
                        <a:spcAft>
                          <a:spcPct val="0"/>
                        </a:spcAft>
                        <a:buClr>
                          <a:srgbClr val="21377F"/>
                        </a:buClr>
                        <a:buSzTx/>
                        <a:buFont typeface="Symbol" pitchFamily="18" charset="2"/>
                        <a:buNone/>
                        <a:tabLst/>
                      </a:pPr>
                      <a:r>
                        <a:rPr kumimoji="0" lang="en-US" altLang="zh-CN" sz="1400" b="1" i="0" u="none" strike="noStrike" cap="none" normalizeH="0" baseline="0" dirty="0">
                          <a:ln>
                            <a:noFill/>
                          </a:ln>
                          <a:solidFill>
                            <a:schemeClr val="tx1"/>
                          </a:solidFill>
                          <a:effectLst/>
                          <a:latin typeface="Arial" pitchFamily="34" charset="0"/>
                          <a:ea typeface="仿宋_GB2312" pitchFamily="49" charset="-122"/>
                        </a:rPr>
                        <a:t>S  8.33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21377F"/>
                        </a:buClr>
                        <a:buSzTx/>
                        <a:buFont typeface="Symbol" pitchFamily="18" charset="2"/>
                        <a:buNone/>
                        <a:tabLst/>
                      </a:pPr>
                      <a:r>
                        <a:rPr kumimoji="0" lang="en-US" altLang="zh-CN" sz="1400" b="1" i="0" u="none" strike="noStrike" cap="none" normalizeH="0" baseline="0" dirty="0">
                          <a:ln>
                            <a:noFill/>
                          </a:ln>
                          <a:solidFill>
                            <a:schemeClr val="tx1"/>
                          </a:solidFill>
                          <a:effectLst/>
                          <a:latin typeface="Arial" pitchFamily="34" charset="0"/>
                          <a:ea typeface="仿宋_GB2312" pitchFamily="49" charset="-122"/>
                        </a:rPr>
                        <a:t>U   8.33</a:t>
                      </a:r>
                    </a:p>
                    <a:p>
                      <a:pPr marL="0" marR="0" lvl="0" indent="0" algn="l" defTabSz="914400" rtl="0" eaLnBrk="0" fontAlgn="base" latinLnBrk="0" hangingPunct="0">
                        <a:lnSpc>
                          <a:spcPct val="100000"/>
                        </a:lnSpc>
                        <a:spcBef>
                          <a:spcPct val="20000"/>
                        </a:spcBef>
                        <a:spcAft>
                          <a:spcPct val="0"/>
                        </a:spcAft>
                        <a:buClr>
                          <a:srgbClr val="21377F"/>
                        </a:buClr>
                        <a:buSzTx/>
                        <a:buFont typeface="Symbol" pitchFamily="18" charset="2"/>
                        <a:buNone/>
                        <a:tabLst/>
                      </a:pPr>
                      <a:r>
                        <a:rPr kumimoji="0" lang="en-US" altLang="zh-CN" sz="1400" b="1" i="0" u="none" strike="noStrike" cap="none" normalizeH="0" baseline="0" dirty="0">
                          <a:ln>
                            <a:noFill/>
                          </a:ln>
                          <a:solidFill>
                            <a:schemeClr val="tx1"/>
                          </a:solidFill>
                          <a:effectLst/>
                          <a:latin typeface="Arial" pitchFamily="34" charset="0"/>
                          <a:ea typeface="仿宋_GB2312" pitchFamily="49" charset="-122"/>
                        </a:rPr>
                        <a:t>O  7.50</a:t>
                      </a:r>
                    </a:p>
                    <a:p>
                      <a:pPr marL="0" marR="0" lvl="0" indent="0" algn="l" defTabSz="914400" rtl="0" eaLnBrk="0" fontAlgn="base" latinLnBrk="0" hangingPunct="0">
                        <a:lnSpc>
                          <a:spcPct val="100000"/>
                        </a:lnSpc>
                        <a:spcBef>
                          <a:spcPct val="20000"/>
                        </a:spcBef>
                        <a:spcAft>
                          <a:spcPct val="0"/>
                        </a:spcAft>
                        <a:buClr>
                          <a:srgbClr val="21377F"/>
                        </a:buClr>
                        <a:buSzTx/>
                        <a:buFont typeface="Symbol" pitchFamily="18" charset="2"/>
                        <a:buNone/>
                        <a:tabLst/>
                      </a:pPr>
                      <a:r>
                        <a:rPr kumimoji="0" lang="en-US" altLang="zh-CN" sz="1400" b="1" i="0" u="none" strike="noStrike" cap="none" normalizeH="0" baseline="0" dirty="0">
                          <a:ln>
                            <a:noFill/>
                          </a:ln>
                          <a:solidFill>
                            <a:schemeClr val="tx1"/>
                          </a:solidFill>
                          <a:effectLst/>
                          <a:latin typeface="Arial" pitchFamily="34" charset="0"/>
                          <a:ea typeface="仿宋_GB2312" pitchFamily="49" charset="-122"/>
                        </a:rPr>
                        <a:t>M  6.67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21377F"/>
                        </a:buClr>
                        <a:buSzTx/>
                        <a:buFont typeface="Symbol" pitchFamily="18" charset="2"/>
                        <a:buNone/>
                        <a:tabLst/>
                      </a:pPr>
                      <a:r>
                        <a:rPr kumimoji="0" lang="en-US" altLang="zh-CN" sz="1400" b="1" i="0" u="none" strike="noStrike" cap="none" normalizeH="0" baseline="0">
                          <a:ln>
                            <a:noFill/>
                          </a:ln>
                          <a:solidFill>
                            <a:schemeClr val="tx1"/>
                          </a:solidFill>
                          <a:effectLst/>
                          <a:latin typeface="Arial" pitchFamily="34" charset="0"/>
                          <a:ea typeface="仿宋_GB2312" pitchFamily="49" charset="-122"/>
                        </a:rPr>
                        <a:t>H  5.83</a:t>
                      </a:r>
                    </a:p>
                    <a:p>
                      <a:pPr marL="0" marR="0" lvl="0" indent="0" algn="l" defTabSz="914400" rtl="0" eaLnBrk="0" fontAlgn="base" latinLnBrk="0" hangingPunct="0">
                        <a:lnSpc>
                          <a:spcPct val="100000"/>
                        </a:lnSpc>
                        <a:spcBef>
                          <a:spcPct val="20000"/>
                        </a:spcBef>
                        <a:spcAft>
                          <a:spcPct val="0"/>
                        </a:spcAft>
                        <a:buClr>
                          <a:srgbClr val="21377F"/>
                        </a:buClr>
                        <a:buSzTx/>
                        <a:buFont typeface="Symbol" pitchFamily="18" charset="2"/>
                        <a:buNone/>
                        <a:tabLst/>
                      </a:pPr>
                      <a:r>
                        <a:rPr kumimoji="0" lang="en-US" altLang="zh-CN" sz="1400" b="1" i="0" u="none" strike="noStrike" cap="none" normalizeH="0" baseline="0">
                          <a:ln>
                            <a:noFill/>
                          </a:ln>
                          <a:solidFill>
                            <a:schemeClr val="tx1"/>
                          </a:solidFill>
                          <a:effectLst/>
                          <a:latin typeface="Arial" pitchFamily="34" charset="0"/>
                          <a:ea typeface="仿宋_GB2312" pitchFamily="49" charset="-122"/>
                        </a:rPr>
                        <a:t>D  5.00</a:t>
                      </a:r>
                    </a:p>
                    <a:p>
                      <a:pPr marL="0" marR="0" lvl="0" indent="0" algn="l" defTabSz="914400" rtl="0" eaLnBrk="0" fontAlgn="base" latinLnBrk="0" hangingPunct="0">
                        <a:lnSpc>
                          <a:spcPct val="100000"/>
                        </a:lnSpc>
                        <a:spcBef>
                          <a:spcPct val="20000"/>
                        </a:spcBef>
                        <a:spcAft>
                          <a:spcPct val="0"/>
                        </a:spcAft>
                        <a:buClr>
                          <a:srgbClr val="21377F"/>
                        </a:buClr>
                        <a:buSzTx/>
                        <a:buFont typeface="Symbol" pitchFamily="18" charset="2"/>
                        <a:buNone/>
                        <a:tabLst/>
                      </a:pPr>
                      <a:r>
                        <a:rPr kumimoji="0" lang="en-US" altLang="zh-CN" sz="1400" b="1" i="0" u="none" strike="noStrike" cap="none" normalizeH="0" baseline="0">
                          <a:ln>
                            <a:noFill/>
                          </a:ln>
                          <a:solidFill>
                            <a:schemeClr val="tx1"/>
                          </a:solidFill>
                          <a:effectLst/>
                          <a:latin typeface="Arial" pitchFamily="34" charset="0"/>
                          <a:ea typeface="仿宋_GB2312" pitchFamily="49" charset="-122"/>
                        </a:rPr>
                        <a:t>E  5.00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21377F"/>
                        </a:buClr>
                        <a:buSzTx/>
                        <a:buFont typeface="Symbol" pitchFamily="18" charset="2"/>
                        <a:buNone/>
                        <a:tabLst/>
                      </a:pPr>
                      <a:r>
                        <a:rPr kumimoji="0" lang="en-US" altLang="zh-CN" sz="1400" b="1" i="0" u="none" strike="noStrike" cap="none" normalizeH="0" baseline="0">
                          <a:ln>
                            <a:noFill/>
                          </a:ln>
                          <a:solidFill>
                            <a:schemeClr val="tx1"/>
                          </a:solidFill>
                          <a:effectLst/>
                          <a:latin typeface="Arial" pitchFamily="34" charset="0"/>
                          <a:ea typeface="仿宋_GB2312" pitchFamily="49" charset="-122"/>
                        </a:rPr>
                        <a:t>V  4.17</a:t>
                      </a:r>
                    </a:p>
                    <a:p>
                      <a:pPr marL="0" marR="0" lvl="0" indent="0" algn="l" defTabSz="914400" rtl="0" eaLnBrk="0" fontAlgn="base" latinLnBrk="0" hangingPunct="0">
                        <a:lnSpc>
                          <a:spcPct val="100000"/>
                        </a:lnSpc>
                        <a:spcBef>
                          <a:spcPct val="20000"/>
                        </a:spcBef>
                        <a:spcAft>
                          <a:spcPct val="0"/>
                        </a:spcAft>
                        <a:buClr>
                          <a:srgbClr val="21377F"/>
                        </a:buClr>
                        <a:buSzTx/>
                        <a:buFont typeface="Symbol" pitchFamily="18" charset="2"/>
                        <a:buNone/>
                        <a:tabLst/>
                      </a:pPr>
                      <a:r>
                        <a:rPr kumimoji="0" lang="en-US" altLang="zh-CN" sz="1400" b="1" i="0" u="none" strike="noStrike" cap="none" normalizeH="0" baseline="0">
                          <a:ln>
                            <a:noFill/>
                          </a:ln>
                          <a:solidFill>
                            <a:schemeClr val="tx1"/>
                          </a:solidFill>
                          <a:effectLst/>
                          <a:latin typeface="Arial" pitchFamily="34" charset="0"/>
                          <a:ea typeface="仿宋_GB2312" pitchFamily="49" charset="-122"/>
                        </a:rPr>
                        <a:t>X  4.17</a:t>
                      </a:r>
                    </a:p>
                    <a:p>
                      <a:pPr marL="0" marR="0" lvl="0" indent="0" algn="l" defTabSz="914400" rtl="0" eaLnBrk="0" fontAlgn="base" latinLnBrk="0" hangingPunct="0">
                        <a:lnSpc>
                          <a:spcPct val="100000"/>
                        </a:lnSpc>
                        <a:spcBef>
                          <a:spcPct val="20000"/>
                        </a:spcBef>
                        <a:spcAft>
                          <a:spcPct val="0"/>
                        </a:spcAft>
                        <a:buClr>
                          <a:srgbClr val="21377F"/>
                        </a:buClr>
                        <a:buSzTx/>
                        <a:buFont typeface="Symbol" pitchFamily="18" charset="2"/>
                        <a:buNone/>
                        <a:tabLst/>
                      </a:pPr>
                      <a:r>
                        <a:rPr kumimoji="0" lang="en-US" altLang="zh-CN" sz="1400" b="1" i="0" u="none" strike="noStrike" cap="none" normalizeH="0" baseline="0">
                          <a:ln>
                            <a:noFill/>
                          </a:ln>
                          <a:solidFill>
                            <a:schemeClr val="tx1"/>
                          </a:solidFill>
                          <a:effectLst/>
                          <a:latin typeface="Arial" pitchFamily="34" charset="0"/>
                          <a:ea typeface="仿宋_GB2312" pitchFamily="49" charset="-122"/>
                        </a:rPr>
                        <a:t>F  3.33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21377F"/>
                        </a:buClr>
                        <a:buSzTx/>
                        <a:buFont typeface="Symbol" pitchFamily="18" charset="2"/>
                        <a:buNone/>
                        <a:tabLst/>
                      </a:pPr>
                      <a:r>
                        <a:rPr kumimoji="0" lang="en-US" altLang="zh-CN" sz="1400" b="1" i="0" u="none" strike="noStrike" cap="none" normalizeH="0" baseline="0">
                          <a:ln>
                            <a:noFill/>
                          </a:ln>
                          <a:solidFill>
                            <a:schemeClr val="tx1"/>
                          </a:solidFill>
                          <a:effectLst/>
                          <a:latin typeface="Arial" pitchFamily="34" charset="0"/>
                          <a:ea typeface="仿宋_GB2312" pitchFamily="49" charset="-122"/>
                        </a:rPr>
                        <a:t>W  3.33</a:t>
                      </a:r>
                    </a:p>
                    <a:p>
                      <a:pPr marL="0" marR="0" lvl="0" indent="0" algn="l" defTabSz="914400" rtl="0" eaLnBrk="0" fontAlgn="base" latinLnBrk="0" hangingPunct="0">
                        <a:lnSpc>
                          <a:spcPct val="100000"/>
                        </a:lnSpc>
                        <a:spcBef>
                          <a:spcPct val="20000"/>
                        </a:spcBef>
                        <a:spcAft>
                          <a:spcPct val="0"/>
                        </a:spcAft>
                        <a:buClr>
                          <a:srgbClr val="21377F"/>
                        </a:buClr>
                        <a:buSzTx/>
                        <a:buFont typeface="Symbol" pitchFamily="18" charset="2"/>
                        <a:buNone/>
                        <a:tabLst/>
                      </a:pPr>
                      <a:r>
                        <a:rPr kumimoji="0" lang="en-US" altLang="zh-CN" sz="1400" b="1" i="0" u="none" strike="noStrike" cap="none" normalizeH="0" baseline="0">
                          <a:ln>
                            <a:noFill/>
                          </a:ln>
                          <a:solidFill>
                            <a:schemeClr val="tx1"/>
                          </a:solidFill>
                          <a:effectLst/>
                          <a:latin typeface="Arial" pitchFamily="34" charset="0"/>
                          <a:ea typeface="仿宋_GB2312" pitchFamily="49" charset="-122"/>
                        </a:rPr>
                        <a:t>Q  2.50</a:t>
                      </a:r>
                    </a:p>
                    <a:p>
                      <a:pPr marL="0" marR="0" lvl="0" indent="0" algn="l" defTabSz="914400" rtl="0" eaLnBrk="0" fontAlgn="base" latinLnBrk="0" hangingPunct="0">
                        <a:lnSpc>
                          <a:spcPct val="100000"/>
                        </a:lnSpc>
                        <a:spcBef>
                          <a:spcPct val="20000"/>
                        </a:spcBef>
                        <a:spcAft>
                          <a:spcPct val="0"/>
                        </a:spcAft>
                        <a:buClr>
                          <a:srgbClr val="21377F"/>
                        </a:buClr>
                        <a:buSzTx/>
                        <a:buFont typeface="Symbol" pitchFamily="18" charset="2"/>
                        <a:buNone/>
                        <a:tabLst/>
                      </a:pPr>
                      <a:r>
                        <a:rPr kumimoji="0" lang="en-US" altLang="zh-CN" sz="1400" b="1" i="0" u="none" strike="noStrike" cap="none" normalizeH="0" baseline="0">
                          <a:ln>
                            <a:noFill/>
                          </a:ln>
                          <a:solidFill>
                            <a:schemeClr val="tx1"/>
                          </a:solidFill>
                          <a:effectLst/>
                          <a:latin typeface="Arial" pitchFamily="34" charset="0"/>
                          <a:ea typeface="仿宋_GB2312" pitchFamily="49" charset="-122"/>
                        </a:rPr>
                        <a:t>T  2.50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rgbClr val="21377F"/>
                        </a:buClr>
                        <a:buSzTx/>
                        <a:buFont typeface="Symbol" pitchFamily="18" charset="2"/>
                        <a:buNone/>
                        <a:tabLst/>
                      </a:pPr>
                      <a:r>
                        <a:rPr kumimoji="0" lang="en-US" altLang="zh-CN" sz="1400" b="1" i="0" u="none" strike="noStrike" cap="none" normalizeH="0" baseline="0" dirty="0">
                          <a:ln>
                            <a:noFill/>
                          </a:ln>
                          <a:solidFill>
                            <a:schemeClr val="tx1"/>
                          </a:solidFill>
                          <a:effectLst/>
                          <a:latin typeface="Arial" pitchFamily="34" charset="0"/>
                          <a:ea typeface="仿宋_GB2312" pitchFamily="49" charset="-122"/>
                        </a:rPr>
                        <a:t>A  1.67</a:t>
                      </a:r>
                    </a:p>
                    <a:p>
                      <a:pPr marL="0" marR="0" lvl="0" indent="0" algn="l" defTabSz="914400" rtl="0" eaLnBrk="0" fontAlgn="base" latinLnBrk="0" hangingPunct="0">
                        <a:lnSpc>
                          <a:spcPct val="100000"/>
                        </a:lnSpc>
                        <a:spcBef>
                          <a:spcPct val="20000"/>
                        </a:spcBef>
                        <a:spcAft>
                          <a:spcPct val="0"/>
                        </a:spcAft>
                        <a:buClr>
                          <a:srgbClr val="21377F"/>
                        </a:buClr>
                        <a:buSzTx/>
                        <a:buFont typeface="Symbol" pitchFamily="18" charset="2"/>
                        <a:buNone/>
                        <a:tabLst/>
                      </a:pPr>
                      <a:r>
                        <a:rPr kumimoji="0" lang="en-US" altLang="zh-CN" sz="1400" b="1" i="0" u="none" strike="noStrike" cap="none" normalizeH="0" baseline="0" dirty="0">
                          <a:ln>
                            <a:noFill/>
                          </a:ln>
                          <a:solidFill>
                            <a:schemeClr val="tx1"/>
                          </a:solidFill>
                          <a:effectLst/>
                          <a:latin typeface="Arial" pitchFamily="34" charset="0"/>
                          <a:ea typeface="仿宋_GB2312" pitchFamily="49" charset="-122"/>
                        </a:rPr>
                        <a:t>B  1.67</a:t>
                      </a:r>
                    </a:p>
                    <a:p>
                      <a:pPr marL="0" marR="0" lvl="0" indent="0" algn="l" defTabSz="914400" rtl="0" eaLnBrk="0" fontAlgn="base" latinLnBrk="0" hangingPunct="0">
                        <a:lnSpc>
                          <a:spcPct val="100000"/>
                        </a:lnSpc>
                        <a:spcBef>
                          <a:spcPct val="20000"/>
                        </a:spcBef>
                        <a:spcAft>
                          <a:spcPct val="0"/>
                        </a:spcAft>
                        <a:buClr>
                          <a:srgbClr val="21377F"/>
                        </a:buClr>
                        <a:buSzTx/>
                        <a:buFont typeface="Symbol" pitchFamily="18" charset="2"/>
                        <a:buNone/>
                        <a:tabLst/>
                      </a:pPr>
                      <a:r>
                        <a:rPr kumimoji="0" lang="en-US" altLang="zh-CN" sz="1400" b="1" i="0" u="none" strike="noStrike" cap="none" normalizeH="0" baseline="0" dirty="0">
                          <a:ln>
                            <a:noFill/>
                          </a:ln>
                          <a:solidFill>
                            <a:schemeClr val="tx1"/>
                          </a:solidFill>
                          <a:effectLst/>
                          <a:latin typeface="Arial" pitchFamily="34" charset="0"/>
                          <a:ea typeface="仿宋_GB2312" pitchFamily="49" charset="-122"/>
                        </a:rPr>
                        <a:t>G  1.67…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3" name="文本框 2">
            <a:extLst>
              <a:ext uri="{FF2B5EF4-FFF2-40B4-BE49-F238E27FC236}">
                <a16:creationId xmlns:a16="http://schemas.microsoft.com/office/drawing/2014/main" id="{09A6E698-99CA-4F52-A33B-439CBDE5445A}"/>
              </a:ext>
            </a:extLst>
          </p:cNvPr>
          <p:cNvSpPr txBox="1"/>
          <p:nvPr/>
        </p:nvSpPr>
        <p:spPr>
          <a:xfrm>
            <a:off x="6613254" y="2852936"/>
            <a:ext cx="2686244" cy="3354765"/>
          </a:xfrm>
          <a:prstGeom prst="rect">
            <a:avLst/>
          </a:prstGeom>
          <a:noFill/>
        </p:spPr>
        <p:txBody>
          <a:bodyPr wrap="square" rtlCol="0">
            <a:spAutoFit/>
          </a:bodyPr>
          <a:lstStyle/>
          <a:p>
            <a:pPr lvl="1" algn="l">
              <a:lnSpc>
                <a:spcPct val="90000"/>
              </a:lnSpc>
              <a:buFont typeface="Wingdings" panose="05000000000000000000" pitchFamily="2" charset="2"/>
              <a:buNone/>
            </a:pPr>
            <a:r>
              <a:rPr lang="en-AU" altLang="zh-CN" sz="2000" dirty="0">
                <a:solidFill>
                  <a:srgbClr val="FF0000"/>
                </a:solidFill>
                <a:latin typeface="微软雅黑" panose="020B0503020204020204" pitchFamily="34" charset="-122"/>
                <a:ea typeface="微软雅黑" panose="020B0503020204020204" pitchFamily="34" charset="-122"/>
              </a:rPr>
              <a:t>it was disclosed yesterday that several informal but direct contacts have been made with political representatives of the </a:t>
            </a:r>
            <a:r>
              <a:rPr lang="en-AU" altLang="zh-CN" sz="2000" dirty="0" err="1">
                <a:solidFill>
                  <a:srgbClr val="FF0000"/>
                </a:solidFill>
                <a:latin typeface="微软雅黑" panose="020B0503020204020204" pitchFamily="34" charset="-122"/>
                <a:ea typeface="微软雅黑" panose="020B0503020204020204" pitchFamily="34" charset="-122"/>
              </a:rPr>
              <a:t>viet</a:t>
            </a:r>
            <a:r>
              <a:rPr lang="en-AU" altLang="zh-CN" sz="2000" dirty="0">
                <a:solidFill>
                  <a:srgbClr val="FF0000"/>
                </a:solidFill>
                <a:latin typeface="微软雅黑" panose="020B0503020204020204" pitchFamily="34" charset="-122"/>
                <a:ea typeface="微软雅黑" panose="020B0503020204020204" pitchFamily="34" charset="-122"/>
              </a:rPr>
              <a:t> </a:t>
            </a:r>
            <a:r>
              <a:rPr lang="en-AU" altLang="zh-CN" sz="2000" dirty="0" err="1">
                <a:solidFill>
                  <a:srgbClr val="FF0000"/>
                </a:solidFill>
                <a:latin typeface="微软雅黑" panose="020B0503020204020204" pitchFamily="34" charset="-122"/>
                <a:ea typeface="微软雅黑" panose="020B0503020204020204" pitchFamily="34" charset="-122"/>
              </a:rPr>
              <a:t>cong</a:t>
            </a:r>
            <a:r>
              <a:rPr lang="en-AU" altLang="zh-CN" sz="2000" dirty="0">
                <a:solidFill>
                  <a:srgbClr val="FF0000"/>
                </a:solidFill>
                <a:latin typeface="微软雅黑" panose="020B0503020204020204" pitchFamily="34" charset="-122"/>
                <a:ea typeface="微软雅黑" panose="020B0503020204020204" pitchFamily="34" charset="-122"/>
              </a:rPr>
              <a:t> in </a:t>
            </a:r>
            <a:r>
              <a:rPr lang="en-AU" altLang="zh-CN" sz="2000" dirty="0" err="1">
                <a:solidFill>
                  <a:srgbClr val="FF0000"/>
                </a:solidFill>
                <a:latin typeface="微软雅黑" panose="020B0503020204020204" pitchFamily="34" charset="-122"/>
                <a:ea typeface="微软雅黑" panose="020B0503020204020204" pitchFamily="34" charset="-122"/>
              </a:rPr>
              <a:t>moscow</a:t>
            </a:r>
            <a:endParaRPr lang="en-AU" altLang="zh-CN" sz="2000" dirty="0">
              <a:solidFill>
                <a:srgbClr val="FF0000"/>
              </a:solidFill>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39544465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algn="l"/>
            <a:r>
              <a:rPr lang="en-US" altLang="zh-CN" sz="3200" b="0" dirty="0" err="1">
                <a:solidFill>
                  <a:schemeClr val="bg1"/>
                </a:solidFill>
              </a:rPr>
              <a:t>AddRoundKey</a:t>
            </a:r>
            <a:r>
              <a:rPr lang="en-US" altLang="zh-CN" sz="3200" b="0" dirty="0">
                <a:solidFill>
                  <a:schemeClr val="bg1"/>
                </a:solidFill>
              </a:rPr>
              <a:t>(</a:t>
            </a:r>
            <a:r>
              <a:rPr lang="zh-CN" altLang="en-US" sz="3200" b="0" dirty="0">
                <a:solidFill>
                  <a:schemeClr val="bg1"/>
                </a:solidFill>
              </a:rPr>
              <a:t>轮密钥加</a:t>
            </a:r>
            <a:r>
              <a:rPr lang="en-US" altLang="zh-CN" sz="3200" b="0" dirty="0">
                <a:solidFill>
                  <a:schemeClr val="bg1"/>
                </a:solidFill>
              </a:rPr>
              <a:t>)</a:t>
            </a:r>
          </a:p>
        </p:txBody>
      </p:sp>
      <p:sp>
        <p:nvSpPr>
          <p:cNvPr id="55299" name="Text Box 3"/>
          <p:cNvSpPr txBox="1">
            <a:spLocks noChangeArrowheads="1"/>
          </p:cNvSpPr>
          <p:nvPr/>
        </p:nvSpPr>
        <p:spPr bwMode="auto">
          <a:xfrm>
            <a:off x="456236" y="2354888"/>
            <a:ext cx="8280400" cy="222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spcBef>
                <a:spcPct val="50000"/>
              </a:spcBef>
            </a:pPr>
            <a:r>
              <a:rPr lang="zh-CN" altLang="en-US" dirty="0">
                <a:latin typeface="微软雅黑" pitchFamily="34" charset="-122"/>
                <a:ea typeface="微软雅黑" pitchFamily="34" charset="-122"/>
              </a:rPr>
              <a:t>将轮密钥与状态按比特异或。轮密钥是通过</a:t>
            </a:r>
            <a:r>
              <a:rPr lang="en-US" altLang="zh-CN" dirty="0">
                <a:latin typeface="微软雅黑" pitchFamily="34" charset="-122"/>
                <a:ea typeface="微软雅黑" pitchFamily="34" charset="-122"/>
              </a:rPr>
              <a:t>Key  Schedule</a:t>
            </a:r>
            <a:r>
              <a:rPr lang="zh-CN" altLang="en-US" dirty="0">
                <a:latin typeface="微软雅黑" pitchFamily="34" charset="-122"/>
                <a:ea typeface="微软雅黑" pitchFamily="34" charset="-122"/>
              </a:rPr>
              <a:t>过程从密码密钥中得到的，轮密钥长度等于分组长度。</a:t>
            </a:r>
          </a:p>
        </p:txBody>
      </p:sp>
    </p:spTree>
    <p:extLst>
      <p:ext uri="{BB962C8B-B14F-4D97-AF65-F5344CB8AC3E}">
        <p14:creationId xmlns:p14="http://schemas.microsoft.com/office/powerpoint/2010/main" val="227706704"/>
      </p:ext>
    </p:extLst>
  </p:cSld>
  <p:clrMapOvr>
    <a:masterClrMapping/>
  </p:clrMapOvr>
  <p:transition>
    <p:wipe dir="d"/>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413" name="Group 93"/>
          <p:cNvGraphicFramePr>
            <a:graphicFrameLocks noGrp="1"/>
          </p:cNvGraphicFramePr>
          <p:nvPr/>
        </p:nvGraphicFramePr>
        <p:xfrm>
          <a:off x="468313" y="260350"/>
          <a:ext cx="2952750" cy="2665414"/>
        </p:xfrm>
        <a:graphic>
          <a:graphicData uri="http://schemas.openxmlformats.org/drawingml/2006/table">
            <a:tbl>
              <a:tblPr/>
              <a:tblGrid>
                <a:gridCol w="739775">
                  <a:extLst>
                    <a:ext uri="{9D8B030D-6E8A-4147-A177-3AD203B41FA5}">
                      <a16:colId xmlns:a16="http://schemas.microsoft.com/office/drawing/2014/main" val="20000"/>
                    </a:ext>
                  </a:extLst>
                </a:gridCol>
                <a:gridCol w="736600">
                  <a:extLst>
                    <a:ext uri="{9D8B030D-6E8A-4147-A177-3AD203B41FA5}">
                      <a16:colId xmlns:a16="http://schemas.microsoft.com/office/drawing/2014/main" val="20001"/>
                    </a:ext>
                  </a:extLst>
                </a:gridCol>
                <a:gridCol w="739775">
                  <a:extLst>
                    <a:ext uri="{9D8B030D-6E8A-4147-A177-3AD203B41FA5}">
                      <a16:colId xmlns:a16="http://schemas.microsoft.com/office/drawing/2014/main" val="20002"/>
                    </a:ext>
                  </a:extLst>
                </a:gridCol>
                <a:gridCol w="736600">
                  <a:extLst>
                    <a:ext uri="{9D8B030D-6E8A-4147-A177-3AD203B41FA5}">
                      <a16:colId xmlns:a16="http://schemas.microsoft.com/office/drawing/2014/main" val="20003"/>
                    </a:ext>
                  </a:extLst>
                </a:gridCol>
              </a:tblGrid>
              <a:tr h="6778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0,0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0,1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0,2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0,3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1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1,1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1,2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1,3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1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2,0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2,1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2,2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2,3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35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3,0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3,1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3,2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A</a:t>
                      </a:r>
                      <a:r>
                        <a:rPr kumimoji="0" lang="en-US" altLang="zh-CN" sz="1600" b="1" i="0" u="none" strike="noStrike" cap="none" normalizeH="0" baseline="0">
                          <a:ln>
                            <a:noFill/>
                          </a:ln>
                          <a:solidFill>
                            <a:schemeClr val="tx1"/>
                          </a:solidFill>
                          <a:effectLst/>
                          <a:latin typeface="Arial" charset="0"/>
                          <a:ea typeface="宋体" charset="-122"/>
                        </a:rPr>
                        <a:t>3,3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bl>
          </a:graphicData>
        </a:graphic>
      </p:graphicFrame>
      <p:graphicFrame>
        <p:nvGraphicFramePr>
          <p:cNvPr id="56418" name="Group 98"/>
          <p:cNvGraphicFramePr>
            <a:graphicFrameLocks noGrp="1"/>
          </p:cNvGraphicFramePr>
          <p:nvPr/>
        </p:nvGraphicFramePr>
        <p:xfrm>
          <a:off x="5364163" y="260350"/>
          <a:ext cx="2952750" cy="2663827"/>
        </p:xfrm>
        <a:graphic>
          <a:graphicData uri="http://schemas.openxmlformats.org/drawingml/2006/table">
            <a:tbl>
              <a:tblPr/>
              <a:tblGrid>
                <a:gridCol w="738187">
                  <a:extLst>
                    <a:ext uri="{9D8B030D-6E8A-4147-A177-3AD203B41FA5}">
                      <a16:colId xmlns:a16="http://schemas.microsoft.com/office/drawing/2014/main" val="20000"/>
                    </a:ext>
                  </a:extLst>
                </a:gridCol>
                <a:gridCol w="738188">
                  <a:extLst>
                    <a:ext uri="{9D8B030D-6E8A-4147-A177-3AD203B41FA5}">
                      <a16:colId xmlns:a16="http://schemas.microsoft.com/office/drawing/2014/main" val="20001"/>
                    </a:ext>
                  </a:extLst>
                </a:gridCol>
                <a:gridCol w="738187">
                  <a:extLst>
                    <a:ext uri="{9D8B030D-6E8A-4147-A177-3AD203B41FA5}">
                      <a16:colId xmlns:a16="http://schemas.microsoft.com/office/drawing/2014/main" val="20002"/>
                    </a:ext>
                  </a:extLst>
                </a:gridCol>
                <a:gridCol w="738188">
                  <a:extLst>
                    <a:ext uri="{9D8B030D-6E8A-4147-A177-3AD203B41FA5}">
                      <a16:colId xmlns:a16="http://schemas.microsoft.com/office/drawing/2014/main" val="20003"/>
                    </a:ext>
                  </a:extLst>
                </a:gridCol>
              </a:tblGrid>
              <a:tr h="6778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0,0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0,1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0,2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0,3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1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1,1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1,2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1,3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1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2,0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2,1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2,2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2,3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1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3,0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3,1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3,2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3,3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3"/>
                  </a:ext>
                </a:extLst>
              </a:tr>
            </a:tbl>
          </a:graphicData>
        </a:graphic>
      </p:graphicFrame>
      <p:sp>
        <p:nvSpPr>
          <p:cNvPr id="56380" name="Oval 60"/>
          <p:cNvSpPr>
            <a:spLocks noChangeArrowheads="1"/>
          </p:cNvSpPr>
          <p:nvPr/>
        </p:nvSpPr>
        <p:spPr bwMode="auto">
          <a:xfrm>
            <a:off x="4211638" y="1341438"/>
            <a:ext cx="431800" cy="4318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a:t>
            </a:r>
          </a:p>
        </p:txBody>
      </p:sp>
      <p:sp>
        <p:nvSpPr>
          <p:cNvPr id="56381" name="Line 61"/>
          <p:cNvSpPr>
            <a:spLocks noChangeShapeType="1"/>
          </p:cNvSpPr>
          <p:nvPr/>
        </p:nvSpPr>
        <p:spPr bwMode="auto">
          <a:xfrm>
            <a:off x="611188" y="5013325"/>
            <a:ext cx="5048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82" name="Line 62"/>
          <p:cNvSpPr>
            <a:spLocks noChangeShapeType="1"/>
          </p:cNvSpPr>
          <p:nvPr/>
        </p:nvSpPr>
        <p:spPr bwMode="auto">
          <a:xfrm>
            <a:off x="611188" y="5157788"/>
            <a:ext cx="5048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6417" name="Group 97"/>
          <p:cNvGraphicFramePr>
            <a:graphicFrameLocks noGrp="1"/>
          </p:cNvGraphicFramePr>
          <p:nvPr/>
        </p:nvGraphicFramePr>
        <p:xfrm>
          <a:off x="1763713" y="3933825"/>
          <a:ext cx="2952750" cy="2663827"/>
        </p:xfrm>
        <a:graphic>
          <a:graphicData uri="http://schemas.openxmlformats.org/drawingml/2006/table">
            <a:tbl>
              <a:tblPr/>
              <a:tblGrid>
                <a:gridCol w="738187">
                  <a:extLst>
                    <a:ext uri="{9D8B030D-6E8A-4147-A177-3AD203B41FA5}">
                      <a16:colId xmlns:a16="http://schemas.microsoft.com/office/drawing/2014/main" val="20000"/>
                    </a:ext>
                  </a:extLst>
                </a:gridCol>
                <a:gridCol w="738188">
                  <a:extLst>
                    <a:ext uri="{9D8B030D-6E8A-4147-A177-3AD203B41FA5}">
                      <a16:colId xmlns:a16="http://schemas.microsoft.com/office/drawing/2014/main" val="20001"/>
                    </a:ext>
                  </a:extLst>
                </a:gridCol>
                <a:gridCol w="738187">
                  <a:extLst>
                    <a:ext uri="{9D8B030D-6E8A-4147-A177-3AD203B41FA5}">
                      <a16:colId xmlns:a16="http://schemas.microsoft.com/office/drawing/2014/main" val="20002"/>
                    </a:ext>
                  </a:extLst>
                </a:gridCol>
                <a:gridCol w="738188">
                  <a:extLst>
                    <a:ext uri="{9D8B030D-6E8A-4147-A177-3AD203B41FA5}">
                      <a16:colId xmlns:a16="http://schemas.microsoft.com/office/drawing/2014/main" val="20003"/>
                    </a:ext>
                  </a:extLst>
                </a:gridCol>
              </a:tblGrid>
              <a:tr h="6778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0,0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0,1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0,2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0,3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1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1,1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1,2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1,3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1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2,0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2,1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2,2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2,3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1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3,0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3,1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3,2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B</a:t>
                      </a:r>
                      <a:r>
                        <a:rPr kumimoji="0" lang="en-US" altLang="zh-CN" sz="1600" b="1" i="0" u="none" strike="noStrike" cap="none" normalizeH="0" baseline="0">
                          <a:ln>
                            <a:noFill/>
                          </a:ln>
                          <a:solidFill>
                            <a:schemeClr val="tx1"/>
                          </a:solidFill>
                          <a:effectLst/>
                          <a:latin typeface="Arial" charset="0"/>
                          <a:ea typeface="宋体" charset="-122"/>
                        </a:rPr>
                        <a:t>3,3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33"/>
                    </a:solidFill>
                  </a:tcPr>
                </a:tc>
                <a:extLst>
                  <a:ext uri="{0D108BD9-81ED-4DB2-BD59-A6C34878D82A}">
                    <a16:rowId xmlns:a16="http://schemas.microsoft.com/office/drawing/2014/main" val="10003"/>
                  </a:ext>
                </a:extLst>
              </a:tr>
            </a:tbl>
          </a:graphicData>
        </a:graphic>
      </p:graphicFrame>
      <p:sp>
        <p:nvSpPr>
          <p:cNvPr id="56419" name="Text Box 99"/>
          <p:cNvSpPr txBox="1">
            <a:spLocks noChangeArrowheads="1"/>
          </p:cNvSpPr>
          <p:nvPr/>
        </p:nvSpPr>
        <p:spPr bwMode="auto">
          <a:xfrm>
            <a:off x="5003800" y="4292600"/>
            <a:ext cx="39592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zh-CN" sz="2800"/>
              <a:t>A</a:t>
            </a:r>
            <a:r>
              <a:rPr lang="en-US" altLang="zh-CN" sz="1600"/>
              <a:t>3,3  </a:t>
            </a:r>
            <a:r>
              <a:rPr lang="zh-CN" altLang="en-US" sz="1600"/>
              <a:t>＋ </a:t>
            </a:r>
            <a:r>
              <a:rPr lang="en-US" altLang="zh-CN" sz="2800"/>
              <a:t>K</a:t>
            </a:r>
            <a:r>
              <a:rPr lang="en-US" altLang="zh-CN" sz="1600"/>
              <a:t>3,3  </a:t>
            </a:r>
            <a:r>
              <a:rPr lang="zh-CN" altLang="en-US" sz="1600"/>
              <a:t>＝ </a:t>
            </a:r>
            <a:r>
              <a:rPr lang="en-US" altLang="zh-CN" sz="2800"/>
              <a:t>B</a:t>
            </a:r>
            <a:r>
              <a:rPr lang="en-US" altLang="zh-CN" sz="1600"/>
              <a:t>3,3   </a:t>
            </a:r>
            <a:r>
              <a:rPr lang="en-US" altLang="zh-CN" sz="2400"/>
              <a:t>(mod 2)</a:t>
            </a:r>
          </a:p>
        </p:txBody>
      </p:sp>
      <p:sp>
        <p:nvSpPr>
          <p:cNvPr id="2" name="灯片编号占位符 1"/>
          <p:cNvSpPr>
            <a:spLocks noGrp="1"/>
          </p:cNvSpPr>
          <p:nvPr>
            <p:ph type="sldNum" sz="quarter" idx="12"/>
          </p:nvPr>
        </p:nvSpPr>
        <p:spPr/>
        <p:txBody>
          <a:bodyPr/>
          <a:lstStyle/>
          <a:p>
            <a:fld id="{E4C9FC22-3262-423B-B838-B0162BEC6DC8}" type="slidenum">
              <a:rPr lang="en-US" altLang="zh-CN" smtClean="0"/>
              <a:pPr/>
              <a:t>201</a:t>
            </a:fld>
            <a:endParaRPr lang="en-US" altLang="zh-CN"/>
          </a:p>
        </p:txBody>
      </p:sp>
    </p:spTree>
    <p:extLst>
      <p:ext uri="{BB962C8B-B14F-4D97-AF65-F5344CB8AC3E}">
        <p14:creationId xmlns:p14="http://schemas.microsoft.com/office/powerpoint/2010/main" val="3671633461"/>
      </p:ext>
    </p:extLst>
  </p:cSld>
  <p:clrMapOvr>
    <a:masterClrMapping/>
  </p:clrMapOvr>
  <p:transition>
    <p:wipe dir="d"/>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4C9FC22-3262-423B-B838-B0162BEC6DC8}" type="slidenum">
              <a:rPr lang="en-US" altLang="zh-CN" smtClean="0"/>
              <a:pPr/>
              <a:t>202</a:t>
            </a:fld>
            <a:endParaRPr lang="en-US" altLang="zh-CN"/>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2276872"/>
            <a:ext cx="7620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7727499"/>
      </p:ext>
    </p:extLst>
  </p:cSld>
  <p:clrMapOvr>
    <a:masterClrMapping/>
  </p:clrMapOvr>
  <p:transition>
    <p:wipe dir="d"/>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5"/>
          <p:cNvSpPr>
            <a:spLocks noGrp="1" noChangeArrowheads="1"/>
          </p:cNvSpPr>
          <p:nvPr>
            <p:ph type="title"/>
          </p:nvPr>
        </p:nvSpPr>
        <p:spPr>
          <a:xfrm>
            <a:off x="251520" y="-99392"/>
            <a:ext cx="8291513" cy="1296144"/>
          </a:xfrm>
          <a:noFill/>
          <a:ln/>
        </p:spPr>
        <p:txBody>
          <a:bodyPr/>
          <a:lstStyle/>
          <a:p>
            <a:pPr algn="l"/>
            <a:r>
              <a:rPr lang="en-US" altLang="zh-CN" b="1" dirty="0">
                <a:solidFill>
                  <a:schemeClr val="bg1"/>
                </a:solidFill>
              </a:rPr>
              <a:t>AES </a:t>
            </a:r>
            <a:r>
              <a:rPr lang="zh-CN" altLang="en-US" b="1" dirty="0">
                <a:solidFill>
                  <a:schemeClr val="bg1"/>
                </a:solidFill>
              </a:rPr>
              <a:t>的密钥调度</a:t>
            </a:r>
            <a:endParaRPr lang="zh-CN" altLang="en-US" sz="2800" b="0" dirty="0">
              <a:solidFill>
                <a:schemeClr val="tx1"/>
              </a:solidFill>
            </a:endParaRPr>
          </a:p>
        </p:txBody>
      </p:sp>
      <p:sp>
        <p:nvSpPr>
          <p:cNvPr id="57350" name="Rectangle 6"/>
          <p:cNvSpPr>
            <a:spLocks noGrp="1" noChangeArrowheads="1"/>
          </p:cNvSpPr>
          <p:nvPr>
            <p:ph type="body" idx="1"/>
          </p:nvPr>
        </p:nvSpPr>
        <p:spPr>
          <a:xfrm>
            <a:off x="457200" y="2492375"/>
            <a:ext cx="8218488" cy="3744913"/>
          </a:xfrm>
          <a:noFill/>
          <a:ln/>
        </p:spPr>
        <p:txBody>
          <a:bodyPr/>
          <a:lstStyle/>
          <a:p>
            <a:pPr>
              <a:lnSpc>
                <a:spcPct val="150000"/>
              </a:lnSpc>
              <a:spcBef>
                <a:spcPts val="600"/>
              </a:spcBef>
              <a:spcAft>
                <a:spcPts val="600"/>
              </a:spcAft>
              <a:buClr>
                <a:srgbClr val="FFFF99"/>
              </a:buClr>
              <a:buSzPct val="100000"/>
              <a:buBlip>
                <a:blip r:embed="rId3"/>
              </a:buBlip>
            </a:pPr>
            <a:r>
              <a:rPr lang="zh-CN" altLang="en-US" sz="2100" b="0" kern="1200" dirty="0">
                <a:latin typeface="微软雅黑" pitchFamily="34" charset="-122"/>
                <a:ea typeface="微软雅黑" pitchFamily="34" charset="-122"/>
              </a:rPr>
              <a:t>密钥</a:t>
            </a:r>
            <a:r>
              <a:rPr lang="en-US" altLang="zh-CN" sz="2100" b="0" kern="1200" dirty="0">
                <a:latin typeface="微软雅黑" pitchFamily="34" charset="-122"/>
                <a:ea typeface="微软雅黑" pitchFamily="34" charset="-122"/>
              </a:rPr>
              <a:t>bit</a:t>
            </a:r>
            <a:r>
              <a:rPr lang="zh-CN" altLang="en-US" sz="2100" b="0" kern="1200" dirty="0">
                <a:latin typeface="微软雅黑" pitchFamily="34" charset="-122"/>
                <a:ea typeface="微软雅黑" pitchFamily="34" charset="-122"/>
              </a:rPr>
              <a:t>的总数＝分组长度</a:t>
            </a:r>
            <a:r>
              <a:rPr lang="en-US" altLang="zh-CN" sz="2100" b="0" kern="1200" dirty="0">
                <a:latin typeface="微软雅黑" pitchFamily="34" charset="-122"/>
                <a:ea typeface="微软雅黑" pitchFamily="34" charset="-122"/>
              </a:rPr>
              <a:t>×</a:t>
            </a:r>
            <a:r>
              <a:rPr lang="zh-CN" altLang="en-US" sz="2100" b="0" kern="1200" dirty="0">
                <a:latin typeface="微软雅黑" pitchFamily="34" charset="-122"/>
                <a:ea typeface="微软雅黑" pitchFamily="34" charset="-122"/>
              </a:rPr>
              <a:t>（轮数</a:t>
            </a:r>
            <a:r>
              <a:rPr lang="en-US" altLang="zh-CN" sz="2100" b="0" kern="1200" dirty="0">
                <a:latin typeface="微软雅黑" pitchFamily="34" charset="-122"/>
                <a:ea typeface="微软雅黑" pitchFamily="34" charset="-122"/>
              </a:rPr>
              <a:t>Round</a:t>
            </a:r>
            <a:r>
              <a:rPr lang="zh-CN" altLang="en-US" sz="2100" b="0" kern="1200" dirty="0">
                <a:latin typeface="微软雅黑" pitchFamily="34" charset="-122"/>
                <a:ea typeface="微软雅黑" pitchFamily="34" charset="-122"/>
              </a:rPr>
              <a:t>＋</a:t>
            </a:r>
            <a:r>
              <a:rPr lang="en-US" altLang="zh-CN" sz="2100" b="0" kern="1200" dirty="0">
                <a:latin typeface="微软雅黑" pitchFamily="34" charset="-122"/>
                <a:ea typeface="微软雅黑" pitchFamily="34" charset="-122"/>
              </a:rPr>
              <a:t>1</a:t>
            </a:r>
            <a:r>
              <a:rPr lang="zh-CN" altLang="en-US" sz="2100" b="0" kern="1200" dirty="0">
                <a:latin typeface="微软雅黑" pitchFamily="34" charset="-122"/>
                <a:ea typeface="微软雅黑" pitchFamily="34" charset="-122"/>
              </a:rPr>
              <a:t>）例如当分组长度为</a:t>
            </a:r>
            <a:r>
              <a:rPr lang="en-US" altLang="zh-CN" sz="2100" b="0" kern="1200" dirty="0">
                <a:latin typeface="微软雅黑" pitchFamily="34" charset="-122"/>
                <a:ea typeface="微软雅黑" pitchFamily="34" charset="-122"/>
              </a:rPr>
              <a:t>128bits</a:t>
            </a:r>
            <a:r>
              <a:rPr lang="zh-CN" altLang="en-US" sz="2100" b="0" kern="1200" dirty="0">
                <a:latin typeface="微软雅黑" pitchFamily="34" charset="-122"/>
                <a:ea typeface="微软雅黑" pitchFamily="34" charset="-122"/>
              </a:rPr>
              <a:t>和轮数</a:t>
            </a:r>
            <a:r>
              <a:rPr lang="en-US" altLang="zh-CN" sz="2100" b="0" kern="1200" dirty="0">
                <a:latin typeface="微软雅黑" pitchFamily="34" charset="-122"/>
                <a:ea typeface="微软雅黑" pitchFamily="34" charset="-122"/>
              </a:rPr>
              <a:t>Round</a:t>
            </a:r>
            <a:r>
              <a:rPr lang="zh-CN" altLang="en-US" sz="2100" b="0" kern="1200" dirty="0">
                <a:latin typeface="微软雅黑" pitchFamily="34" charset="-122"/>
                <a:ea typeface="微软雅黑" pitchFamily="34" charset="-122"/>
              </a:rPr>
              <a:t>为</a:t>
            </a:r>
            <a:r>
              <a:rPr lang="en-US" altLang="zh-CN" sz="2100" b="0" kern="1200" dirty="0">
                <a:latin typeface="微软雅黑" pitchFamily="34" charset="-122"/>
                <a:ea typeface="微软雅黑" pitchFamily="34" charset="-122"/>
              </a:rPr>
              <a:t>10</a:t>
            </a:r>
            <a:r>
              <a:rPr lang="zh-CN" altLang="en-US" sz="2100" b="0" kern="1200" dirty="0">
                <a:latin typeface="微软雅黑" pitchFamily="34" charset="-122"/>
                <a:ea typeface="微软雅黑" pitchFamily="34" charset="-122"/>
              </a:rPr>
              <a:t>时，轮密钥长度为</a:t>
            </a:r>
            <a:r>
              <a:rPr lang="en-US" altLang="zh-CN" sz="2100" b="0" kern="1200" dirty="0">
                <a:latin typeface="微软雅黑" pitchFamily="34" charset="-122"/>
                <a:ea typeface="微软雅黑" pitchFamily="34" charset="-122"/>
              </a:rPr>
              <a:t>128×(10</a:t>
            </a:r>
            <a:r>
              <a:rPr lang="zh-CN" altLang="en-US" sz="2100" b="0" kern="1200" dirty="0">
                <a:latin typeface="微软雅黑" pitchFamily="34" charset="-122"/>
                <a:ea typeface="微软雅黑" pitchFamily="34" charset="-122"/>
              </a:rPr>
              <a:t>＋</a:t>
            </a:r>
            <a:r>
              <a:rPr lang="en-US" altLang="zh-CN" sz="2100" b="0" kern="1200" dirty="0">
                <a:latin typeface="微软雅黑" pitchFamily="34" charset="-122"/>
                <a:ea typeface="微软雅黑" pitchFamily="34" charset="-122"/>
              </a:rPr>
              <a:t>1)</a:t>
            </a:r>
            <a:r>
              <a:rPr lang="zh-CN" altLang="en-US" sz="2100" b="0" kern="1200" dirty="0">
                <a:latin typeface="微软雅黑" pitchFamily="34" charset="-122"/>
                <a:ea typeface="微软雅黑" pitchFamily="34" charset="-122"/>
              </a:rPr>
              <a:t>＝</a:t>
            </a:r>
            <a:r>
              <a:rPr lang="en-US" altLang="zh-CN" sz="2100" b="0" kern="1200" dirty="0">
                <a:latin typeface="微软雅黑" pitchFamily="34" charset="-122"/>
                <a:ea typeface="微软雅黑" pitchFamily="34" charset="-122"/>
              </a:rPr>
              <a:t>1408bits</a:t>
            </a:r>
            <a:r>
              <a:rPr lang="zh-CN" altLang="en-US" sz="2100" b="0" kern="1200" dirty="0">
                <a:latin typeface="微软雅黑" pitchFamily="34" charset="-122"/>
                <a:ea typeface="微软雅黑" pitchFamily="34" charset="-122"/>
              </a:rPr>
              <a:t>。</a:t>
            </a:r>
          </a:p>
          <a:p>
            <a:pPr>
              <a:lnSpc>
                <a:spcPct val="150000"/>
              </a:lnSpc>
              <a:spcBef>
                <a:spcPts val="600"/>
              </a:spcBef>
              <a:spcAft>
                <a:spcPts val="600"/>
              </a:spcAft>
              <a:buClr>
                <a:srgbClr val="FFFF99"/>
              </a:buClr>
              <a:buSzPct val="100000"/>
              <a:buBlip>
                <a:blip r:embed="rId3"/>
              </a:buBlip>
            </a:pPr>
            <a:r>
              <a:rPr lang="zh-CN" altLang="en-US" sz="2100" b="0" kern="1200" dirty="0">
                <a:latin typeface="微软雅黑" pitchFamily="34" charset="-122"/>
                <a:ea typeface="微软雅黑" pitchFamily="34" charset="-122"/>
              </a:rPr>
              <a:t>将密码密钥扩展成一个扩展密钥。</a:t>
            </a:r>
          </a:p>
          <a:p>
            <a:pPr>
              <a:lnSpc>
                <a:spcPct val="150000"/>
              </a:lnSpc>
              <a:spcBef>
                <a:spcPts val="600"/>
              </a:spcBef>
              <a:spcAft>
                <a:spcPts val="600"/>
              </a:spcAft>
              <a:buClr>
                <a:srgbClr val="FFFF99"/>
              </a:buClr>
              <a:buSzPct val="100000"/>
              <a:buBlip>
                <a:blip r:embed="rId3"/>
              </a:buBlip>
            </a:pPr>
            <a:r>
              <a:rPr lang="zh-CN" altLang="en-US" sz="2100" b="0" kern="1200" dirty="0">
                <a:latin typeface="微软雅黑" pitchFamily="34" charset="-122"/>
                <a:ea typeface="微软雅黑" pitchFamily="34" charset="-122"/>
              </a:rPr>
              <a:t>从扩展密钥中取出轮密钥：第一个轮密钥由扩展密钥的第一个字节，第二个圈密钥由接下来的</a:t>
            </a:r>
            <a:r>
              <a:rPr lang="en-US" altLang="zh-CN" sz="2100" b="0" kern="1200" dirty="0">
                <a:latin typeface="微软雅黑" pitchFamily="34" charset="-122"/>
                <a:ea typeface="微软雅黑" pitchFamily="34" charset="-122"/>
              </a:rPr>
              <a:t>4</a:t>
            </a:r>
            <a:r>
              <a:rPr lang="zh-CN" altLang="en-US" sz="2100" b="0" kern="1200" dirty="0">
                <a:latin typeface="微软雅黑" pitchFamily="34" charset="-122"/>
                <a:ea typeface="微软雅黑" pitchFamily="34" charset="-122"/>
              </a:rPr>
              <a:t>字节字组成，以此类推。</a:t>
            </a:r>
          </a:p>
        </p:txBody>
      </p:sp>
      <p:sp>
        <p:nvSpPr>
          <p:cNvPr id="2" name="矩形 1"/>
          <p:cNvSpPr/>
          <p:nvPr/>
        </p:nvSpPr>
        <p:spPr>
          <a:xfrm>
            <a:off x="381888" y="1491797"/>
            <a:ext cx="8208912" cy="523220"/>
          </a:xfrm>
          <a:prstGeom prst="rect">
            <a:avLst/>
          </a:prstGeom>
        </p:spPr>
        <p:txBody>
          <a:bodyPr wrap="square">
            <a:spAutoFit/>
          </a:bodyPr>
          <a:lstStyle/>
          <a:p>
            <a:pPr algn="l"/>
            <a:r>
              <a:rPr lang="zh-CN" altLang="en-US" sz="2800" dirty="0">
                <a:latin typeface="微软雅黑" pitchFamily="34" charset="-122"/>
                <a:ea typeface="微软雅黑" pitchFamily="34" charset="-122"/>
              </a:rPr>
              <a:t>密钥调度包括两个部分：密钥扩展和轮密钥选取。</a:t>
            </a:r>
          </a:p>
        </p:txBody>
      </p:sp>
      <p:sp>
        <p:nvSpPr>
          <p:cNvPr id="3" name="灯片编号占位符 2"/>
          <p:cNvSpPr>
            <a:spLocks noGrp="1"/>
          </p:cNvSpPr>
          <p:nvPr>
            <p:ph type="sldNum" sz="quarter" idx="12"/>
          </p:nvPr>
        </p:nvSpPr>
        <p:spPr/>
        <p:txBody>
          <a:bodyPr/>
          <a:lstStyle/>
          <a:p>
            <a:fld id="{458C8F27-2AC2-4F48-B4D1-AAB02A38F0D0}" type="slidenum">
              <a:rPr lang="en-US" altLang="zh-CN" smtClean="0"/>
              <a:pPr/>
              <a:t>203</a:t>
            </a:fld>
            <a:endParaRPr lang="en-US" altLang="zh-CN"/>
          </a:p>
        </p:txBody>
      </p:sp>
    </p:spTree>
    <p:extLst>
      <p:ext uri="{BB962C8B-B14F-4D97-AF65-F5344CB8AC3E}">
        <p14:creationId xmlns:p14="http://schemas.microsoft.com/office/powerpoint/2010/main" val="2818391333"/>
      </p:ext>
    </p:extLst>
  </p:cSld>
  <p:clrMapOvr>
    <a:masterClrMapping/>
  </p:clrMapOvr>
  <p:transition>
    <p:wipe dir="d"/>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68313" y="188913"/>
            <a:ext cx="3311525" cy="1143000"/>
          </a:xfrm>
        </p:spPr>
        <p:txBody>
          <a:bodyPr/>
          <a:lstStyle/>
          <a:p>
            <a:pPr algn="l"/>
            <a:r>
              <a:rPr lang="zh-CN" altLang="en-US" b="0" dirty="0">
                <a:solidFill>
                  <a:schemeClr val="bg1"/>
                </a:solidFill>
              </a:rPr>
              <a:t>密钥扩展</a:t>
            </a:r>
          </a:p>
        </p:txBody>
      </p:sp>
      <p:graphicFrame>
        <p:nvGraphicFramePr>
          <p:cNvPr id="58402" name="Group 34"/>
          <p:cNvGraphicFramePr>
            <a:graphicFrameLocks noGrp="1"/>
          </p:cNvGraphicFramePr>
          <p:nvPr/>
        </p:nvGraphicFramePr>
        <p:xfrm>
          <a:off x="4787900" y="188913"/>
          <a:ext cx="3168650" cy="2565401"/>
        </p:xfrm>
        <a:graphic>
          <a:graphicData uri="http://schemas.openxmlformats.org/drawingml/2006/table">
            <a:tbl>
              <a:tblPr/>
              <a:tblGrid>
                <a:gridCol w="792163">
                  <a:extLst>
                    <a:ext uri="{9D8B030D-6E8A-4147-A177-3AD203B41FA5}">
                      <a16:colId xmlns:a16="http://schemas.microsoft.com/office/drawing/2014/main" val="20000"/>
                    </a:ext>
                  </a:extLst>
                </a:gridCol>
                <a:gridCol w="792162">
                  <a:extLst>
                    <a:ext uri="{9D8B030D-6E8A-4147-A177-3AD203B41FA5}">
                      <a16:colId xmlns:a16="http://schemas.microsoft.com/office/drawing/2014/main" val="20001"/>
                    </a:ext>
                  </a:extLst>
                </a:gridCol>
                <a:gridCol w="792163">
                  <a:extLst>
                    <a:ext uri="{9D8B030D-6E8A-4147-A177-3AD203B41FA5}">
                      <a16:colId xmlns:a16="http://schemas.microsoft.com/office/drawing/2014/main" val="20002"/>
                    </a:ext>
                  </a:extLst>
                </a:gridCol>
                <a:gridCol w="792162">
                  <a:extLst>
                    <a:ext uri="{9D8B030D-6E8A-4147-A177-3AD203B41FA5}">
                      <a16:colId xmlns:a16="http://schemas.microsoft.com/office/drawing/2014/main" val="20003"/>
                    </a:ext>
                  </a:extLst>
                </a:gridCol>
              </a:tblGrid>
              <a:tr h="6524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0,0</a:t>
                      </a:r>
                      <a:endParaRPr kumimoji="0" lang="en-US" altLang="zh-CN" sz="2000" b="1" i="0" u="none" strike="noStrike" cap="none" normalizeH="0" baseline="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0,1</a:t>
                      </a:r>
                      <a:endParaRPr kumimoji="0" lang="en-US" altLang="zh-CN" sz="2000" b="1" i="0" u="none" strike="noStrike" cap="none" normalizeH="0" baseline="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0,2</a:t>
                      </a:r>
                      <a:endParaRPr kumimoji="0" lang="en-US" altLang="zh-CN" sz="2000" b="1" i="0" u="none" strike="noStrike" cap="none" normalizeH="0" baseline="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0,3</a:t>
                      </a:r>
                      <a:endParaRPr kumimoji="0" lang="en-US" altLang="zh-CN" sz="2000" b="1" i="0" u="none" strike="noStrike" cap="none" normalizeH="0" baseline="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8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1,0</a:t>
                      </a:r>
                      <a:endParaRPr kumimoji="0" lang="en-US" altLang="zh-CN" sz="2000" b="1" i="0" u="none" strike="noStrike" cap="none" normalizeH="0" baseline="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1,1</a:t>
                      </a:r>
                      <a:endParaRPr kumimoji="0" lang="en-US" altLang="zh-CN" sz="2000" b="1" i="0" u="none" strike="noStrike" cap="none" normalizeH="0" baseline="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1,2</a:t>
                      </a:r>
                      <a:endParaRPr kumimoji="0" lang="en-US" altLang="zh-CN" sz="2000" b="1" i="0" u="none" strike="noStrike" cap="none" normalizeH="0" baseline="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1,3</a:t>
                      </a:r>
                      <a:endParaRPr kumimoji="0" lang="en-US" altLang="zh-CN" sz="2000" b="1" i="0" u="none" strike="noStrike" cap="none" normalizeH="0" baseline="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65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2,0</a:t>
                      </a:r>
                      <a:endParaRPr kumimoji="0" lang="en-US" altLang="zh-CN" sz="2000" b="1" i="0" u="none" strike="noStrike" cap="none" normalizeH="0" baseline="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2,1</a:t>
                      </a:r>
                      <a:endParaRPr kumimoji="0" lang="en-US" altLang="zh-CN" sz="2000" b="1" i="0" u="none" strike="noStrike" cap="none" normalizeH="0" baseline="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2,2</a:t>
                      </a:r>
                      <a:endParaRPr kumimoji="0" lang="en-US" altLang="zh-CN" sz="2000" b="1" i="0" u="none" strike="noStrike" cap="none" normalizeH="0" baseline="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2,3</a:t>
                      </a:r>
                      <a:endParaRPr kumimoji="0" lang="en-US" altLang="zh-CN" sz="2000" b="1" i="0" u="none" strike="noStrike" cap="none" normalizeH="0" baseline="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38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3,0</a:t>
                      </a:r>
                      <a:endParaRPr kumimoji="0" lang="en-US" altLang="zh-CN" sz="2000" b="1" i="0" u="none" strike="noStrike" cap="none" normalizeH="0" baseline="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3,1</a:t>
                      </a:r>
                      <a:endParaRPr kumimoji="0" lang="en-US" altLang="zh-CN" sz="2000" b="1" i="0" u="none" strike="noStrike" cap="none" normalizeH="0" baseline="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3,2</a:t>
                      </a:r>
                      <a:endParaRPr kumimoji="0" lang="en-US" altLang="zh-CN" sz="2000" b="1" i="0" u="none" strike="noStrike" cap="none" normalizeH="0" baseline="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600" b="1" i="0" u="none" strike="noStrike" cap="none" normalizeH="0" baseline="0">
                          <a:ln>
                            <a:noFill/>
                          </a:ln>
                          <a:solidFill>
                            <a:schemeClr val="tx1"/>
                          </a:solidFill>
                          <a:effectLst/>
                          <a:latin typeface="Arial" charset="0"/>
                          <a:ea typeface="宋体" charset="-122"/>
                        </a:rPr>
                        <a:t>3,3</a:t>
                      </a:r>
                      <a:endParaRPr kumimoji="0" lang="en-US" altLang="zh-CN" sz="2000" b="1" i="0" u="none" strike="noStrike" cap="none" normalizeH="0" baseline="0">
                        <a:ln>
                          <a:noFill/>
                        </a:ln>
                        <a:solidFill>
                          <a:schemeClr val="tx1"/>
                        </a:solidFill>
                        <a:effectLst/>
                        <a:latin typeface="Arial" charset="0"/>
                        <a:ea typeface="宋体"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58524" name="Group 156"/>
          <p:cNvGraphicFramePr>
            <a:graphicFrameLocks noGrp="1"/>
          </p:cNvGraphicFramePr>
          <p:nvPr/>
        </p:nvGraphicFramePr>
        <p:xfrm>
          <a:off x="395288" y="2205038"/>
          <a:ext cx="2400300" cy="2392363"/>
        </p:xfrm>
        <a:graphic>
          <a:graphicData uri="http://schemas.openxmlformats.org/drawingml/2006/table">
            <a:tbl>
              <a:tblPr/>
              <a:tblGrid>
                <a:gridCol w="600075">
                  <a:extLst>
                    <a:ext uri="{9D8B030D-6E8A-4147-A177-3AD203B41FA5}">
                      <a16:colId xmlns:a16="http://schemas.microsoft.com/office/drawing/2014/main" val="20000"/>
                    </a:ext>
                  </a:extLst>
                </a:gridCol>
                <a:gridCol w="600075">
                  <a:extLst>
                    <a:ext uri="{9D8B030D-6E8A-4147-A177-3AD203B41FA5}">
                      <a16:colId xmlns:a16="http://schemas.microsoft.com/office/drawing/2014/main" val="20001"/>
                    </a:ext>
                  </a:extLst>
                </a:gridCol>
                <a:gridCol w="600075">
                  <a:extLst>
                    <a:ext uri="{9D8B030D-6E8A-4147-A177-3AD203B41FA5}">
                      <a16:colId xmlns:a16="http://schemas.microsoft.com/office/drawing/2014/main" val="20002"/>
                    </a:ext>
                  </a:extLst>
                </a:gridCol>
                <a:gridCol w="600075">
                  <a:extLst>
                    <a:ext uri="{9D8B030D-6E8A-4147-A177-3AD203B41FA5}">
                      <a16:colId xmlns:a16="http://schemas.microsoft.com/office/drawing/2014/main" val="20003"/>
                    </a:ext>
                  </a:extLst>
                </a:gridCol>
              </a:tblGrid>
              <a:tr h="23923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800" b="1" i="0" u="none" strike="noStrike" cap="none" normalizeH="0" baseline="0">
                          <a:ln>
                            <a:noFill/>
                          </a:ln>
                          <a:solidFill>
                            <a:schemeClr val="tx1"/>
                          </a:solidFill>
                          <a:effectLst/>
                          <a:latin typeface="Arial" charset="0"/>
                          <a:ea typeface="宋体"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800" b="1" i="0" u="none" strike="noStrike" cap="none" normalizeH="0" baseline="0">
                          <a:ln>
                            <a:noFill/>
                          </a:ln>
                          <a:solidFill>
                            <a:schemeClr val="tx1"/>
                          </a:solidFill>
                          <a:effectLst/>
                          <a:latin typeface="Arial"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800" b="1" i="0" u="none" strike="noStrike" cap="none" normalizeH="0" baseline="0">
                          <a:ln>
                            <a:noFill/>
                          </a:ln>
                          <a:solidFill>
                            <a:schemeClr val="tx1"/>
                          </a:solidFill>
                          <a:effectLst/>
                          <a:latin typeface="Arial"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2000" b="1" i="0" u="none" strike="noStrike" cap="none" normalizeH="0" baseline="0">
                          <a:ln>
                            <a:noFill/>
                          </a:ln>
                          <a:solidFill>
                            <a:schemeClr val="tx1"/>
                          </a:solidFill>
                          <a:effectLst/>
                          <a:latin typeface="Arial" charset="0"/>
                          <a:ea typeface="宋体"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extLst>
                  <a:ext uri="{0D108BD9-81ED-4DB2-BD59-A6C34878D82A}">
                    <a16:rowId xmlns:a16="http://schemas.microsoft.com/office/drawing/2014/main" val="10000"/>
                  </a:ext>
                </a:extLst>
              </a:tr>
            </a:tbl>
          </a:graphicData>
        </a:graphic>
      </p:graphicFrame>
      <p:graphicFrame>
        <p:nvGraphicFramePr>
          <p:cNvPr id="58535" name="Group 167"/>
          <p:cNvGraphicFramePr>
            <a:graphicFrameLocks noGrp="1"/>
          </p:cNvGraphicFramePr>
          <p:nvPr/>
        </p:nvGraphicFramePr>
        <p:xfrm>
          <a:off x="4067175" y="3573463"/>
          <a:ext cx="4752975" cy="1989138"/>
        </p:xfrm>
        <a:graphic>
          <a:graphicData uri="http://schemas.openxmlformats.org/drawingml/2006/table">
            <a:tbl>
              <a:tblPr/>
              <a:tblGrid>
                <a:gridCol w="582613">
                  <a:extLst>
                    <a:ext uri="{9D8B030D-6E8A-4147-A177-3AD203B41FA5}">
                      <a16:colId xmlns:a16="http://schemas.microsoft.com/office/drawing/2014/main" val="20000"/>
                    </a:ext>
                  </a:extLst>
                </a:gridCol>
                <a:gridCol w="582612">
                  <a:extLst>
                    <a:ext uri="{9D8B030D-6E8A-4147-A177-3AD203B41FA5}">
                      <a16:colId xmlns:a16="http://schemas.microsoft.com/office/drawing/2014/main" val="20001"/>
                    </a:ext>
                  </a:extLst>
                </a:gridCol>
                <a:gridCol w="574675">
                  <a:extLst>
                    <a:ext uri="{9D8B030D-6E8A-4147-A177-3AD203B41FA5}">
                      <a16:colId xmlns:a16="http://schemas.microsoft.com/office/drawing/2014/main" val="20002"/>
                    </a:ext>
                  </a:extLst>
                </a:gridCol>
                <a:gridCol w="590550">
                  <a:extLst>
                    <a:ext uri="{9D8B030D-6E8A-4147-A177-3AD203B41FA5}">
                      <a16:colId xmlns:a16="http://schemas.microsoft.com/office/drawing/2014/main" val="20003"/>
                    </a:ext>
                  </a:extLst>
                </a:gridCol>
                <a:gridCol w="584200">
                  <a:extLst>
                    <a:ext uri="{9D8B030D-6E8A-4147-A177-3AD203B41FA5}">
                      <a16:colId xmlns:a16="http://schemas.microsoft.com/office/drawing/2014/main" val="20004"/>
                    </a:ext>
                  </a:extLst>
                </a:gridCol>
                <a:gridCol w="582613">
                  <a:extLst>
                    <a:ext uri="{9D8B030D-6E8A-4147-A177-3AD203B41FA5}">
                      <a16:colId xmlns:a16="http://schemas.microsoft.com/office/drawing/2014/main" val="20005"/>
                    </a:ext>
                  </a:extLst>
                </a:gridCol>
                <a:gridCol w="584200">
                  <a:extLst>
                    <a:ext uri="{9D8B030D-6E8A-4147-A177-3AD203B41FA5}">
                      <a16:colId xmlns:a16="http://schemas.microsoft.com/office/drawing/2014/main" val="20006"/>
                    </a:ext>
                  </a:extLst>
                </a:gridCol>
                <a:gridCol w="671512">
                  <a:extLst>
                    <a:ext uri="{9D8B030D-6E8A-4147-A177-3AD203B41FA5}">
                      <a16:colId xmlns:a16="http://schemas.microsoft.com/office/drawing/2014/main" val="20007"/>
                    </a:ext>
                  </a:extLst>
                </a:gridCol>
              </a:tblGrid>
              <a:tr h="19891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800" b="1" i="0" u="none" strike="noStrike" cap="none" normalizeH="0" baseline="0">
                          <a:ln>
                            <a:noFill/>
                          </a:ln>
                          <a:solidFill>
                            <a:schemeClr val="tx1"/>
                          </a:solidFill>
                          <a:effectLst/>
                          <a:latin typeface="Arial" charset="0"/>
                          <a:ea typeface="宋体"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800" b="1" i="0" u="none" strike="noStrike" cap="none" normalizeH="0" baseline="0">
                          <a:ln>
                            <a:noFill/>
                          </a:ln>
                          <a:solidFill>
                            <a:schemeClr val="tx1"/>
                          </a:solidFill>
                          <a:effectLst/>
                          <a:latin typeface="Arial"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800" b="1" i="0" u="none" strike="noStrike" cap="none" normalizeH="0" baseline="0">
                          <a:ln>
                            <a:noFill/>
                          </a:ln>
                          <a:solidFill>
                            <a:schemeClr val="tx1"/>
                          </a:solidFill>
                          <a:effectLst/>
                          <a:latin typeface="Arial"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800" b="1" i="0" u="none" strike="noStrike" cap="none" normalizeH="0" baseline="0">
                          <a:ln>
                            <a:noFill/>
                          </a:ln>
                          <a:solidFill>
                            <a:schemeClr val="tx1"/>
                          </a:solidFill>
                          <a:effectLst/>
                          <a:latin typeface="Arial"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K</a:t>
                      </a:r>
                      <a:r>
                        <a:rPr kumimoji="0" lang="en-US" altLang="zh-CN" sz="1800" b="1" i="0" u="none" strike="noStrike" cap="none" normalizeH="0" baseline="0">
                          <a:ln>
                            <a:noFill/>
                          </a:ln>
                          <a:solidFill>
                            <a:schemeClr val="bg1"/>
                          </a:solidFill>
                          <a:effectLst/>
                          <a:latin typeface="Arial"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800" b="1" i="0" u="none" strike="noStrike" cap="none" normalizeH="0" baseline="0">
                          <a:ln>
                            <a:noFill/>
                          </a:ln>
                          <a:solidFill>
                            <a:schemeClr val="tx1"/>
                          </a:solidFill>
                          <a:effectLst/>
                          <a:latin typeface="Arial"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800" b="1" i="0" u="none" strike="noStrike" cap="none" normalizeH="0" baseline="0">
                          <a:ln>
                            <a:noFill/>
                          </a:ln>
                          <a:solidFill>
                            <a:schemeClr val="tx1"/>
                          </a:solidFill>
                          <a:effectLst/>
                          <a:latin typeface="Arial"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800" b="1" i="0" u="none" strike="noStrike" cap="none" normalizeH="0" baseline="0">
                          <a:ln>
                            <a:noFill/>
                          </a:ln>
                          <a:solidFill>
                            <a:schemeClr val="tx1"/>
                          </a:solidFill>
                          <a:effectLst/>
                          <a:latin typeface="Arial" charset="0"/>
                          <a:ea typeface="宋体"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8514" name="Line 146"/>
          <p:cNvSpPr>
            <a:spLocks noChangeShapeType="1"/>
          </p:cNvSpPr>
          <p:nvPr/>
        </p:nvSpPr>
        <p:spPr bwMode="auto">
          <a:xfrm>
            <a:off x="4932363" y="5589588"/>
            <a:ext cx="0" cy="10080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517" name="Oval 149"/>
          <p:cNvSpPr>
            <a:spLocks noChangeArrowheads="1"/>
          </p:cNvSpPr>
          <p:nvPr/>
        </p:nvSpPr>
        <p:spPr bwMode="auto">
          <a:xfrm>
            <a:off x="6659563" y="6426200"/>
            <a:ext cx="504825" cy="431800"/>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a:t>
            </a:r>
          </a:p>
        </p:txBody>
      </p:sp>
      <p:sp>
        <p:nvSpPr>
          <p:cNvPr id="58518" name="Line 150"/>
          <p:cNvSpPr>
            <a:spLocks noChangeShapeType="1"/>
          </p:cNvSpPr>
          <p:nvPr/>
        </p:nvSpPr>
        <p:spPr bwMode="auto">
          <a:xfrm>
            <a:off x="4932363" y="6597650"/>
            <a:ext cx="172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519" name="Line 151"/>
          <p:cNvSpPr>
            <a:spLocks noChangeShapeType="1"/>
          </p:cNvSpPr>
          <p:nvPr/>
        </p:nvSpPr>
        <p:spPr bwMode="auto">
          <a:xfrm>
            <a:off x="6516688" y="5589588"/>
            <a:ext cx="360362" cy="863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520" name="Line 152"/>
          <p:cNvSpPr>
            <a:spLocks noChangeShapeType="1"/>
          </p:cNvSpPr>
          <p:nvPr/>
        </p:nvSpPr>
        <p:spPr bwMode="auto">
          <a:xfrm flipV="1">
            <a:off x="7092950" y="5589588"/>
            <a:ext cx="71438" cy="863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528" name="AutoShape 160"/>
          <p:cNvSpPr>
            <a:spLocks noChangeArrowheads="1"/>
          </p:cNvSpPr>
          <p:nvPr/>
        </p:nvSpPr>
        <p:spPr bwMode="auto">
          <a:xfrm rot="-2056268">
            <a:off x="3059113" y="1557338"/>
            <a:ext cx="1441450" cy="431800"/>
          </a:xfrm>
          <a:prstGeom prst="leftArrow">
            <a:avLst>
              <a:gd name="adj1" fmla="val 50000"/>
              <a:gd name="adj2" fmla="val 8345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29" name="AutoShape 161"/>
          <p:cNvSpPr>
            <a:spLocks noChangeArrowheads="1"/>
          </p:cNvSpPr>
          <p:nvPr/>
        </p:nvSpPr>
        <p:spPr bwMode="auto">
          <a:xfrm rot="762668">
            <a:off x="2916238" y="4221163"/>
            <a:ext cx="1079500" cy="431800"/>
          </a:xfrm>
          <a:prstGeom prst="rightArrow">
            <a:avLst>
              <a:gd name="adj1" fmla="val 50000"/>
              <a:gd name="adj2" fmla="val 62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530" name="Line 162"/>
          <p:cNvSpPr>
            <a:spLocks noChangeShapeType="1"/>
          </p:cNvSpPr>
          <p:nvPr/>
        </p:nvSpPr>
        <p:spPr bwMode="auto">
          <a:xfrm>
            <a:off x="5508625" y="5589588"/>
            <a:ext cx="0" cy="5762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531" name="Line 163"/>
          <p:cNvSpPr>
            <a:spLocks noChangeShapeType="1"/>
          </p:cNvSpPr>
          <p:nvPr/>
        </p:nvSpPr>
        <p:spPr bwMode="auto">
          <a:xfrm>
            <a:off x="5508625" y="6165850"/>
            <a:ext cx="208756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532" name="Oval 164"/>
          <p:cNvSpPr>
            <a:spLocks noChangeArrowheads="1"/>
          </p:cNvSpPr>
          <p:nvPr/>
        </p:nvSpPr>
        <p:spPr bwMode="auto">
          <a:xfrm>
            <a:off x="7596188" y="6021388"/>
            <a:ext cx="360362" cy="360362"/>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a:t>
            </a:r>
          </a:p>
        </p:txBody>
      </p:sp>
      <p:sp>
        <p:nvSpPr>
          <p:cNvPr id="58533" name="Line 165"/>
          <p:cNvSpPr>
            <a:spLocks noChangeShapeType="1"/>
          </p:cNvSpPr>
          <p:nvPr/>
        </p:nvSpPr>
        <p:spPr bwMode="auto">
          <a:xfrm>
            <a:off x="7308850" y="5589588"/>
            <a:ext cx="358775" cy="50323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534" name="Line 166"/>
          <p:cNvSpPr>
            <a:spLocks noChangeShapeType="1"/>
          </p:cNvSpPr>
          <p:nvPr/>
        </p:nvSpPr>
        <p:spPr bwMode="auto">
          <a:xfrm flipV="1">
            <a:off x="7812088" y="5589588"/>
            <a:ext cx="0" cy="431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537" name="Line 169"/>
          <p:cNvSpPr>
            <a:spLocks noChangeShapeType="1"/>
          </p:cNvSpPr>
          <p:nvPr/>
        </p:nvSpPr>
        <p:spPr bwMode="auto">
          <a:xfrm flipV="1">
            <a:off x="6084888" y="3141663"/>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538" name="Line 170"/>
          <p:cNvSpPr>
            <a:spLocks noChangeShapeType="1"/>
          </p:cNvSpPr>
          <p:nvPr/>
        </p:nvSpPr>
        <p:spPr bwMode="auto">
          <a:xfrm>
            <a:off x="6084888" y="3141663"/>
            <a:ext cx="223202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539" name="Oval 171"/>
          <p:cNvSpPr>
            <a:spLocks noChangeArrowheads="1"/>
          </p:cNvSpPr>
          <p:nvPr/>
        </p:nvSpPr>
        <p:spPr bwMode="auto">
          <a:xfrm>
            <a:off x="8316913" y="2997200"/>
            <a:ext cx="358775" cy="288925"/>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a:t>
            </a:r>
          </a:p>
        </p:txBody>
      </p:sp>
      <p:sp>
        <p:nvSpPr>
          <p:cNvPr id="58540" name="Line 172"/>
          <p:cNvSpPr>
            <a:spLocks noChangeShapeType="1"/>
          </p:cNvSpPr>
          <p:nvPr/>
        </p:nvSpPr>
        <p:spPr bwMode="auto">
          <a:xfrm flipV="1">
            <a:off x="7812088" y="3284538"/>
            <a:ext cx="576262" cy="28892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542" name="Line 174"/>
          <p:cNvSpPr>
            <a:spLocks noChangeShapeType="1"/>
          </p:cNvSpPr>
          <p:nvPr/>
        </p:nvSpPr>
        <p:spPr bwMode="auto">
          <a:xfrm>
            <a:off x="8532813" y="3284538"/>
            <a:ext cx="0" cy="28892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204</a:t>
            </a:fld>
            <a:endParaRPr lang="en-US" altLang="zh-CN"/>
          </a:p>
        </p:txBody>
      </p:sp>
    </p:spTree>
    <p:extLst>
      <p:ext uri="{BB962C8B-B14F-4D97-AF65-F5344CB8AC3E}">
        <p14:creationId xmlns:p14="http://schemas.microsoft.com/office/powerpoint/2010/main" val="3774543023"/>
      </p:ext>
    </p:extLst>
  </p:cSld>
  <p:clrMapOvr>
    <a:masterClrMapping/>
  </p:clrMapOvr>
  <p:transition>
    <p:wipe dir="d"/>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67544" y="53752"/>
            <a:ext cx="3311525" cy="1143000"/>
          </a:xfrm>
        </p:spPr>
        <p:txBody>
          <a:bodyPr/>
          <a:lstStyle/>
          <a:p>
            <a:pPr algn="l"/>
            <a:r>
              <a:rPr lang="zh-CN" altLang="en-US" b="0" dirty="0">
                <a:solidFill>
                  <a:schemeClr val="bg1"/>
                </a:solidFill>
              </a:rPr>
              <a:t>密钥扩展</a:t>
            </a: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205</a:t>
            </a:fld>
            <a:endParaRPr lang="en-US" altLang="zh-CN"/>
          </a:p>
        </p:txBody>
      </p:sp>
      <p:pic>
        <p:nvPicPr>
          <p:cNvPr id="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9909" y="1196752"/>
            <a:ext cx="4232275" cy="508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7522067"/>
      </p:ext>
    </p:extLst>
  </p:cSld>
  <p:clrMapOvr>
    <a:masterClrMapping/>
  </p:clrMapOvr>
  <p:transition>
    <p:wipe dir="d"/>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2" name="Rectangle 6"/>
          <p:cNvSpPr>
            <a:spLocks noChangeArrowheads="1"/>
          </p:cNvSpPr>
          <p:nvPr/>
        </p:nvSpPr>
        <p:spPr bwMode="auto">
          <a:xfrm>
            <a:off x="1979613" y="1412875"/>
            <a:ext cx="792162" cy="576263"/>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t>W</a:t>
            </a:r>
            <a:r>
              <a:rPr lang="en-US" altLang="zh-CN" sz="1800"/>
              <a:t>i-4</a:t>
            </a:r>
          </a:p>
        </p:txBody>
      </p:sp>
      <p:sp>
        <p:nvSpPr>
          <p:cNvPr id="70663" name="Rectangle 7"/>
          <p:cNvSpPr>
            <a:spLocks noChangeArrowheads="1"/>
          </p:cNvSpPr>
          <p:nvPr/>
        </p:nvSpPr>
        <p:spPr bwMode="auto">
          <a:xfrm>
            <a:off x="1979613" y="1989138"/>
            <a:ext cx="792162" cy="6477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t>W</a:t>
            </a:r>
            <a:r>
              <a:rPr lang="en-US" altLang="zh-CN" sz="1800"/>
              <a:t>i-3</a:t>
            </a:r>
          </a:p>
        </p:txBody>
      </p:sp>
      <p:sp>
        <p:nvSpPr>
          <p:cNvPr id="70664" name="Rectangle 8"/>
          <p:cNvSpPr>
            <a:spLocks noChangeArrowheads="1"/>
          </p:cNvSpPr>
          <p:nvPr/>
        </p:nvSpPr>
        <p:spPr bwMode="auto">
          <a:xfrm>
            <a:off x="1979613" y="2636838"/>
            <a:ext cx="792162" cy="6477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t>W</a:t>
            </a:r>
            <a:r>
              <a:rPr lang="en-US" altLang="zh-CN" sz="1800"/>
              <a:t>i-2</a:t>
            </a:r>
          </a:p>
        </p:txBody>
      </p:sp>
      <p:sp>
        <p:nvSpPr>
          <p:cNvPr id="70665" name="Rectangle 9"/>
          <p:cNvSpPr>
            <a:spLocks noChangeArrowheads="1"/>
          </p:cNvSpPr>
          <p:nvPr/>
        </p:nvSpPr>
        <p:spPr bwMode="auto">
          <a:xfrm>
            <a:off x="1979613" y="3284538"/>
            <a:ext cx="792162" cy="649287"/>
          </a:xfrm>
          <a:prstGeom prst="rect">
            <a:avLst/>
          </a:prstGeom>
          <a:solidFill>
            <a:srgbClr val="99FF33"/>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t>W</a:t>
            </a:r>
            <a:r>
              <a:rPr lang="en-US" altLang="zh-CN" sz="1800"/>
              <a:t>i-1</a:t>
            </a:r>
          </a:p>
        </p:txBody>
      </p:sp>
      <p:sp>
        <p:nvSpPr>
          <p:cNvPr id="70666" name="Rectangle 10"/>
          <p:cNvSpPr>
            <a:spLocks noChangeArrowheads="1"/>
          </p:cNvSpPr>
          <p:nvPr/>
        </p:nvSpPr>
        <p:spPr bwMode="auto">
          <a:xfrm>
            <a:off x="1979613" y="3933825"/>
            <a:ext cx="792162" cy="576263"/>
          </a:xfrm>
          <a:prstGeom prst="rect">
            <a:avLst/>
          </a:prstGeom>
          <a:solidFill>
            <a:schemeClr val="accent1"/>
          </a:solidFill>
          <a:ln w="38100">
            <a:solidFill>
              <a:srgbClr val="66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a:t>W</a:t>
            </a:r>
            <a:r>
              <a:rPr lang="en-US" altLang="zh-CN" sz="1800"/>
              <a:t>i</a:t>
            </a:r>
          </a:p>
        </p:txBody>
      </p:sp>
      <p:sp>
        <p:nvSpPr>
          <p:cNvPr id="70667" name="Line 11"/>
          <p:cNvSpPr>
            <a:spLocks noChangeShapeType="1"/>
          </p:cNvSpPr>
          <p:nvPr/>
        </p:nvSpPr>
        <p:spPr bwMode="auto">
          <a:xfrm>
            <a:off x="2771775" y="3644900"/>
            <a:ext cx="6477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68" name="Rectangle 12"/>
          <p:cNvSpPr>
            <a:spLocks noChangeArrowheads="1"/>
          </p:cNvSpPr>
          <p:nvPr/>
        </p:nvSpPr>
        <p:spPr bwMode="auto">
          <a:xfrm>
            <a:off x="3419475" y="3284538"/>
            <a:ext cx="1368425" cy="649287"/>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dirty="0"/>
              <a:t>Byte</a:t>
            </a:r>
          </a:p>
          <a:p>
            <a:r>
              <a:rPr lang="en-US" altLang="zh-CN" sz="2400" dirty="0"/>
              <a:t>Rotate</a:t>
            </a:r>
          </a:p>
        </p:txBody>
      </p:sp>
      <p:sp>
        <p:nvSpPr>
          <p:cNvPr id="70669" name="Line 13"/>
          <p:cNvSpPr>
            <a:spLocks noChangeShapeType="1"/>
          </p:cNvSpPr>
          <p:nvPr/>
        </p:nvSpPr>
        <p:spPr bwMode="auto">
          <a:xfrm>
            <a:off x="4787900" y="3573463"/>
            <a:ext cx="57626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0" name="Rectangle 14"/>
          <p:cNvSpPr>
            <a:spLocks noChangeArrowheads="1"/>
          </p:cNvSpPr>
          <p:nvPr/>
        </p:nvSpPr>
        <p:spPr bwMode="auto">
          <a:xfrm>
            <a:off x="5364163" y="3284538"/>
            <a:ext cx="1439862" cy="649287"/>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2400" dirty="0"/>
              <a:t>Byte</a:t>
            </a:r>
          </a:p>
          <a:p>
            <a:r>
              <a:rPr lang="en-US" altLang="zh-CN" sz="2400" dirty="0" err="1"/>
              <a:t>Substituion</a:t>
            </a:r>
            <a:endParaRPr lang="en-US" altLang="zh-CN" sz="2400" dirty="0"/>
          </a:p>
        </p:txBody>
      </p:sp>
      <p:sp>
        <p:nvSpPr>
          <p:cNvPr id="70671" name="Line 15"/>
          <p:cNvSpPr>
            <a:spLocks noChangeShapeType="1"/>
          </p:cNvSpPr>
          <p:nvPr/>
        </p:nvSpPr>
        <p:spPr bwMode="auto">
          <a:xfrm>
            <a:off x="6804025" y="3573463"/>
            <a:ext cx="4318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2" name="Oval 16"/>
          <p:cNvSpPr>
            <a:spLocks noChangeArrowheads="1"/>
          </p:cNvSpPr>
          <p:nvPr/>
        </p:nvSpPr>
        <p:spPr bwMode="auto">
          <a:xfrm>
            <a:off x="7235825" y="3429000"/>
            <a:ext cx="360363" cy="360363"/>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a:t>
            </a:r>
          </a:p>
        </p:txBody>
      </p:sp>
      <p:sp>
        <p:nvSpPr>
          <p:cNvPr id="70673" name="Line 17"/>
          <p:cNvSpPr>
            <a:spLocks noChangeShapeType="1"/>
          </p:cNvSpPr>
          <p:nvPr/>
        </p:nvSpPr>
        <p:spPr bwMode="auto">
          <a:xfrm flipH="1">
            <a:off x="7596188" y="3573463"/>
            <a:ext cx="28892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4" name="Rectangle 18"/>
          <p:cNvSpPr>
            <a:spLocks noChangeArrowheads="1"/>
          </p:cNvSpPr>
          <p:nvPr/>
        </p:nvSpPr>
        <p:spPr bwMode="auto">
          <a:xfrm>
            <a:off x="7885113" y="3284538"/>
            <a:ext cx="863600" cy="649287"/>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dirty="0" err="1"/>
              <a:t>Rcons</a:t>
            </a:r>
            <a:endParaRPr lang="en-US" altLang="zh-CN" sz="2400" dirty="0"/>
          </a:p>
        </p:txBody>
      </p:sp>
      <p:sp>
        <p:nvSpPr>
          <p:cNvPr id="70675" name="Line 19"/>
          <p:cNvSpPr>
            <a:spLocks noChangeShapeType="1"/>
          </p:cNvSpPr>
          <p:nvPr/>
        </p:nvSpPr>
        <p:spPr bwMode="auto">
          <a:xfrm>
            <a:off x="2771775" y="1700213"/>
            <a:ext cx="46799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6" name="Line 20"/>
          <p:cNvSpPr>
            <a:spLocks noChangeShapeType="1"/>
          </p:cNvSpPr>
          <p:nvPr/>
        </p:nvSpPr>
        <p:spPr bwMode="auto">
          <a:xfrm>
            <a:off x="7451725" y="1700213"/>
            <a:ext cx="0" cy="172878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7" name="Line 21"/>
          <p:cNvSpPr>
            <a:spLocks noChangeShapeType="1"/>
          </p:cNvSpPr>
          <p:nvPr/>
        </p:nvSpPr>
        <p:spPr bwMode="auto">
          <a:xfrm>
            <a:off x="7380288" y="3789363"/>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8" name="Line 22"/>
          <p:cNvSpPr>
            <a:spLocks noChangeShapeType="1"/>
          </p:cNvSpPr>
          <p:nvPr/>
        </p:nvSpPr>
        <p:spPr bwMode="auto">
          <a:xfrm flipH="1">
            <a:off x="2771775" y="4221163"/>
            <a:ext cx="460851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9" name="Line 23"/>
          <p:cNvSpPr>
            <a:spLocks noChangeShapeType="1"/>
          </p:cNvSpPr>
          <p:nvPr/>
        </p:nvSpPr>
        <p:spPr bwMode="auto">
          <a:xfrm flipH="1">
            <a:off x="1258888" y="3644900"/>
            <a:ext cx="72072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0" name="Oval 24"/>
          <p:cNvSpPr>
            <a:spLocks noChangeArrowheads="1"/>
          </p:cNvSpPr>
          <p:nvPr/>
        </p:nvSpPr>
        <p:spPr bwMode="auto">
          <a:xfrm>
            <a:off x="900113" y="3500438"/>
            <a:ext cx="358775" cy="360362"/>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a:t>
            </a:r>
          </a:p>
        </p:txBody>
      </p:sp>
      <p:sp>
        <p:nvSpPr>
          <p:cNvPr id="70681" name="Line 25"/>
          <p:cNvSpPr>
            <a:spLocks noChangeShapeType="1"/>
          </p:cNvSpPr>
          <p:nvPr/>
        </p:nvSpPr>
        <p:spPr bwMode="auto">
          <a:xfrm flipH="1">
            <a:off x="1042988" y="1700213"/>
            <a:ext cx="9366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2" name="Line 26"/>
          <p:cNvSpPr>
            <a:spLocks noChangeShapeType="1"/>
          </p:cNvSpPr>
          <p:nvPr/>
        </p:nvSpPr>
        <p:spPr bwMode="auto">
          <a:xfrm>
            <a:off x="1042988" y="1700213"/>
            <a:ext cx="0" cy="180022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3" name="Line 27"/>
          <p:cNvSpPr>
            <a:spLocks noChangeShapeType="1"/>
          </p:cNvSpPr>
          <p:nvPr/>
        </p:nvSpPr>
        <p:spPr bwMode="auto">
          <a:xfrm>
            <a:off x="1042988" y="3860800"/>
            <a:ext cx="0" cy="5048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4" name="Line 28"/>
          <p:cNvSpPr>
            <a:spLocks noChangeShapeType="1"/>
          </p:cNvSpPr>
          <p:nvPr/>
        </p:nvSpPr>
        <p:spPr bwMode="auto">
          <a:xfrm>
            <a:off x="1042988" y="4365625"/>
            <a:ext cx="93662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5" name="Line 29"/>
          <p:cNvSpPr>
            <a:spLocks noChangeShapeType="1"/>
          </p:cNvSpPr>
          <p:nvPr/>
        </p:nvSpPr>
        <p:spPr bwMode="auto">
          <a:xfrm>
            <a:off x="2411413" y="692150"/>
            <a:ext cx="0" cy="576263"/>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8" name="Rectangle 32"/>
          <p:cNvSpPr>
            <a:spLocks noGrp="1" noChangeArrowheads="1"/>
          </p:cNvSpPr>
          <p:nvPr>
            <p:ph type="title"/>
          </p:nvPr>
        </p:nvSpPr>
        <p:spPr>
          <a:xfrm>
            <a:off x="1476375" y="5949950"/>
            <a:ext cx="6048375" cy="574675"/>
          </a:xfrm>
          <a:noFill/>
          <a:ln/>
        </p:spPr>
        <p:txBody>
          <a:bodyPr/>
          <a:lstStyle/>
          <a:p>
            <a:r>
              <a:rPr lang="en-US" altLang="zh-CN" sz="2800" b="1"/>
              <a:t>Key  expansion</a:t>
            </a:r>
          </a:p>
        </p:txBody>
      </p:sp>
      <p:sp>
        <p:nvSpPr>
          <p:cNvPr id="70689" name="Line 33"/>
          <p:cNvSpPr>
            <a:spLocks noChangeShapeType="1"/>
          </p:cNvSpPr>
          <p:nvPr/>
        </p:nvSpPr>
        <p:spPr bwMode="auto">
          <a:xfrm>
            <a:off x="2339975" y="4652963"/>
            <a:ext cx="0" cy="792162"/>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0" name="Text Box 34"/>
          <p:cNvSpPr txBox="1">
            <a:spLocks noChangeArrowheads="1"/>
          </p:cNvSpPr>
          <p:nvPr/>
        </p:nvSpPr>
        <p:spPr bwMode="auto">
          <a:xfrm>
            <a:off x="2700338" y="765175"/>
            <a:ext cx="27352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endParaRPr lang="zh-CN" altLang="zh-CN"/>
          </a:p>
        </p:txBody>
      </p:sp>
      <p:sp>
        <p:nvSpPr>
          <p:cNvPr id="70691" name="Text Box 35"/>
          <p:cNvSpPr txBox="1">
            <a:spLocks noChangeArrowheads="1"/>
          </p:cNvSpPr>
          <p:nvPr/>
        </p:nvSpPr>
        <p:spPr bwMode="auto">
          <a:xfrm>
            <a:off x="2987899" y="1149280"/>
            <a:ext cx="42479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dirty="0"/>
              <a:t>4  =&lt;  </a:t>
            </a:r>
            <a:r>
              <a:rPr lang="en-US" altLang="zh-CN" dirty="0" err="1"/>
              <a:t>i</a:t>
            </a:r>
            <a:r>
              <a:rPr lang="en-US" altLang="zh-CN" dirty="0"/>
              <a:t>  &lt;  4 ( </a:t>
            </a:r>
            <a:r>
              <a:rPr lang="en-US" altLang="zh-CN" dirty="0" err="1"/>
              <a:t>Rnd</a:t>
            </a:r>
            <a:r>
              <a:rPr lang="en-US" altLang="zh-CN" dirty="0"/>
              <a:t> + 1 )</a:t>
            </a:r>
          </a:p>
        </p:txBody>
      </p:sp>
      <p:sp>
        <p:nvSpPr>
          <p:cNvPr id="70692" name="Text Box 36"/>
          <p:cNvSpPr txBox="1">
            <a:spLocks noChangeArrowheads="1"/>
          </p:cNvSpPr>
          <p:nvPr/>
        </p:nvSpPr>
        <p:spPr bwMode="auto">
          <a:xfrm>
            <a:off x="3851275" y="4365625"/>
            <a:ext cx="29527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t>i mod 4 = 0</a:t>
            </a:r>
          </a:p>
        </p:txBody>
      </p:sp>
      <p:sp>
        <p:nvSpPr>
          <p:cNvPr id="70693" name="Text Box 37"/>
          <p:cNvSpPr txBox="1">
            <a:spLocks noChangeArrowheads="1"/>
          </p:cNvSpPr>
          <p:nvPr/>
        </p:nvSpPr>
        <p:spPr bwMode="auto">
          <a:xfrm>
            <a:off x="179388" y="4437063"/>
            <a:ext cx="17287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dirty="0" err="1"/>
              <a:t>i</a:t>
            </a:r>
            <a:r>
              <a:rPr lang="en-US" altLang="zh-CN" dirty="0"/>
              <a:t> mod 4 != 0</a:t>
            </a: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206</a:t>
            </a:fld>
            <a:endParaRPr lang="en-US" altLang="zh-CN"/>
          </a:p>
        </p:txBody>
      </p:sp>
    </p:spTree>
    <p:extLst>
      <p:ext uri="{BB962C8B-B14F-4D97-AF65-F5344CB8AC3E}">
        <p14:creationId xmlns:p14="http://schemas.microsoft.com/office/powerpoint/2010/main" val="2614305488"/>
      </p:ext>
    </p:extLst>
  </p:cSld>
  <p:clrMapOvr>
    <a:masterClrMapping/>
  </p:clrMapOvr>
  <p:transition>
    <p:wipe dir="d"/>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458C8F27-2AC2-4F48-B4D1-AAB02A38F0D0}" type="slidenum">
              <a:rPr lang="en-US" altLang="zh-CN" smtClean="0"/>
              <a:pPr/>
              <a:t>207</a:t>
            </a:fld>
            <a:endParaRPr lang="en-US" altLang="zh-CN"/>
          </a:p>
        </p:txBody>
      </p:sp>
      <p:sp>
        <p:nvSpPr>
          <p:cNvPr id="3" name="标题 2"/>
          <p:cNvSpPr>
            <a:spLocks noGrp="1"/>
          </p:cNvSpPr>
          <p:nvPr>
            <p:ph type="title"/>
          </p:nvPr>
        </p:nvSpPr>
        <p:spPr/>
        <p:txBody>
          <a:bodyPr/>
          <a:lstStyle/>
          <a:p>
            <a:endParaRPr lang="zh-CN" altLang="en-US" dirty="0"/>
          </a:p>
        </p:txBody>
      </p:sp>
      <p:pic>
        <p:nvPicPr>
          <p:cNvPr id="4" name="图片 3"/>
          <p:cNvPicPr>
            <a:picLocks noChangeAspect="1"/>
          </p:cNvPicPr>
          <p:nvPr/>
        </p:nvPicPr>
        <p:blipFill>
          <a:blip r:embed="rId3"/>
          <a:stretch>
            <a:fillRect/>
          </a:stretch>
        </p:blipFill>
        <p:spPr>
          <a:xfrm>
            <a:off x="-90264" y="4115595"/>
            <a:ext cx="9324528" cy="1469122"/>
          </a:xfrm>
          <a:prstGeom prst="rect">
            <a:avLst/>
          </a:prstGeom>
        </p:spPr>
      </p:pic>
      <p:pic>
        <p:nvPicPr>
          <p:cNvPr id="5" name="图片 4"/>
          <p:cNvPicPr>
            <a:picLocks noChangeAspect="1"/>
          </p:cNvPicPr>
          <p:nvPr/>
        </p:nvPicPr>
        <p:blipFill>
          <a:blip r:embed="rId4"/>
          <a:stretch>
            <a:fillRect/>
          </a:stretch>
        </p:blipFill>
        <p:spPr>
          <a:xfrm>
            <a:off x="1996385" y="3150345"/>
            <a:ext cx="4682186" cy="716099"/>
          </a:xfrm>
          <a:prstGeom prst="rect">
            <a:avLst/>
          </a:prstGeom>
        </p:spPr>
      </p:pic>
      <p:sp>
        <p:nvSpPr>
          <p:cNvPr id="6" name="矩形 5"/>
          <p:cNvSpPr/>
          <p:nvPr/>
        </p:nvSpPr>
        <p:spPr>
          <a:xfrm>
            <a:off x="381888" y="1491797"/>
            <a:ext cx="8208912" cy="523220"/>
          </a:xfrm>
          <a:prstGeom prst="rect">
            <a:avLst/>
          </a:prstGeom>
        </p:spPr>
        <p:txBody>
          <a:bodyPr wrap="square">
            <a:spAutoFit/>
          </a:bodyPr>
          <a:lstStyle/>
          <a:p>
            <a:pPr algn="l"/>
            <a:r>
              <a:rPr lang="zh-CN" altLang="en-US" sz="2800" dirty="0">
                <a:latin typeface="微软雅黑" pitchFamily="34" charset="-122"/>
                <a:ea typeface="微软雅黑" pitchFamily="34" charset="-122"/>
              </a:rPr>
              <a:t>字循环：四个字节左循环一个字节</a:t>
            </a:r>
          </a:p>
        </p:txBody>
      </p:sp>
    </p:spTree>
    <p:extLst>
      <p:ext uri="{BB962C8B-B14F-4D97-AF65-F5344CB8AC3E}">
        <p14:creationId xmlns:p14="http://schemas.microsoft.com/office/powerpoint/2010/main" val="2429472841"/>
      </p:ext>
    </p:extLst>
  </p:cSld>
  <p:clrMapOvr>
    <a:masterClrMapping/>
  </p:clrMapOvr>
  <p:transition>
    <p:wipe dir="d"/>
  </p:transition>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9657" name="Group 25"/>
          <p:cNvGraphicFramePr>
            <a:graphicFrameLocks noGrp="1"/>
          </p:cNvGraphicFramePr>
          <p:nvPr/>
        </p:nvGraphicFramePr>
        <p:xfrm>
          <a:off x="1979613" y="1125538"/>
          <a:ext cx="4752975" cy="2016125"/>
        </p:xfrm>
        <a:graphic>
          <a:graphicData uri="http://schemas.openxmlformats.org/drawingml/2006/table">
            <a:tbl>
              <a:tblPr/>
              <a:tblGrid>
                <a:gridCol w="582612">
                  <a:extLst>
                    <a:ext uri="{9D8B030D-6E8A-4147-A177-3AD203B41FA5}">
                      <a16:colId xmlns:a16="http://schemas.microsoft.com/office/drawing/2014/main" val="20000"/>
                    </a:ext>
                  </a:extLst>
                </a:gridCol>
                <a:gridCol w="582613">
                  <a:extLst>
                    <a:ext uri="{9D8B030D-6E8A-4147-A177-3AD203B41FA5}">
                      <a16:colId xmlns:a16="http://schemas.microsoft.com/office/drawing/2014/main" val="20001"/>
                    </a:ext>
                  </a:extLst>
                </a:gridCol>
                <a:gridCol w="574675">
                  <a:extLst>
                    <a:ext uri="{9D8B030D-6E8A-4147-A177-3AD203B41FA5}">
                      <a16:colId xmlns:a16="http://schemas.microsoft.com/office/drawing/2014/main" val="20002"/>
                    </a:ext>
                  </a:extLst>
                </a:gridCol>
                <a:gridCol w="590550">
                  <a:extLst>
                    <a:ext uri="{9D8B030D-6E8A-4147-A177-3AD203B41FA5}">
                      <a16:colId xmlns:a16="http://schemas.microsoft.com/office/drawing/2014/main" val="20003"/>
                    </a:ext>
                  </a:extLst>
                </a:gridCol>
                <a:gridCol w="584200">
                  <a:extLst>
                    <a:ext uri="{9D8B030D-6E8A-4147-A177-3AD203B41FA5}">
                      <a16:colId xmlns:a16="http://schemas.microsoft.com/office/drawing/2014/main" val="20004"/>
                    </a:ext>
                  </a:extLst>
                </a:gridCol>
                <a:gridCol w="582612">
                  <a:extLst>
                    <a:ext uri="{9D8B030D-6E8A-4147-A177-3AD203B41FA5}">
                      <a16:colId xmlns:a16="http://schemas.microsoft.com/office/drawing/2014/main" val="20005"/>
                    </a:ext>
                  </a:extLst>
                </a:gridCol>
                <a:gridCol w="584200">
                  <a:extLst>
                    <a:ext uri="{9D8B030D-6E8A-4147-A177-3AD203B41FA5}">
                      <a16:colId xmlns:a16="http://schemas.microsoft.com/office/drawing/2014/main" val="20006"/>
                    </a:ext>
                  </a:extLst>
                </a:gridCol>
                <a:gridCol w="671513">
                  <a:extLst>
                    <a:ext uri="{9D8B030D-6E8A-4147-A177-3AD203B41FA5}">
                      <a16:colId xmlns:a16="http://schemas.microsoft.com/office/drawing/2014/main" val="20007"/>
                    </a:ext>
                  </a:extLst>
                </a:gridCol>
              </a:tblGrid>
              <a:tr h="2016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800" b="1" i="0" u="none" strike="noStrike" cap="none" normalizeH="0" baseline="0">
                          <a:ln>
                            <a:noFill/>
                          </a:ln>
                          <a:solidFill>
                            <a:schemeClr val="tx1"/>
                          </a:solidFill>
                          <a:effectLst/>
                          <a:latin typeface="Arial" charset="0"/>
                          <a:ea typeface="宋体"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800" b="1" i="0" u="none" strike="noStrike" cap="none" normalizeH="0" baseline="0">
                          <a:ln>
                            <a:noFill/>
                          </a:ln>
                          <a:solidFill>
                            <a:schemeClr val="tx1"/>
                          </a:solidFill>
                          <a:effectLst/>
                          <a:latin typeface="Arial"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800" b="1" i="0" u="none" strike="noStrike" cap="none" normalizeH="0" baseline="0">
                          <a:ln>
                            <a:noFill/>
                          </a:ln>
                          <a:solidFill>
                            <a:schemeClr val="tx1"/>
                          </a:solidFill>
                          <a:effectLst/>
                          <a:latin typeface="Arial"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9FF33"/>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800" b="1" i="0" u="none" strike="noStrike" cap="none" normalizeH="0" baseline="0">
                          <a:ln>
                            <a:noFill/>
                          </a:ln>
                          <a:solidFill>
                            <a:schemeClr val="tx1"/>
                          </a:solidFill>
                          <a:effectLst/>
                          <a:latin typeface="Arial"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bg1"/>
                          </a:solidFill>
                          <a:effectLst/>
                          <a:latin typeface="Arial" charset="0"/>
                          <a:ea typeface="宋体" charset="-122"/>
                        </a:rPr>
                        <a:t>K</a:t>
                      </a:r>
                      <a:r>
                        <a:rPr kumimoji="0" lang="en-US" altLang="zh-CN" sz="1800" b="1" i="0" u="none" strike="noStrike" cap="none" normalizeH="0" baseline="0">
                          <a:ln>
                            <a:noFill/>
                          </a:ln>
                          <a:solidFill>
                            <a:schemeClr val="bg1"/>
                          </a:solidFill>
                          <a:effectLst/>
                          <a:latin typeface="Arial"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800" b="1" i="0" u="none" strike="noStrike" cap="none" normalizeH="0" baseline="0">
                          <a:ln>
                            <a:noFill/>
                          </a:ln>
                          <a:solidFill>
                            <a:schemeClr val="tx1"/>
                          </a:solidFill>
                          <a:effectLst/>
                          <a:latin typeface="Arial"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800" b="1" i="0" u="none" strike="noStrike" cap="none" normalizeH="0" baseline="0">
                          <a:ln>
                            <a:noFill/>
                          </a:ln>
                          <a:solidFill>
                            <a:schemeClr val="tx1"/>
                          </a:solidFill>
                          <a:effectLst/>
                          <a:latin typeface="Arial"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800" b="1" i="0" u="none" strike="noStrike" cap="none" normalizeH="0" baseline="0">
                          <a:ln>
                            <a:noFill/>
                          </a:ln>
                          <a:solidFill>
                            <a:schemeClr val="tx1"/>
                          </a:solidFill>
                          <a:effectLst/>
                          <a:latin typeface="Arial" charset="0"/>
                          <a:ea typeface="宋体"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9656" name="Line 24"/>
          <p:cNvSpPr>
            <a:spLocks noChangeShapeType="1"/>
          </p:cNvSpPr>
          <p:nvPr/>
        </p:nvSpPr>
        <p:spPr bwMode="auto">
          <a:xfrm>
            <a:off x="2268538" y="3141663"/>
            <a:ext cx="0" cy="32400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59" name="Rectangle 27"/>
          <p:cNvSpPr>
            <a:spLocks noChangeArrowheads="1"/>
          </p:cNvSpPr>
          <p:nvPr/>
        </p:nvSpPr>
        <p:spPr bwMode="auto">
          <a:xfrm>
            <a:off x="2700338" y="3933825"/>
            <a:ext cx="1800225" cy="6477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Byte</a:t>
            </a:r>
          </a:p>
          <a:p>
            <a:pPr algn="ctr"/>
            <a:r>
              <a:rPr lang="en-US" altLang="zh-CN"/>
              <a:t>Substitution</a:t>
            </a:r>
          </a:p>
        </p:txBody>
      </p:sp>
      <p:sp>
        <p:nvSpPr>
          <p:cNvPr id="69660" name="Rectangle 28"/>
          <p:cNvSpPr>
            <a:spLocks noChangeArrowheads="1"/>
          </p:cNvSpPr>
          <p:nvPr/>
        </p:nvSpPr>
        <p:spPr bwMode="auto">
          <a:xfrm>
            <a:off x="2700338" y="5013325"/>
            <a:ext cx="1871662" cy="576263"/>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ByteRotate</a:t>
            </a:r>
          </a:p>
        </p:txBody>
      </p:sp>
      <p:sp>
        <p:nvSpPr>
          <p:cNvPr id="69661" name="Line 29"/>
          <p:cNvSpPr>
            <a:spLocks noChangeShapeType="1"/>
          </p:cNvSpPr>
          <p:nvPr/>
        </p:nvSpPr>
        <p:spPr bwMode="auto">
          <a:xfrm flipH="1">
            <a:off x="3563938" y="3141663"/>
            <a:ext cx="431800" cy="79216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63" name="Line 31"/>
          <p:cNvSpPr>
            <a:spLocks noChangeShapeType="1"/>
          </p:cNvSpPr>
          <p:nvPr/>
        </p:nvSpPr>
        <p:spPr bwMode="auto">
          <a:xfrm>
            <a:off x="3492500" y="4581525"/>
            <a:ext cx="0" cy="431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64" name="Line 32"/>
          <p:cNvSpPr>
            <a:spLocks noChangeShapeType="1"/>
          </p:cNvSpPr>
          <p:nvPr/>
        </p:nvSpPr>
        <p:spPr bwMode="auto">
          <a:xfrm>
            <a:off x="3492500" y="5589588"/>
            <a:ext cx="0" cy="50323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65" name="Oval 33"/>
          <p:cNvSpPr>
            <a:spLocks noChangeArrowheads="1"/>
          </p:cNvSpPr>
          <p:nvPr/>
        </p:nvSpPr>
        <p:spPr bwMode="auto">
          <a:xfrm>
            <a:off x="3203575" y="6092825"/>
            <a:ext cx="576263" cy="503238"/>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a:t>
            </a:r>
          </a:p>
        </p:txBody>
      </p:sp>
      <p:sp>
        <p:nvSpPr>
          <p:cNvPr id="69666" name="Line 34"/>
          <p:cNvSpPr>
            <a:spLocks noChangeShapeType="1"/>
          </p:cNvSpPr>
          <p:nvPr/>
        </p:nvSpPr>
        <p:spPr bwMode="auto">
          <a:xfrm>
            <a:off x="2268538" y="6381750"/>
            <a:ext cx="93503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67" name="Rectangle 35"/>
          <p:cNvSpPr>
            <a:spLocks noChangeArrowheads="1"/>
          </p:cNvSpPr>
          <p:nvPr/>
        </p:nvSpPr>
        <p:spPr bwMode="auto">
          <a:xfrm>
            <a:off x="5364163" y="6165850"/>
            <a:ext cx="2016125" cy="431800"/>
          </a:xfrm>
          <a:prstGeom prst="rect">
            <a:avLst/>
          </a:prstGeom>
          <a:solidFill>
            <a:schemeClr val="bg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t>Rcon</a:t>
            </a:r>
          </a:p>
        </p:txBody>
      </p:sp>
      <p:sp>
        <p:nvSpPr>
          <p:cNvPr id="69668" name="Line 36"/>
          <p:cNvSpPr>
            <a:spLocks noChangeShapeType="1"/>
          </p:cNvSpPr>
          <p:nvPr/>
        </p:nvSpPr>
        <p:spPr bwMode="auto">
          <a:xfrm flipH="1">
            <a:off x="3851275" y="6381750"/>
            <a:ext cx="144145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71" name="Line 39"/>
          <p:cNvSpPr>
            <a:spLocks noChangeShapeType="1"/>
          </p:cNvSpPr>
          <p:nvPr/>
        </p:nvSpPr>
        <p:spPr bwMode="auto">
          <a:xfrm flipV="1">
            <a:off x="3779838" y="5661025"/>
            <a:ext cx="1800225" cy="504825"/>
          </a:xfrm>
          <a:prstGeom prst="line">
            <a:avLst/>
          </a:prstGeom>
          <a:noFill/>
          <a:ln w="38100">
            <a:solidFill>
              <a:srgbClr val="66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672" name="Line 40"/>
          <p:cNvSpPr>
            <a:spLocks noChangeShapeType="1"/>
          </p:cNvSpPr>
          <p:nvPr/>
        </p:nvSpPr>
        <p:spPr bwMode="auto">
          <a:xfrm flipH="1" flipV="1">
            <a:off x="4787900" y="3141663"/>
            <a:ext cx="792163" cy="2519362"/>
          </a:xfrm>
          <a:prstGeom prst="line">
            <a:avLst/>
          </a:prstGeom>
          <a:noFill/>
          <a:ln w="38100">
            <a:solidFill>
              <a:srgbClr val="66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灯片编号占位符 1"/>
          <p:cNvSpPr>
            <a:spLocks noGrp="1"/>
          </p:cNvSpPr>
          <p:nvPr>
            <p:ph type="sldNum" sz="quarter" idx="12"/>
          </p:nvPr>
        </p:nvSpPr>
        <p:spPr/>
        <p:txBody>
          <a:bodyPr/>
          <a:lstStyle/>
          <a:p>
            <a:fld id="{E4C9FC22-3262-423B-B838-B0162BEC6DC8}" type="slidenum">
              <a:rPr lang="en-US" altLang="zh-CN" smtClean="0"/>
              <a:pPr/>
              <a:t>208</a:t>
            </a:fld>
            <a:endParaRPr lang="en-US" altLang="zh-CN"/>
          </a:p>
        </p:txBody>
      </p:sp>
    </p:spTree>
    <p:extLst>
      <p:ext uri="{BB962C8B-B14F-4D97-AF65-F5344CB8AC3E}">
        <p14:creationId xmlns:p14="http://schemas.microsoft.com/office/powerpoint/2010/main" val="2241567749"/>
      </p:ext>
    </p:extLst>
  </p:cSld>
  <p:clrMapOvr>
    <a:masterClrMapping/>
  </p:clrMapOvr>
  <p:transition>
    <p:wipe dir="d"/>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algn="l"/>
            <a:r>
              <a:rPr lang="en-US" altLang="zh-CN" b="0" dirty="0">
                <a:solidFill>
                  <a:schemeClr val="bg1"/>
                </a:solidFill>
              </a:rPr>
              <a:t> </a:t>
            </a:r>
            <a:r>
              <a:rPr lang="zh-CN" altLang="en-US" b="0" dirty="0">
                <a:solidFill>
                  <a:schemeClr val="bg1"/>
                </a:solidFill>
              </a:rPr>
              <a:t>轮密钥选取</a:t>
            </a:r>
          </a:p>
        </p:txBody>
      </p:sp>
      <p:graphicFrame>
        <p:nvGraphicFramePr>
          <p:cNvPr id="59444" name="Group 52"/>
          <p:cNvGraphicFramePr>
            <a:graphicFrameLocks noGrp="1"/>
          </p:cNvGraphicFramePr>
          <p:nvPr/>
        </p:nvGraphicFramePr>
        <p:xfrm>
          <a:off x="179388" y="1773238"/>
          <a:ext cx="8785225" cy="2679700"/>
        </p:xfrm>
        <a:graphic>
          <a:graphicData uri="http://schemas.openxmlformats.org/drawingml/2006/table">
            <a:tbl>
              <a:tblPr/>
              <a:tblGrid>
                <a:gridCol w="627062">
                  <a:extLst>
                    <a:ext uri="{9D8B030D-6E8A-4147-A177-3AD203B41FA5}">
                      <a16:colId xmlns:a16="http://schemas.microsoft.com/office/drawing/2014/main" val="20000"/>
                    </a:ext>
                  </a:extLst>
                </a:gridCol>
                <a:gridCol w="628650">
                  <a:extLst>
                    <a:ext uri="{9D8B030D-6E8A-4147-A177-3AD203B41FA5}">
                      <a16:colId xmlns:a16="http://schemas.microsoft.com/office/drawing/2014/main" val="20001"/>
                    </a:ext>
                  </a:extLst>
                </a:gridCol>
                <a:gridCol w="627063">
                  <a:extLst>
                    <a:ext uri="{9D8B030D-6E8A-4147-A177-3AD203B41FA5}">
                      <a16:colId xmlns:a16="http://schemas.microsoft.com/office/drawing/2014/main" val="20002"/>
                    </a:ext>
                  </a:extLst>
                </a:gridCol>
                <a:gridCol w="627062">
                  <a:extLst>
                    <a:ext uri="{9D8B030D-6E8A-4147-A177-3AD203B41FA5}">
                      <a16:colId xmlns:a16="http://schemas.microsoft.com/office/drawing/2014/main" val="20003"/>
                    </a:ext>
                  </a:extLst>
                </a:gridCol>
                <a:gridCol w="627063">
                  <a:extLst>
                    <a:ext uri="{9D8B030D-6E8A-4147-A177-3AD203B41FA5}">
                      <a16:colId xmlns:a16="http://schemas.microsoft.com/office/drawing/2014/main" val="20004"/>
                    </a:ext>
                  </a:extLst>
                </a:gridCol>
                <a:gridCol w="628650">
                  <a:extLst>
                    <a:ext uri="{9D8B030D-6E8A-4147-A177-3AD203B41FA5}">
                      <a16:colId xmlns:a16="http://schemas.microsoft.com/office/drawing/2014/main" val="20005"/>
                    </a:ext>
                  </a:extLst>
                </a:gridCol>
                <a:gridCol w="627062">
                  <a:extLst>
                    <a:ext uri="{9D8B030D-6E8A-4147-A177-3AD203B41FA5}">
                      <a16:colId xmlns:a16="http://schemas.microsoft.com/office/drawing/2014/main" val="20006"/>
                    </a:ext>
                  </a:extLst>
                </a:gridCol>
                <a:gridCol w="627063">
                  <a:extLst>
                    <a:ext uri="{9D8B030D-6E8A-4147-A177-3AD203B41FA5}">
                      <a16:colId xmlns:a16="http://schemas.microsoft.com/office/drawing/2014/main" val="20007"/>
                    </a:ext>
                  </a:extLst>
                </a:gridCol>
                <a:gridCol w="628650">
                  <a:extLst>
                    <a:ext uri="{9D8B030D-6E8A-4147-A177-3AD203B41FA5}">
                      <a16:colId xmlns:a16="http://schemas.microsoft.com/office/drawing/2014/main" val="20008"/>
                    </a:ext>
                  </a:extLst>
                </a:gridCol>
                <a:gridCol w="627062">
                  <a:extLst>
                    <a:ext uri="{9D8B030D-6E8A-4147-A177-3AD203B41FA5}">
                      <a16:colId xmlns:a16="http://schemas.microsoft.com/office/drawing/2014/main" val="20009"/>
                    </a:ext>
                  </a:extLst>
                </a:gridCol>
                <a:gridCol w="709613">
                  <a:extLst>
                    <a:ext uri="{9D8B030D-6E8A-4147-A177-3AD203B41FA5}">
                      <a16:colId xmlns:a16="http://schemas.microsoft.com/office/drawing/2014/main" val="20010"/>
                    </a:ext>
                  </a:extLst>
                </a:gridCol>
                <a:gridCol w="647700">
                  <a:extLst>
                    <a:ext uri="{9D8B030D-6E8A-4147-A177-3AD203B41FA5}">
                      <a16:colId xmlns:a16="http://schemas.microsoft.com/office/drawing/2014/main" val="20011"/>
                    </a:ext>
                  </a:extLst>
                </a:gridCol>
                <a:gridCol w="647700">
                  <a:extLst>
                    <a:ext uri="{9D8B030D-6E8A-4147-A177-3AD203B41FA5}">
                      <a16:colId xmlns:a16="http://schemas.microsoft.com/office/drawing/2014/main" val="20012"/>
                    </a:ext>
                  </a:extLst>
                </a:gridCol>
                <a:gridCol w="504825">
                  <a:extLst>
                    <a:ext uri="{9D8B030D-6E8A-4147-A177-3AD203B41FA5}">
                      <a16:colId xmlns:a16="http://schemas.microsoft.com/office/drawing/2014/main" val="20013"/>
                    </a:ext>
                  </a:extLst>
                </a:gridCol>
              </a:tblGrid>
              <a:tr h="26797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800" b="1" i="0" u="none" strike="noStrike" cap="none" normalizeH="0" baseline="0">
                          <a:ln>
                            <a:noFill/>
                          </a:ln>
                          <a:solidFill>
                            <a:schemeClr val="tx1"/>
                          </a:solidFill>
                          <a:effectLst/>
                          <a:latin typeface="Arial" charset="0"/>
                          <a:ea typeface="宋体"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800" b="1" i="0" u="none" strike="noStrike" cap="none" normalizeH="0" baseline="0">
                          <a:ln>
                            <a:noFill/>
                          </a:ln>
                          <a:solidFill>
                            <a:schemeClr val="tx1"/>
                          </a:solidFill>
                          <a:effectLst/>
                          <a:latin typeface="Arial"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800" b="1" i="0" u="none" strike="noStrike" cap="none" normalizeH="0" baseline="0">
                          <a:ln>
                            <a:noFill/>
                          </a:ln>
                          <a:solidFill>
                            <a:schemeClr val="tx1"/>
                          </a:solidFill>
                          <a:effectLst/>
                          <a:latin typeface="Arial"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800" b="1" i="0" u="none" strike="noStrike" cap="none" normalizeH="0" baseline="0">
                          <a:ln>
                            <a:noFill/>
                          </a:ln>
                          <a:solidFill>
                            <a:schemeClr val="tx1"/>
                          </a:solidFill>
                          <a:effectLst/>
                          <a:latin typeface="Arial"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800" b="1" i="0" u="none" strike="noStrike" cap="none" normalizeH="0" baseline="0">
                          <a:ln>
                            <a:noFill/>
                          </a:ln>
                          <a:solidFill>
                            <a:schemeClr val="tx1"/>
                          </a:solidFill>
                          <a:effectLst/>
                          <a:latin typeface="Arial"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800" b="1" i="0" u="none" strike="noStrike" cap="none" normalizeH="0" baseline="0">
                          <a:ln>
                            <a:noFill/>
                          </a:ln>
                          <a:solidFill>
                            <a:schemeClr val="tx1"/>
                          </a:solidFill>
                          <a:effectLst/>
                          <a:latin typeface="Arial"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800" b="1" i="0" u="none" strike="noStrike" cap="none" normalizeH="0" baseline="0">
                          <a:ln>
                            <a:noFill/>
                          </a:ln>
                          <a:solidFill>
                            <a:schemeClr val="tx1"/>
                          </a:solidFill>
                          <a:effectLst/>
                          <a:latin typeface="Arial"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800" b="1" i="0" u="none" strike="noStrike" cap="none" normalizeH="0" baseline="0">
                          <a:ln>
                            <a:noFill/>
                          </a:ln>
                          <a:solidFill>
                            <a:schemeClr val="tx1"/>
                          </a:solidFill>
                          <a:effectLst/>
                          <a:latin typeface="Arial" charset="0"/>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800" b="1" i="0" u="none" strike="noStrike" cap="none" normalizeH="0" baseline="0">
                          <a:ln>
                            <a:noFill/>
                          </a:ln>
                          <a:solidFill>
                            <a:schemeClr val="tx1"/>
                          </a:solidFill>
                          <a:effectLst/>
                          <a:latin typeface="Arial"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800" b="1" i="0" u="none" strike="noStrike" cap="none" normalizeH="0" baseline="0">
                          <a:ln>
                            <a:noFill/>
                          </a:ln>
                          <a:solidFill>
                            <a:schemeClr val="tx1"/>
                          </a:solidFill>
                          <a:effectLst/>
                          <a:latin typeface="Arial"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400" b="1" i="0" u="none" strike="noStrike" cap="none" normalizeH="0" baseline="0">
                          <a:ln>
                            <a:noFill/>
                          </a:ln>
                          <a:solidFill>
                            <a:schemeClr val="tx1"/>
                          </a:solidFill>
                          <a:effectLst/>
                          <a:latin typeface="Arial"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400" b="1" i="0" u="none" strike="noStrike" cap="none" normalizeH="0" baseline="0">
                          <a:ln>
                            <a:noFill/>
                          </a:ln>
                          <a:solidFill>
                            <a:schemeClr val="tx1"/>
                          </a:solidFill>
                          <a:effectLst/>
                          <a:latin typeface="Arial" charset="0"/>
                          <a:ea typeface="宋体"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1"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a:ln>
                            <a:noFill/>
                          </a:ln>
                          <a:solidFill>
                            <a:schemeClr val="tx1"/>
                          </a:solidFill>
                          <a:effectLst/>
                          <a:latin typeface="Arial" charset="0"/>
                          <a:ea typeface="宋体" charset="-122"/>
                        </a:rPr>
                        <a:t>K</a:t>
                      </a:r>
                      <a:r>
                        <a:rPr kumimoji="0" lang="en-US" altLang="zh-CN" sz="1400" b="1" i="0" u="none" strike="noStrike" cap="none" normalizeH="0" baseline="0">
                          <a:ln>
                            <a:noFill/>
                          </a:ln>
                          <a:solidFill>
                            <a:schemeClr val="tx1"/>
                          </a:solidFill>
                          <a:effectLst/>
                          <a:latin typeface="Arial" charset="0"/>
                          <a:ea typeface="宋体" charset="-122"/>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0"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0" i="0" u="none" strike="noStrike" cap="none" normalizeH="0" baseline="0">
                        <a:ln>
                          <a:noFill/>
                        </a:ln>
                        <a:solidFill>
                          <a:schemeClr val="tx1"/>
                        </a:solidFill>
                        <a:effectLst/>
                        <a:latin typeface="Arial" charset="0"/>
                        <a:ea typeface="宋体"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zh-CN" sz="2800" b="0" i="0" u="none" strike="noStrike" cap="none" normalizeH="0" baseline="0">
                        <a:ln>
                          <a:noFill/>
                        </a:ln>
                        <a:solidFill>
                          <a:schemeClr val="tx1"/>
                        </a:solidFill>
                        <a:effectLst/>
                        <a:latin typeface="Arial"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9431" name="Line 39"/>
          <p:cNvSpPr>
            <a:spLocks noChangeShapeType="1"/>
          </p:cNvSpPr>
          <p:nvPr/>
        </p:nvSpPr>
        <p:spPr bwMode="auto">
          <a:xfrm>
            <a:off x="8388350" y="3141663"/>
            <a:ext cx="431800" cy="0"/>
          </a:xfrm>
          <a:prstGeom prst="line">
            <a:avLst/>
          </a:prstGeom>
          <a:noFill/>
          <a:ln w="381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32" name="Line 40"/>
          <p:cNvSpPr>
            <a:spLocks noChangeShapeType="1"/>
          </p:cNvSpPr>
          <p:nvPr/>
        </p:nvSpPr>
        <p:spPr bwMode="auto">
          <a:xfrm>
            <a:off x="8964613" y="1773238"/>
            <a:ext cx="17938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33" name="Line 41"/>
          <p:cNvSpPr>
            <a:spLocks noChangeShapeType="1"/>
          </p:cNvSpPr>
          <p:nvPr/>
        </p:nvSpPr>
        <p:spPr bwMode="auto">
          <a:xfrm>
            <a:off x="8964613" y="4437063"/>
            <a:ext cx="17938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34" name="Line 42"/>
          <p:cNvSpPr>
            <a:spLocks noChangeShapeType="1"/>
          </p:cNvSpPr>
          <p:nvPr/>
        </p:nvSpPr>
        <p:spPr bwMode="auto">
          <a:xfrm>
            <a:off x="539750" y="4581525"/>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35" name="Line 43"/>
          <p:cNvSpPr>
            <a:spLocks noChangeShapeType="1"/>
          </p:cNvSpPr>
          <p:nvPr/>
        </p:nvSpPr>
        <p:spPr bwMode="auto">
          <a:xfrm>
            <a:off x="2411413" y="4652963"/>
            <a:ext cx="0" cy="3603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36" name="Line 44"/>
          <p:cNvSpPr>
            <a:spLocks noChangeShapeType="1"/>
          </p:cNvSpPr>
          <p:nvPr/>
        </p:nvSpPr>
        <p:spPr bwMode="auto">
          <a:xfrm>
            <a:off x="539750" y="5013325"/>
            <a:ext cx="187166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37" name="Line 45"/>
          <p:cNvSpPr>
            <a:spLocks noChangeShapeType="1"/>
          </p:cNvSpPr>
          <p:nvPr/>
        </p:nvSpPr>
        <p:spPr bwMode="auto">
          <a:xfrm>
            <a:off x="3059113" y="4652963"/>
            <a:ext cx="0" cy="3603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38" name="Line 46"/>
          <p:cNvSpPr>
            <a:spLocks noChangeShapeType="1"/>
          </p:cNvSpPr>
          <p:nvPr/>
        </p:nvSpPr>
        <p:spPr bwMode="auto">
          <a:xfrm>
            <a:off x="4932363" y="4724400"/>
            <a:ext cx="0" cy="2889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39" name="Line 47"/>
          <p:cNvSpPr>
            <a:spLocks noChangeShapeType="1"/>
          </p:cNvSpPr>
          <p:nvPr/>
        </p:nvSpPr>
        <p:spPr bwMode="auto">
          <a:xfrm>
            <a:off x="3059113" y="5013325"/>
            <a:ext cx="18732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40" name="Line 48"/>
          <p:cNvSpPr>
            <a:spLocks noChangeShapeType="1"/>
          </p:cNvSpPr>
          <p:nvPr/>
        </p:nvSpPr>
        <p:spPr bwMode="auto">
          <a:xfrm>
            <a:off x="5580063" y="4652963"/>
            <a:ext cx="0" cy="3603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45" name="Line 53"/>
          <p:cNvSpPr>
            <a:spLocks noChangeShapeType="1"/>
          </p:cNvSpPr>
          <p:nvPr/>
        </p:nvSpPr>
        <p:spPr bwMode="auto">
          <a:xfrm>
            <a:off x="7524750" y="4652963"/>
            <a:ext cx="0" cy="36036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46" name="Line 54"/>
          <p:cNvSpPr>
            <a:spLocks noChangeShapeType="1"/>
          </p:cNvSpPr>
          <p:nvPr/>
        </p:nvSpPr>
        <p:spPr bwMode="auto">
          <a:xfrm>
            <a:off x="5580063" y="5013325"/>
            <a:ext cx="194468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447" name="Text Box 55"/>
          <p:cNvSpPr txBox="1">
            <a:spLocks noChangeArrowheads="1"/>
          </p:cNvSpPr>
          <p:nvPr/>
        </p:nvSpPr>
        <p:spPr bwMode="auto">
          <a:xfrm>
            <a:off x="611188" y="5300663"/>
            <a:ext cx="1657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a:solidFill>
                  <a:srgbClr val="6600FF"/>
                </a:solidFill>
              </a:rPr>
              <a:t>轮密钥</a:t>
            </a:r>
            <a:r>
              <a:rPr lang="en-US" altLang="zh-CN">
                <a:solidFill>
                  <a:srgbClr val="6600FF"/>
                </a:solidFill>
              </a:rPr>
              <a:t>0</a:t>
            </a:r>
          </a:p>
        </p:txBody>
      </p:sp>
      <p:sp>
        <p:nvSpPr>
          <p:cNvPr id="59448" name="Text Box 56"/>
          <p:cNvSpPr txBox="1">
            <a:spLocks noChangeArrowheads="1"/>
          </p:cNvSpPr>
          <p:nvPr/>
        </p:nvSpPr>
        <p:spPr bwMode="auto">
          <a:xfrm>
            <a:off x="3348038" y="5300663"/>
            <a:ext cx="1368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a:solidFill>
                  <a:srgbClr val="6600FF"/>
                </a:solidFill>
              </a:rPr>
              <a:t>轮密钥</a:t>
            </a:r>
            <a:r>
              <a:rPr lang="en-US" altLang="zh-CN">
                <a:solidFill>
                  <a:srgbClr val="6600FF"/>
                </a:solidFill>
              </a:rPr>
              <a:t>1</a:t>
            </a:r>
          </a:p>
        </p:txBody>
      </p:sp>
      <p:sp>
        <p:nvSpPr>
          <p:cNvPr id="59449" name="Text Box 57"/>
          <p:cNvSpPr txBox="1">
            <a:spLocks noChangeArrowheads="1"/>
          </p:cNvSpPr>
          <p:nvPr/>
        </p:nvSpPr>
        <p:spPr bwMode="auto">
          <a:xfrm>
            <a:off x="6011863" y="5300663"/>
            <a:ext cx="12969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a:solidFill>
                  <a:srgbClr val="6600FF"/>
                </a:solidFill>
              </a:rPr>
              <a:t>轮密钥</a:t>
            </a:r>
            <a:r>
              <a:rPr lang="en-US" altLang="zh-CN">
                <a:solidFill>
                  <a:srgbClr val="6600FF"/>
                </a:solidFill>
              </a:rPr>
              <a:t>2</a:t>
            </a: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209</a:t>
            </a:fld>
            <a:endParaRPr lang="en-US" altLang="zh-CN"/>
          </a:p>
        </p:txBody>
      </p:sp>
    </p:spTree>
    <p:extLst>
      <p:ext uri="{BB962C8B-B14F-4D97-AF65-F5344CB8AC3E}">
        <p14:creationId xmlns:p14="http://schemas.microsoft.com/office/powerpoint/2010/main" val="1716764937"/>
      </p:ext>
    </p:extLst>
  </p:cSld>
  <p:clrMapOvr>
    <a:masterClrMapping/>
  </p:clrMapOvr>
  <p:transition>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27334"/>
            <a:ext cx="7921625" cy="1008062"/>
          </a:xfrm>
        </p:spPr>
        <p:txBody>
          <a:bodyPr/>
          <a:lstStyle/>
          <a:p>
            <a:r>
              <a:rPr lang="zh-CN" altLang="en-US" b="0" dirty="0">
                <a:solidFill>
                  <a:schemeClr val="bg1"/>
                </a:solidFill>
              </a:rPr>
              <a:t>思 考</a:t>
            </a:r>
            <a:endParaRPr lang="zh-CN" altLang="en-US" dirty="0"/>
          </a:p>
        </p:txBody>
      </p:sp>
      <p:sp>
        <p:nvSpPr>
          <p:cNvPr id="5" name="灯片编号占位符 4"/>
          <p:cNvSpPr>
            <a:spLocks noGrp="1"/>
          </p:cNvSpPr>
          <p:nvPr>
            <p:ph type="sldNum" sz="quarter" idx="12"/>
          </p:nvPr>
        </p:nvSpPr>
        <p:spPr/>
        <p:txBody>
          <a:bodyPr/>
          <a:lstStyle/>
          <a:p>
            <a:fld id="{458C8F27-2AC2-4F48-B4D1-AAB02A38F0D0}" type="slidenum">
              <a:rPr lang="en-US" altLang="zh-CN" smtClean="0">
                <a:solidFill>
                  <a:srgbClr val="000000"/>
                </a:solidFill>
              </a:rPr>
              <a:pPr/>
              <a:t>21</a:t>
            </a:fld>
            <a:endParaRPr lang="en-US" altLang="zh-CN">
              <a:solidFill>
                <a:srgbClr val="000000"/>
              </a:solidFill>
            </a:endParaRPr>
          </a:p>
        </p:txBody>
      </p:sp>
      <p:sp>
        <p:nvSpPr>
          <p:cNvPr id="8" name="矩形 7">
            <a:extLst>
              <a:ext uri="{FF2B5EF4-FFF2-40B4-BE49-F238E27FC236}">
                <a16:creationId xmlns:a16="http://schemas.microsoft.com/office/drawing/2014/main" id="{FE512253-41A1-4DC6-AC12-A08F0D4DC433}"/>
              </a:ext>
            </a:extLst>
          </p:cNvPr>
          <p:cNvSpPr/>
          <p:nvPr/>
        </p:nvSpPr>
        <p:spPr>
          <a:xfrm>
            <a:off x="107504" y="1628801"/>
            <a:ext cx="8928992" cy="3416320"/>
          </a:xfrm>
          <a:prstGeom prst="rect">
            <a:avLst/>
          </a:prstGeom>
        </p:spPr>
        <p:txBody>
          <a:bodyPr wrap="square">
            <a:spAutoFit/>
          </a:bodyPr>
          <a:lstStyle/>
          <a:p>
            <a:pPr marL="571500" indent="-571500" algn="l">
              <a:buFont typeface="Arial" panose="020B0604020202020204" pitchFamily="34" charset="0"/>
              <a:buChar char="•"/>
            </a:pPr>
            <a:r>
              <a:rPr lang="zh-CN" altLang="en-US" sz="3600" dirty="0">
                <a:latin typeface="微软雅黑" pitchFamily="34" charset="-122"/>
                <a:ea typeface="微软雅黑" pitchFamily="34" charset="-122"/>
              </a:rPr>
              <a:t>暴力破解很难</a:t>
            </a:r>
            <a:endParaRPr lang="en-US" altLang="zh-CN" sz="3600" dirty="0">
              <a:latin typeface="微软雅黑" pitchFamily="34" charset="-122"/>
              <a:ea typeface="微软雅黑" pitchFamily="34" charset="-122"/>
            </a:endParaRPr>
          </a:p>
          <a:p>
            <a:pPr marL="571500" indent="-571500" algn="l">
              <a:buFont typeface="Arial" panose="020B0604020202020204" pitchFamily="34" charset="0"/>
              <a:buChar char="•"/>
            </a:pPr>
            <a:endParaRPr lang="en-US" altLang="zh-CN" sz="3600" dirty="0">
              <a:latin typeface="微软雅黑" pitchFamily="34" charset="-122"/>
              <a:ea typeface="微软雅黑" pitchFamily="34" charset="-122"/>
            </a:endParaRPr>
          </a:p>
          <a:p>
            <a:pPr marL="571500" indent="-571500" algn="l">
              <a:buFont typeface="Arial" panose="020B0604020202020204" pitchFamily="34" charset="0"/>
              <a:buChar char="•"/>
            </a:pPr>
            <a:r>
              <a:rPr lang="zh-CN" altLang="en-US" sz="3600" dirty="0">
                <a:latin typeface="微软雅黑" pitchFamily="34" charset="-122"/>
                <a:ea typeface="微软雅黑" pitchFamily="34" charset="-122"/>
              </a:rPr>
              <a:t>但看似很安全的密码算法总会被攻破</a:t>
            </a:r>
            <a:endParaRPr lang="en-US" altLang="zh-CN" sz="3600" dirty="0">
              <a:latin typeface="微软雅黑" pitchFamily="34" charset="-122"/>
              <a:ea typeface="微软雅黑" pitchFamily="34" charset="-122"/>
            </a:endParaRPr>
          </a:p>
          <a:p>
            <a:pPr marL="571500" indent="-571500" algn="l">
              <a:buFont typeface="Arial" panose="020B0604020202020204" pitchFamily="34" charset="0"/>
              <a:buChar char="•"/>
            </a:pPr>
            <a:endParaRPr lang="en-US" altLang="zh-CN" sz="3600" dirty="0">
              <a:latin typeface="微软雅黑" pitchFamily="34" charset="-122"/>
              <a:ea typeface="微软雅黑" pitchFamily="34" charset="-122"/>
            </a:endParaRPr>
          </a:p>
          <a:p>
            <a:pPr marL="571500" indent="-571500" algn="l">
              <a:buFont typeface="Arial" panose="020B0604020202020204" pitchFamily="34" charset="0"/>
              <a:buChar char="•"/>
            </a:pPr>
            <a:r>
              <a:rPr lang="zh-CN" altLang="en-US" sz="3600" dirty="0">
                <a:latin typeface="微软雅黑" pitchFamily="34" charset="-122"/>
                <a:ea typeface="微软雅黑" pitchFamily="34" charset="-122"/>
              </a:rPr>
              <a:t>到底有没有</a:t>
            </a:r>
            <a:r>
              <a:rPr lang="zh-CN" altLang="en-US" sz="3600" dirty="0">
                <a:solidFill>
                  <a:srgbClr val="FF0000"/>
                </a:solidFill>
                <a:latin typeface="微软雅黑" pitchFamily="34" charset="-122"/>
                <a:ea typeface="微软雅黑" pitchFamily="34" charset="-122"/>
              </a:rPr>
              <a:t>绝对安全（完美安全）</a:t>
            </a:r>
            <a:r>
              <a:rPr lang="zh-CN" altLang="en-US" sz="3600" dirty="0">
                <a:latin typeface="微软雅黑" pitchFamily="34" charset="-122"/>
                <a:ea typeface="微软雅黑" pitchFamily="34" charset="-122"/>
              </a:rPr>
              <a:t>的密码学算法呢？</a:t>
            </a:r>
            <a:endParaRPr lang="en-US" altLang="zh-CN" sz="3600" dirty="0">
              <a:latin typeface="微软雅黑" pitchFamily="34" charset="-122"/>
              <a:ea typeface="微软雅黑" pitchFamily="34" charset="-122"/>
            </a:endParaRPr>
          </a:p>
        </p:txBody>
      </p:sp>
    </p:spTree>
    <p:extLst>
      <p:ext uri="{BB962C8B-B14F-4D97-AF65-F5344CB8AC3E}">
        <p14:creationId xmlns:p14="http://schemas.microsoft.com/office/powerpoint/2010/main" val="1663801677"/>
      </p:ext>
    </p:extLst>
  </p:cSld>
  <p:clrMapOvr>
    <a:masterClrMapping/>
  </p:clrMapOvr>
  <p:transition>
    <p:wipe dir="d"/>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2610" name="Rectangle 2"/>
          <p:cNvSpPr>
            <a:spLocks noGrp="1" noChangeArrowheads="1"/>
          </p:cNvSpPr>
          <p:nvPr>
            <p:ph type="title"/>
          </p:nvPr>
        </p:nvSpPr>
        <p:spPr/>
        <p:txBody>
          <a:bodyPr/>
          <a:lstStyle/>
          <a:p>
            <a:r>
              <a:rPr lang="en-US" altLang="zh-CN" b="0" dirty="0">
                <a:solidFill>
                  <a:schemeClr val="bg1"/>
                </a:solidFill>
                <a:latin typeface="+mj-ea"/>
              </a:rPr>
              <a:t>AES</a:t>
            </a:r>
            <a:r>
              <a:rPr lang="zh-CN" altLang="en-US" b="0" dirty="0">
                <a:solidFill>
                  <a:schemeClr val="bg1"/>
                </a:solidFill>
                <a:latin typeface="+mj-ea"/>
              </a:rPr>
              <a:t>的特点</a:t>
            </a:r>
          </a:p>
        </p:txBody>
      </p:sp>
      <p:sp>
        <p:nvSpPr>
          <p:cNvPr id="2372611" name="Rectangle 3"/>
          <p:cNvSpPr>
            <a:spLocks noGrp="1" noChangeArrowheads="1"/>
          </p:cNvSpPr>
          <p:nvPr>
            <p:ph type="body" idx="4294967295"/>
          </p:nvPr>
        </p:nvSpPr>
        <p:spPr>
          <a:xfrm>
            <a:off x="251520" y="1268760"/>
            <a:ext cx="8229600" cy="5400600"/>
          </a:xfrm>
        </p:spPr>
        <p:txBody>
          <a:bodyPr/>
          <a:lstStyle/>
          <a:p>
            <a:pPr>
              <a:lnSpc>
                <a:spcPct val="150000"/>
              </a:lnSpc>
              <a:spcBef>
                <a:spcPts val="600"/>
              </a:spcBef>
              <a:spcAft>
                <a:spcPts val="600"/>
              </a:spcAft>
              <a:buClr>
                <a:srgbClr val="FFFF99"/>
              </a:buClr>
              <a:buSzPct val="100000"/>
              <a:buBlip>
                <a:blip r:embed="rId3"/>
              </a:buBlip>
            </a:pPr>
            <a:r>
              <a:rPr lang="zh-CN" altLang="en-US" sz="2100" b="0" kern="1200" dirty="0">
                <a:latin typeface="微软雅黑" pitchFamily="34" charset="-122"/>
                <a:ea typeface="微软雅黑" pitchFamily="34" charset="-122"/>
                <a:sym typeface="ZapfDingbats" pitchFamily="82" charset="2"/>
              </a:rPr>
              <a:t>有较好的数学理论作为基础</a:t>
            </a:r>
            <a:endParaRPr lang="en-US" altLang="zh-CN" sz="2100" b="0" kern="1200" dirty="0">
              <a:latin typeface="微软雅黑" pitchFamily="34" charset="-122"/>
              <a:ea typeface="微软雅黑" pitchFamily="34" charset="-122"/>
              <a:sym typeface="ZapfDingbats" pitchFamily="82" charset="2"/>
            </a:endParaRPr>
          </a:p>
          <a:p>
            <a:pPr>
              <a:lnSpc>
                <a:spcPct val="150000"/>
              </a:lnSpc>
              <a:spcBef>
                <a:spcPts val="600"/>
              </a:spcBef>
              <a:spcAft>
                <a:spcPts val="600"/>
              </a:spcAft>
              <a:buClr>
                <a:srgbClr val="FFFF99"/>
              </a:buClr>
              <a:buSzPct val="100000"/>
              <a:buBlip>
                <a:blip r:embed="rId3"/>
              </a:buBlip>
            </a:pPr>
            <a:r>
              <a:rPr lang="zh-CN" altLang="en-US" sz="2100" b="0" kern="1200" dirty="0">
                <a:latin typeface="微软雅黑" pitchFamily="34" charset="-122"/>
                <a:ea typeface="微软雅黑" pitchFamily="34" charset="-122"/>
                <a:sym typeface="ZapfDingbats" pitchFamily="82" charset="2"/>
              </a:rPr>
              <a:t>不属于</a:t>
            </a:r>
            <a:r>
              <a:rPr lang="en-US" altLang="zh-CN" sz="2100" b="0" kern="1200" dirty="0" err="1">
                <a:latin typeface="微软雅黑" pitchFamily="34" charset="-122"/>
                <a:ea typeface="微软雅黑" pitchFamily="34" charset="-122"/>
                <a:sym typeface="ZapfDingbats" pitchFamily="82" charset="2"/>
              </a:rPr>
              <a:t>Feistel</a:t>
            </a:r>
            <a:r>
              <a:rPr lang="zh-CN" altLang="en-US" sz="2100" b="0" kern="1200" dirty="0">
                <a:latin typeface="微软雅黑" pitchFamily="34" charset="-122"/>
                <a:ea typeface="微软雅黑" pitchFamily="34" charset="-122"/>
                <a:sym typeface="ZapfDingbats" pitchFamily="82" charset="2"/>
              </a:rPr>
              <a:t>结构，加密、解密相似但不对称</a:t>
            </a:r>
          </a:p>
          <a:p>
            <a:pPr>
              <a:lnSpc>
                <a:spcPct val="150000"/>
              </a:lnSpc>
              <a:spcBef>
                <a:spcPts val="600"/>
              </a:spcBef>
              <a:spcAft>
                <a:spcPts val="600"/>
              </a:spcAft>
              <a:buClr>
                <a:srgbClr val="FFFF99"/>
              </a:buClr>
              <a:buSzPct val="100000"/>
              <a:buBlip>
                <a:blip r:embed="rId3"/>
              </a:buBlip>
            </a:pPr>
            <a:r>
              <a:rPr lang="zh-CN" altLang="en-US" sz="2100" b="0" kern="1200" dirty="0">
                <a:latin typeface="微软雅黑" pitchFamily="34" charset="-122"/>
                <a:ea typeface="微软雅黑" pitchFamily="34" charset="-122"/>
                <a:sym typeface="ZapfDingbats" pitchFamily="82" charset="2"/>
              </a:rPr>
              <a:t>分组长度一般为128位，密钥长度支持128/192/256位密</a:t>
            </a:r>
            <a:endParaRPr lang="en-US" altLang="zh-CN" sz="2100" b="0" kern="1200" dirty="0">
              <a:latin typeface="微软雅黑" pitchFamily="34" charset="-122"/>
              <a:ea typeface="微软雅黑" pitchFamily="34" charset="-122"/>
              <a:sym typeface="ZapfDingbats" pitchFamily="82" charset="2"/>
            </a:endParaRPr>
          </a:p>
          <a:p>
            <a:pPr>
              <a:lnSpc>
                <a:spcPct val="150000"/>
              </a:lnSpc>
              <a:spcBef>
                <a:spcPts val="600"/>
              </a:spcBef>
              <a:spcAft>
                <a:spcPts val="600"/>
              </a:spcAft>
              <a:buClr>
                <a:srgbClr val="FFFF99"/>
              </a:buClr>
              <a:buSzPct val="100000"/>
              <a:buBlip>
                <a:blip r:embed="rId3"/>
              </a:buBlip>
            </a:pPr>
            <a:r>
              <a:rPr lang="zh-CN" altLang="en-US" sz="2100" b="0" kern="1200" dirty="0">
                <a:latin typeface="微软雅黑" pitchFamily="34" charset="-122"/>
                <a:ea typeface="微软雅黑" pitchFamily="34" charset="-122"/>
                <a:sym typeface="ZapfDingbats" pitchFamily="82" charset="2"/>
              </a:rPr>
              <a:t>进行</a:t>
            </a:r>
            <a:r>
              <a:rPr lang="en-US" altLang="zh-CN" sz="2100" b="0" kern="1200" dirty="0">
                <a:latin typeface="微软雅黑" pitchFamily="34" charset="-122"/>
                <a:ea typeface="微软雅黑" pitchFamily="34" charset="-122"/>
                <a:sym typeface="ZapfDingbats" pitchFamily="82" charset="2"/>
              </a:rPr>
              <a:t>4</a:t>
            </a:r>
            <a:r>
              <a:rPr lang="zh-CN" altLang="en-US" sz="2100" b="0" kern="1200" dirty="0">
                <a:latin typeface="微软雅黑" pitchFamily="34" charset="-122"/>
                <a:ea typeface="微软雅黑" pitchFamily="34" charset="-122"/>
                <a:sym typeface="ZapfDingbats" pitchFamily="82" charset="2"/>
              </a:rPr>
              <a:t>个不同的步骤，一个移位，</a:t>
            </a:r>
            <a:r>
              <a:rPr lang="en-US" altLang="zh-CN" sz="2100" b="0" kern="1200" dirty="0">
                <a:latin typeface="微软雅黑" pitchFamily="34" charset="-122"/>
                <a:ea typeface="微软雅黑" pitchFamily="34" charset="-122"/>
                <a:sym typeface="ZapfDingbats" pitchFamily="82" charset="2"/>
              </a:rPr>
              <a:t>3</a:t>
            </a:r>
            <a:r>
              <a:rPr lang="zh-CN" altLang="en-US" sz="2100" b="0" kern="1200" dirty="0">
                <a:latin typeface="微软雅黑" pitchFamily="34" charset="-122"/>
                <a:ea typeface="微软雅黑" pitchFamily="34" charset="-122"/>
                <a:sym typeface="ZapfDingbats" pitchFamily="82" charset="2"/>
              </a:rPr>
              <a:t>个替换</a:t>
            </a:r>
            <a:endParaRPr lang="en-US" altLang="zh-CN" sz="2100" b="0" kern="1200" dirty="0">
              <a:latin typeface="微软雅黑" pitchFamily="34" charset="-122"/>
              <a:ea typeface="微软雅黑" pitchFamily="34" charset="-122"/>
              <a:sym typeface="ZapfDingbats" pitchFamily="82" charset="2"/>
            </a:endParaRPr>
          </a:p>
          <a:p>
            <a:pPr lvl="1">
              <a:lnSpc>
                <a:spcPct val="150000"/>
              </a:lnSpc>
              <a:spcBef>
                <a:spcPts val="600"/>
              </a:spcBef>
              <a:spcAft>
                <a:spcPts val="600"/>
              </a:spcAft>
              <a:buClr>
                <a:schemeClr val="accent2"/>
              </a:buClr>
              <a:buSzPct val="100000"/>
            </a:pPr>
            <a:r>
              <a:rPr lang="zh-CN" altLang="en-US" sz="2000" b="0" dirty="0"/>
              <a:t>字节替换</a:t>
            </a:r>
            <a:endParaRPr lang="en-US" altLang="zh-CN" sz="2000" b="0" dirty="0"/>
          </a:p>
          <a:p>
            <a:pPr lvl="1">
              <a:lnSpc>
                <a:spcPct val="150000"/>
              </a:lnSpc>
              <a:spcBef>
                <a:spcPts val="600"/>
              </a:spcBef>
              <a:spcAft>
                <a:spcPts val="600"/>
              </a:spcAft>
              <a:buClr>
                <a:schemeClr val="accent2"/>
              </a:buClr>
              <a:buSzPct val="100000"/>
            </a:pPr>
            <a:r>
              <a:rPr lang="zh-CN" altLang="en-US" sz="2000" b="0" dirty="0"/>
              <a:t>行移位</a:t>
            </a:r>
            <a:endParaRPr lang="en-US" altLang="zh-CN" sz="2000" b="0" dirty="0"/>
          </a:p>
          <a:p>
            <a:pPr lvl="1">
              <a:lnSpc>
                <a:spcPct val="150000"/>
              </a:lnSpc>
              <a:spcBef>
                <a:spcPts val="600"/>
              </a:spcBef>
              <a:spcAft>
                <a:spcPts val="600"/>
              </a:spcAft>
              <a:buClr>
                <a:schemeClr val="accent2"/>
              </a:buClr>
              <a:buSzPct val="100000"/>
            </a:pPr>
            <a:r>
              <a:rPr lang="zh-CN" altLang="en-US" sz="2000" b="0" dirty="0"/>
              <a:t>列混合</a:t>
            </a:r>
            <a:endParaRPr lang="en-US" altLang="zh-CN" sz="2000" b="0" dirty="0"/>
          </a:p>
          <a:p>
            <a:pPr lvl="1">
              <a:lnSpc>
                <a:spcPct val="150000"/>
              </a:lnSpc>
              <a:spcBef>
                <a:spcPts val="600"/>
              </a:spcBef>
              <a:spcAft>
                <a:spcPts val="600"/>
              </a:spcAft>
              <a:buClr>
                <a:schemeClr val="accent2"/>
              </a:buClr>
              <a:buSzPct val="100000"/>
            </a:pPr>
            <a:r>
              <a:rPr lang="zh-CN" altLang="en-US" sz="2000" dirty="0"/>
              <a:t>轮密钥加</a:t>
            </a:r>
            <a:endParaRPr lang="zh-CN" altLang="en-US" sz="2000" dirty="0">
              <a:sym typeface="ZapfDingbats" pitchFamily="82" charset="2"/>
            </a:endParaRPr>
          </a:p>
        </p:txBody>
      </p:sp>
      <p:sp>
        <p:nvSpPr>
          <p:cNvPr id="2" name="灯片编号占位符 1"/>
          <p:cNvSpPr>
            <a:spLocks noGrp="1"/>
          </p:cNvSpPr>
          <p:nvPr>
            <p:ph type="sldNum" sz="quarter" idx="12"/>
          </p:nvPr>
        </p:nvSpPr>
        <p:spPr/>
        <p:txBody>
          <a:bodyPr/>
          <a:lstStyle/>
          <a:p>
            <a:fld id="{737F2E61-75E1-4E22-B7C3-7A96A5DEDED1}" type="slidenum">
              <a:rPr lang="en-US" altLang="zh-CN" smtClean="0"/>
              <a:pPr/>
              <a:t>210</a:t>
            </a:fld>
            <a:endParaRPr lang="en-US" altLang="zh-CN"/>
          </a:p>
        </p:txBody>
      </p:sp>
    </p:spTree>
    <p:extLst>
      <p:ext uri="{BB962C8B-B14F-4D97-AF65-F5344CB8AC3E}">
        <p14:creationId xmlns:p14="http://schemas.microsoft.com/office/powerpoint/2010/main" val="3769827053"/>
      </p:ext>
    </p:extLst>
  </p:cSld>
  <p:clrMapOvr>
    <a:masterClrMapping/>
  </p:clrMapOvr>
  <p:transition>
    <p:wipe dir="d"/>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2610" name="Rectangle 2"/>
          <p:cNvSpPr>
            <a:spLocks noGrp="1" noChangeArrowheads="1"/>
          </p:cNvSpPr>
          <p:nvPr>
            <p:ph type="title"/>
          </p:nvPr>
        </p:nvSpPr>
        <p:spPr/>
        <p:txBody>
          <a:bodyPr/>
          <a:lstStyle/>
          <a:p>
            <a:r>
              <a:rPr lang="en-US" altLang="zh-CN" b="0" dirty="0">
                <a:solidFill>
                  <a:schemeClr val="bg1"/>
                </a:solidFill>
                <a:latin typeface="+mj-ea"/>
              </a:rPr>
              <a:t>AES</a:t>
            </a:r>
            <a:r>
              <a:rPr lang="zh-CN" altLang="en-US" b="0" dirty="0">
                <a:solidFill>
                  <a:schemeClr val="bg1"/>
                </a:solidFill>
                <a:latin typeface="+mj-ea"/>
              </a:rPr>
              <a:t>的特点</a:t>
            </a:r>
          </a:p>
        </p:txBody>
      </p:sp>
      <p:sp>
        <p:nvSpPr>
          <p:cNvPr id="2372611" name="Rectangle 3"/>
          <p:cNvSpPr>
            <a:spLocks noGrp="1" noChangeArrowheads="1"/>
          </p:cNvSpPr>
          <p:nvPr>
            <p:ph type="body" idx="4294967295"/>
          </p:nvPr>
        </p:nvSpPr>
        <p:spPr>
          <a:xfrm>
            <a:off x="251520" y="1484784"/>
            <a:ext cx="8229600" cy="4464496"/>
          </a:xfrm>
        </p:spPr>
        <p:txBody>
          <a:bodyPr/>
          <a:lstStyle/>
          <a:p>
            <a:pPr>
              <a:lnSpc>
                <a:spcPct val="150000"/>
              </a:lnSpc>
              <a:spcBef>
                <a:spcPts val="600"/>
              </a:spcBef>
              <a:spcAft>
                <a:spcPts val="1200"/>
              </a:spcAft>
              <a:buClr>
                <a:srgbClr val="FFFF99"/>
              </a:buClr>
              <a:buSzPct val="100000"/>
              <a:buBlip>
                <a:blip r:embed="rId3"/>
              </a:buBlip>
            </a:pPr>
            <a:r>
              <a:rPr lang="zh-CN" altLang="en-US" sz="2100" b="0" kern="1200" dirty="0">
                <a:latin typeface="微软雅黑" pitchFamily="34" charset="-122"/>
                <a:ea typeface="微软雅黑" pitchFamily="34" charset="-122"/>
                <a:sym typeface="ZapfDingbats" pitchFamily="82" charset="2"/>
              </a:rPr>
              <a:t>结构简单、速度快</a:t>
            </a:r>
            <a:endParaRPr lang="en-US" altLang="zh-CN" sz="2100" b="0" kern="1200" dirty="0">
              <a:latin typeface="微软雅黑" pitchFamily="34" charset="-122"/>
              <a:ea typeface="微软雅黑" pitchFamily="34" charset="-122"/>
              <a:sym typeface="ZapfDingbats" pitchFamily="82" charset="2"/>
            </a:endParaRPr>
          </a:p>
          <a:p>
            <a:pPr>
              <a:lnSpc>
                <a:spcPct val="150000"/>
              </a:lnSpc>
              <a:spcBef>
                <a:spcPts val="600"/>
              </a:spcBef>
              <a:spcAft>
                <a:spcPts val="1200"/>
              </a:spcAft>
              <a:buClr>
                <a:srgbClr val="FFFF99"/>
              </a:buClr>
              <a:buSzPct val="100000"/>
              <a:buBlip>
                <a:blip r:embed="rId3"/>
              </a:buBlip>
            </a:pPr>
            <a:r>
              <a:rPr lang="zh-CN" altLang="en-US" sz="2100" b="0" kern="1200" dirty="0">
                <a:latin typeface="微软雅黑" pitchFamily="34" charset="-122"/>
                <a:ea typeface="微软雅黑" pitchFamily="34" charset="-122"/>
              </a:rPr>
              <a:t>只有轮密钥加步骤使用了密钥，轮密钥加步骤本身并不强大</a:t>
            </a:r>
            <a:endParaRPr lang="en-US" altLang="zh-CN" sz="2100" b="0" kern="1200" dirty="0">
              <a:latin typeface="微软雅黑" pitchFamily="34" charset="-122"/>
              <a:ea typeface="微软雅黑" pitchFamily="34" charset="-122"/>
            </a:endParaRPr>
          </a:p>
          <a:p>
            <a:pPr>
              <a:lnSpc>
                <a:spcPct val="150000"/>
              </a:lnSpc>
              <a:spcBef>
                <a:spcPts val="600"/>
              </a:spcBef>
              <a:spcAft>
                <a:spcPts val="1200"/>
              </a:spcAft>
              <a:buClr>
                <a:srgbClr val="FFFF99"/>
              </a:buClr>
              <a:buSzPct val="100000"/>
              <a:buBlip>
                <a:blip r:embed="rId3"/>
              </a:buBlip>
            </a:pPr>
            <a:r>
              <a:rPr lang="zh-CN" altLang="en-US" sz="2100" b="0" kern="1200" dirty="0">
                <a:latin typeface="微软雅黑" pitchFamily="34" charset="-122"/>
                <a:ea typeface="微软雅黑" pitchFamily="34" charset="-122"/>
              </a:rPr>
              <a:t>每一步都简单可逆</a:t>
            </a:r>
            <a:endParaRPr lang="en-US" altLang="zh-CN" sz="2100" b="0" kern="1200" dirty="0">
              <a:latin typeface="微软雅黑" pitchFamily="34" charset="-122"/>
              <a:ea typeface="微软雅黑" pitchFamily="34" charset="-122"/>
            </a:endParaRPr>
          </a:p>
          <a:p>
            <a:pPr>
              <a:lnSpc>
                <a:spcPct val="150000"/>
              </a:lnSpc>
              <a:spcBef>
                <a:spcPts val="600"/>
              </a:spcBef>
              <a:spcAft>
                <a:spcPts val="1200"/>
              </a:spcAft>
              <a:buClr>
                <a:srgbClr val="FFFF99"/>
              </a:buClr>
              <a:buSzPct val="100000"/>
              <a:buBlip>
                <a:blip r:embed="rId3"/>
              </a:buBlip>
            </a:pPr>
            <a:r>
              <a:rPr lang="zh-CN" altLang="en-US" sz="2100" b="0" kern="1200" dirty="0">
                <a:latin typeface="微软雅黑" pitchFamily="34" charset="-122"/>
                <a:ea typeface="微软雅黑" pitchFamily="34" charset="-122"/>
              </a:rPr>
              <a:t>解密算法按相反的顺序使用扩展密钥，但与加密算法不同</a:t>
            </a:r>
            <a:endParaRPr lang="en-US" altLang="zh-CN" sz="2100" b="0" kern="1200" dirty="0">
              <a:latin typeface="微软雅黑" pitchFamily="34" charset="-122"/>
              <a:ea typeface="微软雅黑" pitchFamily="34" charset="-122"/>
            </a:endParaRPr>
          </a:p>
          <a:p>
            <a:pPr>
              <a:lnSpc>
                <a:spcPct val="150000"/>
              </a:lnSpc>
              <a:spcBef>
                <a:spcPts val="600"/>
              </a:spcBef>
              <a:spcAft>
                <a:spcPts val="1200"/>
              </a:spcAft>
              <a:buClr>
                <a:srgbClr val="FFFF99"/>
              </a:buClr>
              <a:buSzPct val="100000"/>
              <a:buBlip>
                <a:blip r:embed="rId3"/>
              </a:buBlip>
            </a:pPr>
            <a:r>
              <a:rPr lang="zh-CN" altLang="en-US" sz="2100" b="0" kern="1200" dirty="0">
                <a:latin typeface="微软雅黑" pitchFamily="34" charset="-122"/>
                <a:ea typeface="微软雅黑" pitchFamily="34" charset="-122"/>
              </a:rPr>
              <a:t>如果</a:t>
            </a:r>
            <a:r>
              <a:rPr lang="en-US" altLang="zh-CN" sz="2100" b="0" kern="1200" dirty="0">
                <a:latin typeface="微软雅黑" pitchFamily="34" charset="-122"/>
                <a:ea typeface="微软雅黑" pitchFamily="34" charset="-122"/>
              </a:rPr>
              <a:t>4 </a:t>
            </a:r>
            <a:r>
              <a:rPr lang="zh-CN" altLang="en-US" sz="2100" b="0" kern="1200" dirty="0">
                <a:latin typeface="微软雅黑" pitchFamily="34" charset="-122"/>
                <a:ea typeface="微软雅黑" pitchFamily="34" charset="-122"/>
              </a:rPr>
              <a:t>个步骤都可逆，则容易证明解密确实能够恢复明文</a:t>
            </a:r>
            <a:endParaRPr lang="en-US" altLang="zh-CN" sz="2100" b="0" kern="1200" dirty="0">
              <a:latin typeface="微软雅黑" pitchFamily="34" charset="-122"/>
              <a:ea typeface="微软雅黑" pitchFamily="34" charset="-122"/>
            </a:endParaRPr>
          </a:p>
          <a:p>
            <a:pPr>
              <a:lnSpc>
                <a:spcPct val="150000"/>
              </a:lnSpc>
              <a:spcBef>
                <a:spcPts val="600"/>
              </a:spcBef>
              <a:spcAft>
                <a:spcPts val="1200"/>
              </a:spcAft>
              <a:buClr>
                <a:srgbClr val="FFFF99"/>
              </a:buClr>
              <a:buSzPct val="100000"/>
              <a:buBlip>
                <a:blip r:embed="rId3"/>
              </a:buBlip>
            </a:pPr>
            <a:r>
              <a:rPr lang="zh-CN" altLang="en-US" sz="2100" b="0" kern="1200" dirty="0">
                <a:latin typeface="微软雅黑" pitchFamily="34" charset="-122"/>
                <a:ea typeface="微软雅黑" pitchFamily="34" charset="-122"/>
              </a:rPr>
              <a:t>加密和解密的最后一轮都只包含</a:t>
            </a:r>
            <a:r>
              <a:rPr lang="en-US" altLang="zh-CN" sz="2100" b="0" kern="1200" dirty="0">
                <a:latin typeface="微软雅黑" pitchFamily="34" charset="-122"/>
                <a:ea typeface="微软雅黑" pitchFamily="34" charset="-122"/>
              </a:rPr>
              <a:t>3 </a:t>
            </a:r>
            <a:r>
              <a:rPr lang="zh-CN" altLang="en-US" sz="2100" b="0" kern="1200" dirty="0">
                <a:latin typeface="微软雅黑" pitchFamily="34" charset="-122"/>
                <a:ea typeface="微软雅黑" pitchFamily="34" charset="-122"/>
              </a:rPr>
              <a:t>个步骤</a:t>
            </a:r>
            <a:endParaRPr lang="zh-CN" altLang="en-US" sz="2100" b="0" kern="1200" dirty="0">
              <a:latin typeface="微软雅黑" pitchFamily="34" charset="-122"/>
              <a:ea typeface="微软雅黑" pitchFamily="34" charset="-122"/>
              <a:sym typeface="ZapfDingbats" pitchFamily="82" charset="2"/>
            </a:endParaRPr>
          </a:p>
        </p:txBody>
      </p:sp>
      <p:sp>
        <p:nvSpPr>
          <p:cNvPr id="2" name="灯片编号占位符 1"/>
          <p:cNvSpPr>
            <a:spLocks noGrp="1"/>
          </p:cNvSpPr>
          <p:nvPr>
            <p:ph type="sldNum" sz="quarter" idx="12"/>
          </p:nvPr>
        </p:nvSpPr>
        <p:spPr/>
        <p:txBody>
          <a:bodyPr/>
          <a:lstStyle/>
          <a:p>
            <a:fld id="{737F2E61-75E1-4E22-B7C3-7A96A5DEDED1}" type="slidenum">
              <a:rPr lang="en-US" altLang="zh-CN" smtClean="0"/>
              <a:pPr/>
              <a:t>211</a:t>
            </a:fld>
            <a:endParaRPr lang="en-US" altLang="zh-CN"/>
          </a:p>
        </p:txBody>
      </p:sp>
    </p:spTree>
    <p:extLst>
      <p:ext uri="{BB962C8B-B14F-4D97-AF65-F5344CB8AC3E}">
        <p14:creationId xmlns:p14="http://schemas.microsoft.com/office/powerpoint/2010/main" val="139893163"/>
      </p:ext>
    </p:extLst>
  </p:cSld>
  <p:clrMapOvr>
    <a:masterClrMapping/>
  </p:clrMapOvr>
  <p:transition>
    <p:wipe dir="d"/>
  </p:transition>
</p:sld>
</file>

<file path=ppt/slides/slide2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72610" name="Rectangle 2"/>
          <p:cNvSpPr>
            <a:spLocks noGrp="1" noChangeArrowheads="1"/>
          </p:cNvSpPr>
          <p:nvPr>
            <p:ph type="title"/>
          </p:nvPr>
        </p:nvSpPr>
        <p:spPr/>
        <p:txBody>
          <a:bodyPr/>
          <a:lstStyle/>
          <a:p>
            <a:r>
              <a:rPr lang="en-US" altLang="zh-CN" b="0" dirty="0">
                <a:solidFill>
                  <a:schemeClr val="bg1"/>
                </a:solidFill>
                <a:latin typeface="+mj-ea"/>
              </a:rPr>
              <a:t>AES</a:t>
            </a:r>
            <a:r>
              <a:rPr lang="zh-CN" altLang="en-US" b="0" dirty="0">
                <a:solidFill>
                  <a:schemeClr val="bg1"/>
                </a:solidFill>
                <a:latin typeface="+mj-ea"/>
              </a:rPr>
              <a:t>例子</a:t>
            </a:r>
          </a:p>
        </p:txBody>
      </p:sp>
      <p:sp>
        <p:nvSpPr>
          <p:cNvPr id="2" name="灯片编号占位符 1"/>
          <p:cNvSpPr>
            <a:spLocks noGrp="1"/>
          </p:cNvSpPr>
          <p:nvPr>
            <p:ph type="sldNum" sz="quarter" idx="12"/>
          </p:nvPr>
        </p:nvSpPr>
        <p:spPr/>
        <p:txBody>
          <a:bodyPr/>
          <a:lstStyle/>
          <a:p>
            <a:fld id="{737F2E61-75E1-4E22-B7C3-7A96A5DEDED1}" type="slidenum">
              <a:rPr lang="en-US" altLang="zh-CN" smtClean="0"/>
              <a:pPr/>
              <a:t>212</a:t>
            </a:fld>
            <a:endParaRPr lang="en-US" altLang="zh-CN"/>
          </a:p>
        </p:txBody>
      </p:sp>
      <p:sp>
        <p:nvSpPr>
          <p:cNvPr id="5" name="Rectangle 2"/>
          <p:cNvSpPr txBox="1">
            <a:spLocks noChangeArrowheads="1"/>
          </p:cNvSpPr>
          <p:nvPr/>
        </p:nvSpPr>
        <p:spPr bwMode="auto">
          <a:xfrm>
            <a:off x="3296614" y="2924944"/>
            <a:ext cx="3456384"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marL="0" indent="0" defTabSz="947738">
              <a:lnSpc>
                <a:spcPct val="130000"/>
              </a:lnSpc>
              <a:buFont typeface="Wingdings" pitchFamily="2" charset="2"/>
              <a:buNone/>
            </a:pPr>
            <a:r>
              <a:rPr lang="en-US" altLang="zh-CN" sz="4000" kern="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hlinkClick r:id="rId3" action="ppaction://hlinkfile"/>
              </a:rPr>
              <a:t>AES</a:t>
            </a:r>
            <a:r>
              <a:rPr lang="zh-CN" altLang="en-US" sz="4000" kern="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hlinkClick r:id="rId3" action="ppaction://hlinkfile"/>
              </a:rPr>
              <a:t>例子</a:t>
            </a:r>
            <a:r>
              <a:rPr lang="en-US" altLang="zh-CN" sz="4000" kern="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hlinkClick r:id="rId3" action="ppaction://hlinkfile"/>
              </a:rPr>
              <a:t>-</a:t>
            </a:r>
            <a:r>
              <a:rPr lang="zh-CN" altLang="en-US" sz="4000" kern="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hlinkClick r:id="rId3" action="ppaction://hlinkfile"/>
              </a:rPr>
              <a:t>文件 </a:t>
            </a:r>
            <a:endParaRPr lang="zh-CN" altLang="en-US" sz="4000" kern="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a:p>
            <a:pPr marL="0" indent="0" defTabSz="947738">
              <a:lnSpc>
                <a:spcPct val="130000"/>
              </a:lnSpc>
              <a:spcBef>
                <a:spcPct val="0"/>
              </a:spcBef>
              <a:buClr>
                <a:schemeClr val="bg1"/>
              </a:buClr>
              <a:buFontTx/>
              <a:buNone/>
            </a:pPr>
            <a:r>
              <a:rPr lang="zh-CN" altLang="en-US" kern="0" dirty="0">
                <a:latin typeface="黑体" pitchFamily="2" charset="-122"/>
                <a:ea typeface="黑体" pitchFamily="2" charset="-122"/>
              </a:rPr>
              <a:t>    </a:t>
            </a:r>
          </a:p>
        </p:txBody>
      </p:sp>
    </p:spTree>
    <p:extLst>
      <p:ext uri="{BB962C8B-B14F-4D97-AF65-F5344CB8AC3E}">
        <p14:creationId xmlns:p14="http://schemas.microsoft.com/office/powerpoint/2010/main" val="2410261927"/>
      </p:ext>
    </p:extLst>
  </p:cSld>
  <p:clrMapOvr>
    <a:masterClrMapping/>
  </p:clrMapOvr>
  <p:transition>
    <p:wipe dir="d"/>
  </p:transition>
</p:sld>
</file>

<file path=ppt/slides/slide2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27384"/>
            <a:ext cx="7921625" cy="1008062"/>
          </a:xfrm>
        </p:spPr>
        <p:txBody>
          <a:bodyPr/>
          <a:lstStyle/>
          <a:p>
            <a:r>
              <a:rPr lang="zh-CN" altLang="en-US" b="0" dirty="0">
                <a:solidFill>
                  <a:srgbClr val="FF0000"/>
                </a:solidFill>
              </a:rPr>
              <a:t>思考解答</a:t>
            </a:r>
          </a:p>
        </p:txBody>
      </p:sp>
      <p:sp>
        <p:nvSpPr>
          <p:cNvPr id="5" name="灯片编号占位符 4"/>
          <p:cNvSpPr>
            <a:spLocks noGrp="1"/>
          </p:cNvSpPr>
          <p:nvPr>
            <p:ph type="sldNum" sz="quarter" idx="12"/>
          </p:nvPr>
        </p:nvSpPr>
        <p:spPr/>
        <p:txBody>
          <a:bodyPr/>
          <a:lstStyle/>
          <a:p>
            <a:fld id="{458C8F27-2AC2-4F48-B4D1-AAB02A38F0D0}" type="slidenum">
              <a:rPr lang="en-US" altLang="zh-CN" smtClean="0"/>
              <a:pPr/>
              <a:t>213</a:t>
            </a:fld>
            <a:endParaRPr lang="en-US" altLang="zh-CN"/>
          </a:p>
        </p:txBody>
      </p:sp>
      <p:sp>
        <p:nvSpPr>
          <p:cNvPr id="6" name="矩形 5"/>
          <p:cNvSpPr/>
          <p:nvPr/>
        </p:nvSpPr>
        <p:spPr>
          <a:xfrm>
            <a:off x="179512" y="1196752"/>
            <a:ext cx="8424936" cy="2110001"/>
          </a:xfrm>
          <a:prstGeom prst="rect">
            <a:avLst/>
          </a:prstGeom>
        </p:spPr>
        <p:txBody>
          <a:bodyPr wrap="square">
            <a:spAutoFit/>
          </a:bodyPr>
          <a:lstStyle/>
          <a:p>
            <a:pPr algn="l">
              <a:lnSpc>
                <a:spcPct val="150000"/>
              </a:lnSpc>
            </a:pPr>
            <a:r>
              <a:rPr lang="en-US" altLang="zh-CN" sz="2400" dirty="0">
                <a:solidFill>
                  <a:schemeClr val="accent2"/>
                </a:solidFill>
                <a:latin typeface="微软雅黑" pitchFamily="34" charset="-122"/>
                <a:ea typeface="微软雅黑" pitchFamily="34" charset="-122"/>
              </a:rPr>
              <a:t>1. DES</a:t>
            </a:r>
            <a:r>
              <a:rPr lang="zh-CN" altLang="en-US" sz="2400" dirty="0">
                <a:solidFill>
                  <a:schemeClr val="accent2"/>
                </a:solidFill>
                <a:latin typeface="微软雅黑" pitchFamily="34" charset="-122"/>
                <a:ea typeface="微软雅黑" pitchFamily="34" charset="-122"/>
              </a:rPr>
              <a:t>算法的入口参数有</a:t>
            </a:r>
            <a:r>
              <a:rPr lang="en-US" altLang="zh-CN" sz="2400" dirty="0">
                <a:solidFill>
                  <a:schemeClr val="accent2"/>
                </a:solidFill>
                <a:latin typeface="微软雅黑" pitchFamily="34" charset="-122"/>
                <a:ea typeface="微软雅黑" pitchFamily="34" charset="-122"/>
              </a:rPr>
              <a:t>3</a:t>
            </a:r>
            <a:r>
              <a:rPr lang="zh-CN" altLang="en-US" sz="2400" dirty="0">
                <a:solidFill>
                  <a:schemeClr val="accent2"/>
                </a:solidFill>
                <a:latin typeface="微软雅黑" pitchFamily="34" charset="-122"/>
                <a:ea typeface="微软雅黑" pitchFamily="34" charset="-122"/>
              </a:rPr>
              <a:t>个：</a:t>
            </a:r>
            <a:r>
              <a:rPr lang="en-US" altLang="zh-CN" sz="2400" dirty="0">
                <a:solidFill>
                  <a:schemeClr val="accent2"/>
                </a:solidFill>
                <a:effectLst>
                  <a:outerShdw blurRad="38100" dist="38100" dir="2700000" algn="tl">
                    <a:srgbClr val="000000">
                      <a:alpha val="43137"/>
                    </a:srgbClr>
                  </a:outerShdw>
                </a:effectLst>
                <a:latin typeface="微软雅黑" pitchFamily="34" charset="-122"/>
                <a:ea typeface="微软雅黑" pitchFamily="34" charset="-122"/>
              </a:rPr>
              <a:t>Key</a:t>
            </a:r>
            <a:r>
              <a:rPr lang="zh-CN" altLang="en-US" sz="2400" dirty="0">
                <a:solidFill>
                  <a:schemeClr val="accent2"/>
                </a:solidFill>
                <a:latin typeface="微软雅黑" pitchFamily="34" charset="-122"/>
                <a:ea typeface="微软雅黑" pitchFamily="34" charset="-122"/>
              </a:rPr>
              <a:t>、</a:t>
            </a:r>
            <a:r>
              <a:rPr lang="en-US" altLang="zh-CN" sz="2400" dirty="0">
                <a:solidFill>
                  <a:schemeClr val="accent2"/>
                </a:solidFill>
                <a:effectLst>
                  <a:outerShdw blurRad="38100" dist="38100" dir="2700000" algn="tl">
                    <a:srgbClr val="000000">
                      <a:alpha val="43137"/>
                    </a:srgbClr>
                  </a:outerShdw>
                </a:effectLst>
                <a:latin typeface="微软雅黑" pitchFamily="34" charset="-122"/>
                <a:ea typeface="微软雅黑" pitchFamily="34" charset="-122"/>
              </a:rPr>
              <a:t>Data</a:t>
            </a:r>
            <a:r>
              <a:rPr lang="zh-CN" altLang="en-US" sz="2400" dirty="0">
                <a:solidFill>
                  <a:schemeClr val="accent2"/>
                </a:solidFill>
                <a:latin typeface="微软雅黑" pitchFamily="34" charset="-122"/>
                <a:ea typeface="微软雅黑" pitchFamily="34" charset="-122"/>
              </a:rPr>
              <a:t>和</a:t>
            </a:r>
            <a:r>
              <a:rPr lang="en-US" altLang="zh-CN" sz="2400" dirty="0">
                <a:solidFill>
                  <a:schemeClr val="accent2"/>
                </a:solidFill>
                <a:effectLst>
                  <a:outerShdw blurRad="38100" dist="38100" dir="2700000" algn="tl">
                    <a:srgbClr val="000000">
                      <a:alpha val="43137"/>
                    </a:srgbClr>
                  </a:outerShdw>
                </a:effectLst>
                <a:latin typeface="微软雅黑" pitchFamily="34" charset="-122"/>
                <a:ea typeface="微软雅黑" pitchFamily="34" charset="-122"/>
              </a:rPr>
              <a:t>Mode</a:t>
            </a:r>
          </a:p>
          <a:p>
            <a:pPr marL="914400" lvl="1" indent="-457200" algn="l">
              <a:lnSpc>
                <a:spcPct val="150000"/>
              </a:lnSpc>
              <a:buFont typeface="Wingdings" pitchFamily="2" charset="2"/>
              <a:buChar char="Ø"/>
            </a:pPr>
            <a:r>
              <a:rPr lang="en-US" altLang="zh-CN" sz="2000" dirty="0">
                <a:solidFill>
                  <a:schemeClr val="accent2"/>
                </a:solidFill>
                <a:latin typeface="微软雅黑" pitchFamily="34" charset="-122"/>
                <a:ea typeface="微软雅黑" pitchFamily="34" charset="-122"/>
              </a:rPr>
              <a:t>Key</a:t>
            </a:r>
            <a:r>
              <a:rPr lang="zh-CN" altLang="en-US" sz="2000" dirty="0">
                <a:latin typeface="微软雅黑" pitchFamily="34" charset="-122"/>
                <a:ea typeface="微软雅黑" pitchFamily="34" charset="-122"/>
              </a:rPr>
              <a:t>为</a:t>
            </a:r>
            <a:r>
              <a:rPr lang="en-US" altLang="zh-CN" sz="2000" dirty="0">
                <a:latin typeface="微软雅黑" pitchFamily="34" charset="-122"/>
                <a:ea typeface="微软雅黑" pitchFamily="34" charset="-122"/>
              </a:rPr>
              <a:t>8</a:t>
            </a:r>
            <a:r>
              <a:rPr lang="zh-CN" altLang="en-US" sz="2000" dirty="0">
                <a:latin typeface="微软雅黑" pitchFamily="34" charset="-122"/>
                <a:ea typeface="微软雅黑" pitchFamily="34" charset="-122"/>
              </a:rPr>
              <a:t>个字节共</a:t>
            </a:r>
            <a:r>
              <a:rPr lang="en-US" altLang="zh-CN" sz="2000" dirty="0">
                <a:latin typeface="微软雅黑" pitchFamily="34" charset="-122"/>
                <a:ea typeface="微软雅黑" pitchFamily="34" charset="-122"/>
              </a:rPr>
              <a:t>64</a:t>
            </a:r>
            <a:r>
              <a:rPr lang="zh-CN" altLang="en-US" sz="2000" dirty="0">
                <a:latin typeface="微软雅黑" pitchFamily="34" charset="-122"/>
                <a:ea typeface="微软雅黑" pitchFamily="34" charset="-122"/>
              </a:rPr>
              <a:t>位，是</a:t>
            </a:r>
            <a:r>
              <a:rPr lang="en-US" altLang="zh-CN" sz="2000" dirty="0">
                <a:latin typeface="微软雅黑" pitchFamily="34" charset="-122"/>
                <a:ea typeface="微软雅黑" pitchFamily="34" charset="-122"/>
              </a:rPr>
              <a:t>DES</a:t>
            </a:r>
            <a:r>
              <a:rPr lang="zh-CN" altLang="en-US" sz="2000" dirty="0">
                <a:latin typeface="微软雅黑" pitchFamily="34" charset="-122"/>
                <a:ea typeface="微软雅黑" pitchFamily="34" charset="-122"/>
              </a:rPr>
              <a:t>算法的工作密钥</a:t>
            </a:r>
            <a:endParaRPr lang="en-US" altLang="zh-CN" sz="2000" dirty="0">
              <a:latin typeface="微软雅黑" pitchFamily="34" charset="-122"/>
              <a:ea typeface="微软雅黑" pitchFamily="34" charset="-122"/>
            </a:endParaRPr>
          </a:p>
          <a:p>
            <a:pPr marL="914400" lvl="1" indent="-457200" algn="l">
              <a:lnSpc>
                <a:spcPct val="150000"/>
              </a:lnSpc>
              <a:buFont typeface="Wingdings" pitchFamily="2" charset="2"/>
              <a:buChar char="Ø"/>
            </a:pPr>
            <a:r>
              <a:rPr lang="en-US" altLang="zh-CN" sz="2000" dirty="0">
                <a:solidFill>
                  <a:schemeClr val="accent2"/>
                </a:solidFill>
                <a:latin typeface="微软雅黑" pitchFamily="34" charset="-122"/>
                <a:ea typeface="微软雅黑" pitchFamily="34" charset="-122"/>
              </a:rPr>
              <a:t>Data</a:t>
            </a:r>
            <a:r>
              <a:rPr lang="zh-CN" altLang="en-US" sz="2000" dirty="0">
                <a:latin typeface="微软雅黑" pitchFamily="34" charset="-122"/>
                <a:ea typeface="微软雅黑" pitchFamily="34" charset="-122"/>
              </a:rPr>
              <a:t>也为</a:t>
            </a:r>
            <a:r>
              <a:rPr lang="en-US" altLang="zh-CN" sz="2000" dirty="0">
                <a:latin typeface="微软雅黑" pitchFamily="34" charset="-122"/>
                <a:ea typeface="微软雅黑" pitchFamily="34" charset="-122"/>
              </a:rPr>
              <a:t>8</a:t>
            </a:r>
            <a:r>
              <a:rPr lang="zh-CN" altLang="en-US" sz="2000" dirty="0">
                <a:latin typeface="微软雅黑" pitchFamily="34" charset="-122"/>
                <a:ea typeface="微软雅黑" pitchFamily="34" charset="-122"/>
              </a:rPr>
              <a:t>个字节</a:t>
            </a:r>
            <a:r>
              <a:rPr lang="en-US" altLang="zh-CN" sz="2000" dirty="0">
                <a:latin typeface="微软雅黑" pitchFamily="34" charset="-122"/>
                <a:ea typeface="微软雅黑" pitchFamily="34" charset="-122"/>
              </a:rPr>
              <a:t>64</a:t>
            </a:r>
            <a:r>
              <a:rPr lang="zh-CN" altLang="en-US" sz="2000" dirty="0">
                <a:latin typeface="微软雅黑" pitchFamily="34" charset="-122"/>
                <a:ea typeface="微软雅黑" pitchFamily="34" charset="-122"/>
              </a:rPr>
              <a:t>位，是要被加密或被解密的数据</a:t>
            </a:r>
            <a:endParaRPr lang="en-US" altLang="zh-CN" sz="2000" dirty="0">
              <a:latin typeface="微软雅黑" pitchFamily="34" charset="-122"/>
              <a:ea typeface="微软雅黑" pitchFamily="34" charset="-122"/>
            </a:endParaRPr>
          </a:p>
          <a:p>
            <a:pPr marL="914400" lvl="1" indent="-457200" algn="l">
              <a:lnSpc>
                <a:spcPct val="150000"/>
              </a:lnSpc>
              <a:buFont typeface="Wingdings" pitchFamily="2" charset="2"/>
              <a:buChar char="Ø"/>
            </a:pPr>
            <a:r>
              <a:rPr lang="en-US" altLang="zh-CN" sz="2000" dirty="0">
                <a:solidFill>
                  <a:schemeClr val="accent2"/>
                </a:solidFill>
                <a:latin typeface="微软雅黑" pitchFamily="34" charset="-122"/>
                <a:ea typeface="微软雅黑" pitchFamily="34" charset="-122"/>
              </a:rPr>
              <a:t>Mode</a:t>
            </a:r>
            <a:r>
              <a:rPr lang="zh-CN" altLang="en-US" sz="2000" dirty="0">
                <a:latin typeface="微软雅黑" pitchFamily="34" charset="-122"/>
                <a:ea typeface="微软雅黑" pitchFamily="34" charset="-122"/>
              </a:rPr>
              <a:t>为</a:t>
            </a:r>
            <a:r>
              <a:rPr lang="en-US" altLang="zh-CN" sz="2000" dirty="0">
                <a:latin typeface="微软雅黑" pitchFamily="34" charset="-122"/>
                <a:ea typeface="微软雅黑" pitchFamily="34" charset="-122"/>
              </a:rPr>
              <a:t>DES</a:t>
            </a:r>
            <a:r>
              <a:rPr lang="zh-CN" altLang="en-US" sz="2000" dirty="0">
                <a:latin typeface="微软雅黑" pitchFamily="34" charset="-122"/>
                <a:ea typeface="微软雅黑" pitchFamily="34" charset="-122"/>
              </a:rPr>
              <a:t>的工作方式，有两种：加密或解密</a:t>
            </a:r>
          </a:p>
        </p:txBody>
      </p:sp>
      <p:sp>
        <p:nvSpPr>
          <p:cNvPr id="7" name="矩形 6"/>
          <p:cNvSpPr/>
          <p:nvPr/>
        </p:nvSpPr>
        <p:spPr>
          <a:xfrm>
            <a:off x="179512" y="3378761"/>
            <a:ext cx="8424936" cy="1354217"/>
          </a:xfrm>
          <a:prstGeom prst="rect">
            <a:avLst/>
          </a:prstGeom>
        </p:spPr>
        <p:txBody>
          <a:bodyPr wrap="square">
            <a:spAutoFit/>
          </a:bodyPr>
          <a:lstStyle/>
          <a:p>
            <a:pPr algn="l">
              <a:lnSpc>
                <a:spcPct val="150000"/>
              </a:lnSpc>
              <a:spcBef>
                <a:spcPts val="600"/>
              </a:spcBef>
              <a:spcAft>
                <a:spcPts val="1200"/>
              </a:spcAft>
              <a:buClr>
                <a:srgbClr val="FFFF99"/>
              </a:buClr>
              <a:buSzPct val="100000"/>
            </a:pPr>
            <a:r>
              <a:rPr lang="en-US" altLang="zh-CN" sz="2800" dirty="0">
                <a:solidFill>
                  <a:schemeClr val="accent2"/>
                </a:solidFill>
                <a:latin typeface="微软雅黑" pitchFamily="34" charset="-122"/>
                <a:ea typeface="微软雅黑" pitchFamily="34" charset="-122"/>
              </a:rPr>
              <a:t>2. </a:t>
            </a:r>
            <a:r>
              <a:rPr lang="en-US" altLang="en-US" sz="2400" dirty="0" err="1">
                <a:solidFill>
                  <a:schemeClr val="accent2"/>
                </a:solidFill>
                <a:latin typeface="微软雅黑" pitchFamily="34" charset="-122"/>
                <a:ea typeface="微软雅黑" pitchFamily="34" charset="-122"/>
              </a:rPr>
              <a:t>NTRU（Number</a:t>
            </a:r>
            <a:r>
              <a:rPr lang="en-US" altLang="en-US" sz="2400" dirty="0">
                <a:solidFill>
                  <a:schemeClr val="accent2"/>
                </a:solidFill>
                <a:latin typeface="微软雅黑" pitchFamily="34" charset="-122"/>
                <a:ea typeface="微软雅黑" pitchFamily="34" charset="-122"/>
              </a:rPr>
              <a:t> Theory Research Unit）</a:t>
            </a:r>
          </a:p>
          <a:p>
            <a:pPr marL="914400" lvl="1" indent="-457200" algn="l">
              <a:lnSpc>
                <a:spcPct val="150000"/>
              </a:lnSpc>
              <a:buClr>
                <a:schemeClr val="accent2"/>
              </a:buClr>
              <a:buSzPct val="100000"/>
              <a:buFont typeface="Wingdings" pitchFamily="2" charset="2"/>
              <a:buChar char="Ø"/>
            </a:pPr>
            <a:r>
              <a:rPr lang="zh-CN" altLang="en-US" sz="2000" dirty="0">
                <a:latin typeface="微软雅黑" pitchFamily="34" charset="-122"/>
                <a:ea typeface="微软雅黑" pitchFamily="34" charset="-122"/>
              </a:rPr>
              <a:t>数论研究单元</a:t>
            </a:r>
          </a:p>
        </p:txBody>
      </p:sp>
      <p:sp>
        <p:nvSpPr>
          <p:cNvPr id="8" name="矩形 7"/>
          <p:cNvSpPr/>
          <p:nvPr/>
        </p:nvSpPr>
        <p:spPr>
          <a:xfrm>
            <a:off x="182763" y="4786818"/>
            <a:ext cx="8424936" cy="1846659"/>
          </a:xfrm>
          <a:prstGeom prst="rect">
            <a:avLst/>
          </a:prstGeom>
        </p:spPr>
        <p:txBody>
          <a:bodyPr wrap="square">
            <a:spAutoFit/>
          </a:bodyPr>
          <a:lstStyle/>
          <a:p>
            <a:pPr algn="l"/>
            <a:r>
              <a:rPr lang="en-US" altLang="zh-CN" sz="2400" dirty="0">
                <a:solidFill>
                  <a:schemeClr val="accent2"/>
                </a:solidFill>
                <a:latin typeface="微软雅黑" pitchFamily="34" charset="-122"/>
                <a:ea typeface="微软雅黑" pitchFamily="34" charset="-122"/>
              </a:rPr>
              <a:t>3. </a:t>
            </a:r>
            <a:r>
              <a:rPr lang="zh-CN" altLang="zh-CN" sz="2400" dirty="0">
                <a:solidFill>
                  <a:schemeClr val="accent2"/>
                </a:solidFill>
                <a:latin typeface="微软雅黑" pitchFamily="34" charset="-122"/>
                <a:ea typeface="微软雅黑" pitchFamily="34" charset="-122"/>
              </a:rPr>
              <a:t>为什么</a:t>
            </a:r>
            <a:r>
              <a:rPr lang="en-US" altLang="zh-CN" sz="2400" dirty="0">
                <a:solidFill>
                  <a:schemeClr val="accent2"/>
                </a:solidFill>
                <a:latin typeface="微软雅黑" pitchFamily="34" charset="-122"/>
                <a:ea typeface="微软雅黑" pitchFamily="34" charset="-122"/>
              </a:rPr>
              <a:t>3DES</a:t>
            </a:r>
            <a:r>
              <a:rPr lang="zh-CN" altLang="zh-CN" sz="2400" dirty="0">
                <a:solidFill>
                  <a:schemeClr val="accent2"/>
                </a:solidFill>
                <a:latin typeface="微软雅黑" pitchFamily="34" charset="-122"/>
                <a:ea typeface="微软雅黑" pitchFamily="34" charset="-122"/>
              </a:rPr>
              <a:t>的中间部分是解密而不是加密？</a:t>
            </a:r>
            <a:endParaRPr lang="en-US" altLang="zh-CN" sz="2400" dirty="0">
              <a:solidFill>
                <a:schemeClr val="accent2"/>
              </a:solidFill>
              <a:latin typeface="微软雅黑" pitchFamily="34" charset="-122"/>
              <a:ea typeface="微软雅黑" pitchFamily="34" charset="-122"/>
            </a:endParaRPr>
          </a:p>
          <a:p>
            <a:pPr marL="800100" lvl="1" indent="-342900" algn="l">
              <a:lnSpc>
                <a:spcPct val="150000"/>
              </a:lnSpc>
              <a:buClr>
                <a:schemeClr val="accent2"/>
              </a:buClr>
              <a:buFont typeface="Wingdings" pitchFamily="2" charset="2"/>
              <a:buChar char="Ø"/>
            </a:pPr>
            <a:r>
              <a:rPr lang="en-US" altLang="zh-CN" sz="2000" dirty="0">
                <a:latin typeface="微软雅黑" pitchFamily="34" charset="-122"/>
                <a:ea typeface="微软雅黑" pitchFamily="34" charset="-122"/>
              </a:rPr>
              <a:t>3DES</a:t>
            </a:r>
            <a:r>
              <a:rPr lang="zh-CN" altLang="zh-CN" sz="2000" dirty="0">
                <a:latin typeface="微软雅黑" pitchFamily="34" charset="-122"/>
                <a:ea typeface="微软雅黑" pitchFamily="34" charset="-122"/>
              </a:rPr>
              <a:t>加密过程中的第二步使用的解密没有密码方面的意义。它的唯一好处是让</a:t>
            </a:r>
            <a:r>
              <a:rPr lang="en-US" altLang="zh-CN" sz="2000" dirty="0">
                <a:latin typeface="微软雅黑" pitchFamily="34" charset="-122"/>
                <a:ea typeface="微软雅黑" pitchFamily="34" charset="-122"/>
              </a:rPr>
              <a:t>3DES</a:t>
            </a:r>
            <a:r>
              <a:rPr lang="zh-CN" altLang="zh-CN" sz="2000" dirty="0">
                <a:latin typeface="微软雅黑" pitchFamily="34" charset="-122"/>
                <a:ea typeface="微软雅黑" pitchFamily="34" charset="-122"/>
              </a:rPr>
              <a:t>的使用者能够解密原来单重</a:t>
            </a:r>
            <a:r>
              <a:rPr lang="en-US" altLang="zh-CN" sz="2000" dirty="0">
                <a:latin typeface="微软雅黑" pitchFamily="34" charset="-122"/>
                <a:ea typeface="微软雅黑" pitchFamily="34" charset="-122"/>
              </a:rPr>
              <a:t>DES</a:t>
            </a:r>
            <a:r>
              <a:rPr lang="zh-CN" altLang="zh-CN" sz="2000" dirty="0">
                <a:latin typeface="微软雅黑" pitchFamily="34" charset="-122"/>
                <a:ea typeface="微软雅黑" pitchFamily="34" charset="-122"/>
              </a:rPr>
              <a:t>使用者加密的数据</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3544223660"/>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611188" y="-27384"/>
            <a:ext cx="7921625" cy="1008062"/>
          </a:xfrm>
        </p:spPr>
        <p:txBody>
          <a:bodyPr/>
          <a:lstStyle/>
          <a:p>
            <a:r>
              <a:rPr lang="zh-CN" altLang="en-US" sz="5400" b="0" dirty="0">
                <a:solidFill>
                  <a:srgbClr val="C00000"/>
                </a:solidFill>
                <a:ea typeface="华文行楷" pitchFamily="2" charset="-122"/>
              </a:rPr>
              <a:t>流密码与分组密码比较</a:t>
            </a:r>
          </a:p>
        </p:txBody>
      </p:sp>
      <p:sp>
        <p:nvSpPr>
          <p:cNvPr id="75779" name="Rectangle 3"/>
          <p:cNvSpPr>
            <a:spLocks noGrp="1" noChangeArrowheads="1"/>
          </p:cNvSpPr>
          <p:nvPr>
            <p:ph type="body" idx="1"/>
          </p:nvPr>
        </p:nvSpPr>
        <p:spPr>
          <a:xfrm>
            <a:off x="700708" y="2060848"/>
            <a:ext cx="8443291" cy="2880320"/>
          </a:xfrm>
        </p:spPr>
        <p:txBody>
          <a:bodyPr/>
          <a:lstStyle/>
          <a:p>
            <a:pPr marL="514350" indent="-514350">
              <a:lnSpc>
                <a:spcPct val="150000"/>
              </a:lnSpc>
              <a:buClr>
                <a:srgbClr val="C00000"/>
              </a:buClr>
              <a:buFont typeface="+mj-lt"/>
              <a:buAutoNum type="arabicPeriod"/>
            </a:pPr>
            <a:r>
              <a:rPr lang="zh-CN" altLang="en-US" b="0" dirty="0">
                <a:latin typeface="微软雅黑" pitchFamily="34" charset="-122"/>
                <a:ea typeface="微软雅黑" pitchFamily="34" charset="-122"/>
              </a:rPr>
              <a:t>原理不同</a:t>
            </a:r>
          </a:p>
          <a:p>
            <a:pPr marL="514350" indent="-514350">
              <a:lnSpc>
                <a:spcPct val="150000"/>
              </a:lnSpc>
              <a:buClr>
                <a:srgbClr val="C00000"/>
              </a:buClr>
              <a:buFont typeface="+mj-lt"/>
              <a:buAutoNum type="arabicPeriod"/>
            </a:pPr>
            <a:r>
              <a:rPr lang="zh-CN" altLang="en-US" b="0" dirty="0">
                <a:latin typeface="微软雅黑" pitchFamily="34" charset="-122"/>
                <a:ea typeface="微软雅黑" pitchFamily="34" charset="-122"/>
              </a:rPr>
              <a:t>流密码比分组密码快（</a:t>
            </a:r>
            <a:r>
              <a:rPr lang="zh-CN" altLang="en-US" b="0" dirty="0">
                <a:solidFill>
                  <a:srgbClr val="FF0000"/>
                </a:solidFill>
                <a:latin typeface="微软雅黑" pitchFamily="34" charset="-122"/>
                <a:ea typeface="微软雅黑" pitchFamily="34" charset="-122"/>
              </a:rPr>
              <a:t>现在速度已经差不多</a:t>
            </a:r>
            <a:r>
              <a:rPr lang="zh-CN" altLang="en-US" b="0" dirty="0">
                <a:latin typeface="微软雅黑" pitchFamily="34" charset="-122"/>
                <a:ea typeface="微软雅黑" pitchFamily="34" charset="-122"/>
              </a:rPr>
              <a:t>）</a:t>
            </a:r>
          </a:p>
          <a:p>
            <a:pPr marL="514350" indent="-514350">
              <a:lnSpc>
                <a:spcPct val="150000"/>
              </a:lnSpc>
              <a:buClr>
                <a:srgbClr val="C00000"/>
              </a:buClr>
              <a:buFont typeface="+mj-lt"/>
              <a:buAutoNum type="arabicPeriod"/>
            </a:pPr>
            <a:r>
              <a:rPr lang="zh-CN" altLang="en-US" b="0" dirty="0">
                <a:latin typeface="微软雅黑" pitchFamily="34" charset="-122"/>
                <a:ea typeface="微软雅黑" pitchFamily="34" charset="-122"/>
              </a:rPr>
              <a:t>流密码比分组密码代码少</a:t>
            </a:r>
            <a:endParaRPr lang="en-US" altLang="zh-CN" b="0" dirty="0">
              <a:latin typeface="微软雅黑" pitchFamily="34" charset="-122"/>
              <a:ea typeface="微软雅黑" pitchFamily="34" charset="-122"/>
            </a:endParaRPr>
          </a:p>
          <a:p>
            <a:pPr marL="514350" indent="-514350">
              <a:lnSpc>
                <a:spcPct val="150000"/>
              </a:lnSpc>
              <a:buClr>
                <a:srgbClr val="C00000"/>
              </a:buClr>
              <a:buFont typeface="+mj-lt"/>
              <a:buAutoNum type="arabicPeriod"/>
            </a:pPr>
            <a:r>
              <a:rPr lang="zh-CN" altLang="en-US" b="0" dirty="0">
                <a:latin typeface="微软雅黑" pitchFamily="34" charset="-122"/>
                <a:ea typeface="微软雅黑" pitchFamily="34" charset="-122"/>
              </a:rPr>
              <a:t>流密码的密钥不能重复，而分组密码可以</a:t>
            </a:r>
            <a:endParaRPr lang="en-US" altLang="zh-CN" dirty="0">
              <a:ea typeface="黑体" pitchFamily="2" charset="-122"/>
            </a:endParaRPr>
          </a:p>
        </p:txBody>
      </p:sp>
      <p:sp>
        <p:nvSpPr>
          <p:cNvPr id="3" name="灯片编号占位符 2"/>
          <p:cNvSpPr>
            <a:spLocks noGrp="1"/>
          </p:cNvSpPr>
          <p:nvPr>
            <p:ph type="sldNum" sz="quarter" idx="12"/>
          </p:nvPr>
        </p:nvSpPr>
        <p:spPr/>
        <p:txBody>
          <a:bodyPr/>
          <a:lstStyle/>
          <a:p>
            <a:fld id="{458C8F27-2AC2-4F48-B4D1-AAB02A38F0D0}" type="slidenum">
              <a:rPr lang="en-US" altLang="zh-CN" smtClean="0"/>
              <a:pPr/>
              <a:t>214</a:t>
            </a:fld>
            <a:endParaRPr lang="en-US" altLang="zh-CN"/>
          </a:p>
        </p:txBody>
      </p:sp>
    </p:spTree>
    <p:extLst>
      <p:ext uri="{BB962C8B-B14F-4D97-AF65-F5344CB8AC3E}">
        <p14:creationId xmlns:p14="http://schemas.microsoft.com/office/powerpoint/2010/main" val="3526448035"/>
      </p:ext>
    </p:extLst>
  </p:cSld>
  <p:clrMapOvr>
    <a:masterClrMapping/>
  </p:clrMapOvr>
  <p:transition>
    <p:wipe dir="d"/>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68313" y="-99392"/>
            <a:ext cx="8229600" cy="1143000"/>
          </a:xfrm>
        </p:spPr>
        <p:txBody>
          <a:bodyPr/>
          <a:lstStyle/>
          <a:p>
            <a:r>
              <a:rPr lang="zh-CN" altLang="en-US" b="0" dirty="0">
                <a:solidFill>
                  <a:schemeClr val="bg1"/>
                </a:solidFill>
              </a:rPr>
              <a:t>背后的数学思路</a:t>
            </a:r>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215</a:t>
            </a:fld>
            <a:endParaRPr lang="en-US" altLang="zh-CN"/>
          </a:p>
        </p:txBody>
      </p:sp>
      <p:sp>
        <p:nvSpPr>
          <p:cNvPr id="7" name="矩形 6"/>
          <p:cNvSpPr/>
          <p:nvPr/>
        </p:nvSpPr>
        <p:spPr>
          <a:xfrm>
            <a:off x="179512" y="1340768"/>
            <a:ext cx="8712968" cy="2050626"/>
          </a:xfrm>
          <a:prstGeom prst="rect">
            <a:avLst/>
          </a:prstGeom>
        </p:spPr>
        <p:txBody>
          <a:bodyPr wrap="square">
            <a:spAutoFit/>
          </a:bodyPr>
          <a:lstStyle/>
          <a:p>
            <a:pPr marL="0" lvl="1" indent="-342900" algn="l">
              <a:lnSpc>
                <a:spcPct val="150000"/>
              </a:lnSpc>
              <a:spcBef>
                <a:spcPts val="0"/>
              </a:spcBef>
              <a:spcAft>
                <a:spcPts val="600"/>
              </a:spcAft>
              <a:buClr>
                <a:schemeClr val="accent2"/>
              </a:buClr>
              <a:buBlip>
                <a:blip r:embed="rId4"/>
              </a:buBlip>
            </a:pPr>
            <a:r>
              <a:rPr lang="zh-CN" altLang="en-US" dirty="0">
                <a:latin typeface="微软雅黑" pitchFamily="34" charset="-122"/>
                <a:ea typeface="微软雅黑" pitchFamily="34" charset="-122"/>
              </a:rPr>
              <a:t>对称分组加密的数学模型：随机映射</a:t>
            </a:r>
            <a:endParaRPr lang="en-US" altLang="zh-CN" sz="2800" dirty="0">
              <a:latin typeface="微软雅黑" pitchFamily="34" charset="-122"/>
              <a:ea typeface="微软雅黑" pitchFamily="34" charset="-122"/>
            </a:endParaRPr>
          </a:p>
          <a:p>
            <a:pPr marL="715962" lvl="1" algn="l">
              <a:lnSpc>
                <a:spcPct val="130000"/>
              </a:lnSpc>
              <a:spcBef>
                <a:spcPts val="0"/>
              </a:spcBef>
              <a:spcAft>
                <a:spcPts val="600"/>
              </a:spcAft>
              <a:buClr>
                <a:schemeClr val="accent2"/>
              </a:buClr>
            </a:pPr>
            <a:endParaRPr lang="en-US" altLang="zh-CN" sz="2800" dirty="0">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endParaRPr lang="en-US" altLang="zh-CN" sz="2800" dirty="0">
              <a:latin typeface="微软雅黑" pitchFamily="34" charset="-122"/>
              <a:ea typeface="微软雅黑" pitchFamily="34" charset="-122"/>
            </a:endParaRPr>
          </a:p>
        </p:txBody>
      </p:sp>
      <p:sp>
        <p:nvSpPr>
          <p:cNvPr id="9" name="椭圆 8">
            <a:extLst>
              <a:ext uri="{FF2B5EF4-FFF2-40B4-BE49-F238E27FC236}">
                <a16:creationId xmlns:a16="http://schemas.microsoft.com/office/drawing/2014/main" id="{F39F9377-4576-43DA-B1DF-33B14C09D9B4}"/>
              </a:ext>
            </a:extLst>
          </p:cNvPr>
          <p:cNvSpPr/>
          <p:nvPr/>
        </p:nvSpPr>
        <p:spPr bwMode="auto">
          <a:xfrm>
            <a:off x="1481820" y="3212976"/>
            <a:ext cx="1512168" cy="2736304"/>
          </a:xfrm>
          <a:prstGeom prst="ellips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10" name="椭圆 9">
            <a:extLst>
              <a:ext uri="{FF2B5EF4-FFF2-40B4-BE49-F238E27FC236}">
                <a16:creationId xmlns:a16="http://schemas.microsoft.com/office/drawing/2014/main" id="{3F6B9635-487A-4D56-BF8E-D740CF5615EA}"/>
              </a:ext>
            </a:extLst>
          </p:cNvPr>
          <p:cNvSpPr/>
          <p:nvPr/>
        </p:nvSpPr>
        <p:spPr bwMode="auto">
          <a:xfrm>
            <a:off x="5004048" y="3212976"/>
            <a:ext cx="1512168" cy="2736304"/>
          </a:xfrm>
          <a:prstGeom prst="ellips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11" name="Rectangle 3">
            <a:extLst>
              <a:ext uri="{FF2B5EF4-FFF2-40B4-BE49-F238E27FC236}">
                <a16:creationId xmlns:a16="http://schemas.microsoft.com/office/drawing/2014/main" id="{D240FEEE-E739-47F9-ACA5-51F9A13DB012}"/>
              </a:ext>
            </a:extLst>
          </p:cNvPr>
          <p:cNvSpPr txBox="1">
            <a:spLocks noChangeArrowheads="1"/>
          </p:cNvSpPr>
          <p:nvPr/>
        </p:nvSpPr>
        <p:spPr>
          <a:xfrm>
            <a:off x="1331640" y="2348880"/>
            <a:ext cx="2026568" cy="647278"/>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zh-CN" altLang="en-US" sz="2800" kern="0" dirty="0">
                <a:latin typeface="Times New Roman" panose="02020603050405020304" pitchFamily="18" charset="0"/>
              </a:rPr>
              <a:t>明文空间</a:t>
            </a:r>
            <a:r>
              <a:rPr lang="en-US" altLang="zh-CN" sz="2800" i="1" kern="0" dirty="0">
                <a:latin typeface="Times New Roman" panose="02020603050405020304" pitchFamily="18" charset="0"/>
              </a:rPr>
              <a:t>M</a:t>
            </a:r>
          </a:p>
        </p:txBody>
      </p:sp>
      <p:sp>
        <p:nvSpPr>
          <p:cNvPr id="12" name="Rectangle 3">
            <a:extLst>
              <a:ext uri="{FF2B5EF4-FFF2-40B4-BE49-F238E27FC236}">
                <a16:creationId xmlns:a16="http://schemas.microsoft.com/office/drawing/2014/main" id="{FED7BE7F-1B35-4EB7-A4AB-4DAFE52201D7}"/>
              </a:ext>
            </a:extLst>
          </p:cNvPr>
          <p:cNvSpPr txBox="1">
            <a:spLocks noChangeArrowheads="1"/>
          </p:cNvSpPr>
          <p:nvPr/>
        </p:nvSpPr>
        <p:spPr>
          <a:xfrm>
            <a:off x="4860032" y="2287327"/>
            <a:ext cx="2026568" cy="647278"/>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zh-CN" altLang="en-US" sz="2800" kern="0" dirty="0">
                <a:latin typeface="Times New Roman" panose="02020603050405020304" pitchFamily="18" charset="0"/>
              </a:rPr>
              <a:t>密文空间</a:t>
            </a:r>
            <a:r>
              <a:rPr lang="en-US" altLang="zh-CN" sz="2800" i="1" kern="0" dirty="0">
                <a:latin typeface="Times New Roman" panose="02020603050405020304" pitchFamily="18" charset="0"/>
              </a:rPr>
              <a:t>C</a:t>
            </a:r>
          </a:p>
        </p:txBody>
      </p:sp>
      <p:sp>
        <p:nvSpPr>
          <p:cNvPr id="14" name="文本框 13">
            <a:extLst>
              <a:ext uri="{FF2B5EF4-FFF2-40B4-BE49-F238E27FC236}">
                <a16:creationId xmlns:a16="http://schemas.microsoft.com/office/drawing/2014/main" id="{F6F382CD-0479-4357-BF88-3830DDDC4E63}"/>
              </a:ext>
            </a:extLst>
          </p:cNvPr>
          <p:cNvSpPr txBox="1"/>
          <p:nvPr/>
        </p:nvSpPr>
        <p:spPr>
          <a:xfrm>
            <a:off x="1841860" y="3374167"/>
            <a:ext cx="792088" cy="2554545"/>
          </a:xfrm>
          <a:prstGeom prst="rect">
            <a:avLst/>
          </a:prstGeom>
          <a:noFill/>
        </p:spPr>
        <p:txBody>
          <a:bodyPr wrap="square" rtlCol="0">
            <a:spAutoFit/>
          </a:bodyPr>
          <a:lstStyle/>
          <a:p>
            <a:r>
              <a:rPr lang="en-US" altLang="zh-CN" dirty="0"/>
              <a:t>m</a:t>
            </a:r>
            <a:r>
              <a:rPr lang="en-US" altLang="zh-CN" baseline="-25000" dirty="0"/>
              <a:t>1</a:t>
            </a:r>
            <a:r>
              <a:rPr lang="en-US" altLang="zh-CN" dirty="0"/>
              <a:t>,m</a:t>
            </a:r>
            <a:r>
              <a:rPr lang="en-US" altLang="zh-CN" baseline="-25000" dirty="0"/>
              <a:t>2</a:t>
            </a:r>
            <a:r>
              <a:rPr lang="en-US" altLang="zh-CN" dirty="0"/>
              <a:t>,m</a:t>
            </a:r>
            <a:r>
              <a:rPr lang="en-US" altLang="zh-CN" baseline="-25000" dirty="0"/>
              <a:t>3</a:t>
            </a:r>
            <a:r>
              <a:rPr lang="en-US" altLang="zh-CN" dirty="0"/>
              <a:t>,…,m</a:t>
            </a:r>
            <a:r>
              <a:rPr lang="en-US" altLang="zh-CN" baseline="-25000" dirty="0"/>
              <a:t>2</a:t>
            </a:r>
            <a:r>
              <a:rPr lang="en-US" altLang="zh-CN" baseline="30000" dirty="0"/>
              <a:t>n</a:t>
            </a:r>
            <a:endParaRPr lang="zh-CN" altLang="en-US" baseline="30000" dirty="0"/>
          </a:p>
        </p:txBody>
      </p:sp>
      <p:cxnSp>
        <p:nvCxnSpPr>
          <p:cNvPr id="15" name="直接箭头连接符 14">
            <a:extLst>
              <a:ext uri="{FF2B5EF4-FFF2-40B4-BE49-F238E27FC236}">
                <a16:creationId xmlns:a16="http://schemas.microsoft.com/office/drawing/2014/main" id="{567A28C3-5978-427C-9B3A-B79C94297839}"/>
              </a:ext>
            </a:extLst>
          </p:cNvPr>
          <p:cNvCxnSpPr>
            <a:cxnSpLocks/>
          </p:cNvCxnSpPr>
          <p:nvPr/>
        </p:nvCxnSpPr>
        <p:spPr bwMode="auto">
          <a:xfrm>
            <a:off x="2633948" y="3717032"/>
            <a:ext cx="2943082" cy="47267"/>
          </a:xfrm>
          <a:prstGeom prst="straightConnector1">
            <a:avLst/>
          </a:prstGeom>
          <a:solidFill>
            <a:schemeClr val="bg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 name="直接箭头连接符 15">
            <a:extLst>
              <a:ext uri="{FF2B5EF4-FFF2-40B4-BE49-F238E27FC236}">
                <a16:creationId xmlns:a16="http://schemas.microsoft.com/office/drawing/2014/main" id="{20A23B14-B5F9-4E38-9574-6CBD3305F622}"/>
              </a:ext>
            </a:extLst>
          </p:cNvPr>
          <p:cNvCxnSpPr>
            <a:cxnSpLocks/>
          </p:cNvCxnSpPr>
          <p:nvPr/>
        </p:nvCxnSpPr>
        <p:spPr bwMode="auto">
          <a:xfrm>
            <a:off x="2493014" y="4221088"/>
            <a:ext cx="3303122" cy="1113874"/>
          </a:xfrm>
          <a:prstGeom prst="straightConnector1">
            <a:avLst/>
          </a:prstGeom>
          <a:solidFill>
            <a:schemeClr val="bg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直接箭头连接符 16">
            <a:extLst>
              <a:ext uri="{FF2B5EF4-FFF2-40B4-BE49-F238E27FC236}">
                <a16:creationId xmlns:a16="http://schemas.microsoft.com/office/drawing/2014/main" id="{607A82EA-7DA0-4933-AFC2-CC9D47C7ADB4}"/>
              </a:ext>
            </a:extLst>
          </p:cNvPr>
          <p:cNvCxnSpPr>
            <a:cxnSpLocks/>
          </p:cNvCxnSpPr>
          <p:nvPr/>
        </p:nvCxnSpPr>
        <p:spPr bwMode="auto">
          <a:xfrm flipV="1">
            <a:off x="2457207" y="4337953"/>
            <a:ext cx="3303122" cy="411228"/>
          </a:xfrm>
          <a:prstGeom prst="straightConnector1">
            <a:avLst/>
          </a:prstGeom>
          <a:solidFill>
            <a:schemeClr val="bg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 name="直接箭头连接符 17">
            <a:extLst>
              <a:ext uri="{FF2B5EF4-FFF2-40B4-BE49-F238E27FC236}">
                <a16:creationId xmlns:a16="http://schemas.microsoft.com/office/drawing/2014/main" id="{C46C4297-1CA5-462E-BD15-2FE52173B044}"/>
              </a:ext>
            </a:extLst>
          </p:cNvPr>
          <p:cNvCxnSpPr>
            <a:cxnSpLocks/>
          </p:cNvCxnSpPr>
          <p:nvPr/>
        </p:nvCxnSpPr>
        <p:spPr bwMode="auto">
          <a:xfrm flipV="1">
            <a:off x="2431560" y="4866046"/>
            <a:ext cx="3508592" cy="790847"/>
          </a:xfrm>
          <a:prstGeom prst="straightConnector1">
            <a:avLst/>
          </a:prstGeom>
          <a:solidFill>
            <a:schemeClr val="bg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aphicFrame>
        <p:nvGraphicFramePr>
          <p:cNvPr id="23" name="对象 22">
            <a:extLst>
              <a:ext uri="{FF2B5EF4-FFF2-40B4-BE49-F238E27FC236}">
                <a16:creationId xmlns:a16="http://schemas.microsoft.com/office/drawing/2014/main" id="{766BB3A5-11E1-47F0-B218-43A6D4389667}"/>
              </a:ext>
            </a:extLst>
          </p:cNvPr>
          <p:cNvGraphicFramePr>
            <a:graphicFrameLocks noChangeAspect="1"/>
          </p:cNvGraphicFramePr>
          <p:nvPr/>
        </p:nvGraphicFramePr>
        <p:xfrm>
          <a:off x="6886600" y="3096523"/>
          <a:ext cx="1947862" cy="546100"/>
        </p:xfrm>
        <a:graphic>
          <a:graphicData uri="http://schemas.openxmlformats.org/presentationml/2006/ole">
            <mc:AlternateContent xmlns:mc="http://schemas.openxmlformats.org/markup-compatibility/2006">
              <mc:Choice xmlns:v="urn:schemas-microsoft-com:vml" Requires="v">
                <p:oleObj spid="_x0000_s32847" name="Equation" r:id="rId5" imgW="723600" imgH="203040" progId="Equation.DSMT4">
                  <p:embed/>
                </p:oleObj>
              </mc:Choice>
              <mc:Fallback>
                <p:oleObj name="Equation" r:id="rId5" imgW="723600" imgH="203040" progId="Equation.DSMT4">
                  <p:embed/>
                  <p:pic>
                    <p:nvPicPr>
                      <p:cNvPr id="23" name="对象 22">
                        <a:extLst>
                          <a:ext uri="{FF2B5EF4-FFF2-40B4-BE49-F238E27FC236}">
                            <a16:creationId xmlns:a16="http://schemas.microsoft.com/office/drawing/2014/main" id="{766BB3A5-11E1-47F0-B218-43A6D4389667}"/>
                          </a:ext>
                        </a:extLst>
                      </p:cNvPr>
                      <p:cNvPicPr/>
                      <p:nvPr/>
                    </p:nvPicPr>
                    <p:blipFill>
                      <a:blip r:embed="rId6"/>
                      <a:stretch>
                        <a:fillRect/>
                      </a:stretch>
                    </p:blipFill>
                    <p:spPr>
                      <a:xfrm>
                        <a:off x="6886600" y="3096523"/>
                        <a:ext cx="1947862" cy="546100"/>
                      </a:xfrm>
                      <a:prstGeom prst="rect">
                        <a:avLst/>
                      </a:prstGeom>
                    </p:spPr>
                  </p:pic>
                </p:oleObj>
              </mc:Fallback>
            </mc:AlternateContent>
          </a:graphicData>
        </a:graphic>
      </p:graphicFrame>
      <p:sp>
        <p:nvSpPr>
          <p:cNvPr id="26" name="Rectangle 3">
            <a:extLst>
              <a:ext uri="{FF2B5EF4-FFF2-40B4-BE49-F238E27FC236}">
                <a16:creationId xmlns:a16="http://schemas.microsoft.com/office/drawing/2014/main" id="{985E000D-70DA-4447-8E13-9E64386CA3EB}"/>
              </a:ext>
            </a:extLst>
          </p:cNvPr>
          <p:cNvSpPr txBox="1">
            <a:spLocks noChangeArrowheads="1"/>
          </p:cNvSpPr>
          <p:nvPr/>
        </p:nvSpPr>
        <p:spPr>
          <a:xfrm>
            <a:off x="7199475" y="4257489"/>
            <a:ext cx="1357808" cy="647278"/>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zh-CN" altLang="en-US" kern="0" dirty="0">
                <a:latin typeface="Times New Roman" panose="02020603050405020304" pitchFamily="18" charset="0"/>
              </a:rPr>
              <a:t>双射</a:t>
            </a:r>
            <a:endParaRPr lang="en-US" altLang="zh-CN" i="1" kern="0" dirty="0">
              <a:latin typeface="Times New Roman" panose="02020603050405020304" pitchFamily="18" charset="0"/>
            </a:endParaRPr>
          </a:p>
        </p:txBody>
      </p:sp>
    </p:spTree>
    <p:extLst>
      <p:ext uri="{BB962C8B-B14F-4D97-AF65-F5344CB8AC3E}">
        <p14:creationId xmlns:p14="http://schemas.microsoft.com/office/powerpoint/2010/main" val="1666820410"/>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68313" y="-99392"/>
            <a:ext cx="8229600" cy="1143000"/>
          </a:xfrm>
        </p:spPr>
        <p:txBody>
          <a:bodyPr/>
          <a:lstStyle/>
          <a:p>
            <a:r>
              <a:rPr lang="zh-CN" altLang="en-US" b="0" dirty="0">
                <a:solidFill>
                  <a:schemeClr val="bg1"/>
                </a:solidFill>
              </a:rPr>
              <a:t>背后的数学思路</a:t>
            </a:r>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216</a:t>
            </a:fld>
            <a:endParaRPr lang="en-US" altLang="zh-CN"/>
          </a:p>
        </p:txBody>
      </p:sp>
      <p:sp>
        <p:nvSpPr>
          <p:cNvPr id="7" name="矩形 6"/>
          <p:cNvSpPr/>
          <p:nvPr/>
        </p:nvSpPr>
        <p:spPr>
          <a:xfrm>
            <a:off x="179512" y="1340768"/>
            <a:ext cx="8712968" cy="2050626"/>
          </a:xfrm>
          <a:prstGeom prst="rect">
            <a:avLst/>
          </a:prstGeom>
        </p:spPr>
        <p:txBody>
          <a:bodyPr wrap="square">
            <a:spAutoFit/>
          </a:bodyPr>
          <a:lstStyle/>
          <a:p>
            <a:pPr marL="0" lvl="1" indent="-342900" algn="l">
              <a:lnSpc>
                <a:spcPct val="150000"/>
              </a:lnSpc>
              <a:spcBef>
                <a:spcPts val="0"/>
              </a:spcBef>
              <a:spcAft>
                <a:spcPts val="600"/>
              </a:spcAft>
              <a:buClr>
                <a:schemeClr val="accent2"/>
              </a:buClr>
              <a:buBlip>
                <a:blip r:embed="rId3"/>
              </a:buBlip>
            </a:pPr>
            <a:r>
              <a:rPr lang="zh-CN" altLang="en-US" dirty="0">
                <a:latin typeface="微软雅黑" pitchFamily="34" charset="-122"/>
                <a:ea typeface="微软雅黑" pitchFamily="34" charset="-122"/>
              </a:rPr>
              <a:t>对称分组加密的数学模型：随机映射</a:t>
            </a:r>
            <a:endParaRPr lang="en-US" altLang="zh-CN" sz="2800" dirty="0">
              <a:latin typeface="微软雅黑" pitchFamily="34" charset="-122"/>
              <a:ea typeface="微软雅黑" pitchFamily="34" charset="-122"/>
            </a:endParaRPr>
          </a:p>
          <a:p>
            <a:pPr marL="715962" lvl="1" algn="l">
              <a:lnSpc>
                <a:spcPct val="130000"/>
              </a:lnSpc>
              <a:spcBef>
                <a:spcPts val="0"/>
              </a:spcBef>
              <a:spcAft>
                <a:spcPts val="600"/>
              </a:spcAft>
              <a:buClr>
                <a:schemeClr val="accent2"/>
              </a:buClr>
            </a:pPr>
            <a:endParaRPr lang="en-US" altLang="zh-CN" sz="2800" dirty="0">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endParaRPr lang="en-US" altLang="zh-CN" sz="2800" dirty="0">
              <a:latin typeface="微软雅黑" pitchFamily="34" charset="-122"/>
              <a:ea typeface="微软雅黑" pitchFamily="34" charset="-122"/>
            </a:endParaRPr>
          </a:p>
        </p:txBody>
      </p:sp>
      <p:sp>
        <p:nvSpPr>
          <p:cNvPr id="9" name="椭圆 8">
            <a:extLst>
              <a:ext uri="{FF2B5EF4-FFF2-40B4-BE49-F238E27FC236}">
                <a16:creationId xmlns:a16="http://schemas.microsoft.com/office/drawing/2014/main" id="{F39F9377-4576-43DA-B1DF-33B14C09D9B4}"/>
              </a:ext>
            </a:extLst>
          </p:cNvPr>
          <p:cNvSpPr/>
          <p:nvPr/>
        </p:nvSpPr>
        <p:spPr bwMode="auto">
          <a:xfrm>
            <a:off x="827584" y="3212976"/>
            <a:ext cx="1512168" cy="2736304"/>
          </a:xfrm>
          <a:prstGeom prst="ellips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10" name="椭圆 9">
            <a:extLst>
              <a:ext uri="{FF2B5EF4-FFF2-40B4-BE49-F238E27FC236}">
                <a16:creationId xmlns:a16="http://schemas.microsoft.com/office/drawing/2014/main" id="{3F6B9635-487A-4D56-BF8E-D740CF5615EA}"/>
              </a:ext>
            </a:extLst>
          </p:cNvPr>
          <p:cNvSpPr/>
          <p:nvPr/>
        </p:nvSpPr>
        <p:spPr bwMode="auto">
          <a:xfrm>
            <a:off x="4349812" y="3212976"/>
            <a:ext cx="1512168" cy="2736304"/>
          </a:xfrm>
          <a:prstGeom prst="ellips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11" name="Rectangle 3">
            <a:extLst>
              <a:ext uri="{FF2B5EF4-FFF2-40B4-BE49-F238E27FC236}">
                <a16:creationId xmlns:a16="http://schemas.microsoft.com/office/drawing/2014/main" id="{D240FEEE-E739-47F9-ACA5-51F9A13DB012}"/>
              </a:ext>
            </a:extLst>
          </p:cNvPr>
          <p:cNvSpPr txBox="1">
            <a:spLocks noChangeArrowheads="1"/>
          </p:cNvSpPr>
          <p:nvPr/>
        </p:nvSpPr>
        <p:spPr>
          <a:xfrm>
            <a:off x="1331640" y="2348880"/>
            <a:ext cx="2026568" cy="647278"/>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zh-CN" altLang="en-US" sz="2800" kern="0" dirty="0">
                <a:latin typeface="Times New Roman" panose="02020603050405020304" pitchFamily="18" charset="0"/>
              </a:rPr>
              <a:t>明文空间</a:t>
            </a:r>
            <a:r>
              <a:rPr lang="en-US" altLang="zh-CN" sz="2800" i="1" kern="0" dirty="0">
                <a:latin typeface="Times New Roman" panose="02020603050405020304" pitchFamily="18" charset="0"/>
              </a:rPr>
              <a:t>M</a:t>
            </a:r>
          </a:p>
        </p:txBody>
      </p:sp>
      <p:sp>
        <p:nvSpPr>
          <p:cNvPr id="12" name="Rectangle 3">
            <a:extLst>
              <a:ext uri="{FF2B5EF4-FFF2-40B4-BE49-F238E27FC236}">
                <a16:creationId xmlns:a16="http://schemas.microsoft.com/office/drawing/2014/main" id="{FED7BE7F-1B35-4EB7-A4AB-4DAFE52201D7}"/>
              </a:ext>
            </a:extLst>
          </p:cNvPr>
          <p:cNvSpPr txBox="1">
            <a:spLocks noChangeArrowheads="1"/>
          </p:cNvSpPr>
          <p:nvPr/>
        </p:nvSpPr>
        <p:spPr>
          <a:xfrm>
            <a:off x="4860032" y="2287327"/>
            <a:ext cx="2026568" cy="647278"/>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zh-CN" altLang="en-US" sz="2800" kern="0" dirty="0">
                <a:latin typeface="Times New Roman" panose="02020603050405020304" pitchFamily="18" charset="0"/>
              </a:rPr>
              <a:t>密文空间</a:t>
            </a:r>
            <a:r>
              <a:rPr lang="en-US" altLang="zh-CN" sz="2800" i="1" kern="0" dirty="0">
                <a:latin typeface="Times New Roman" panose="02020603050405020304" pitchFamily="18" charset="0"/>
              </a:rPr>
              <a:t>C</a:t>
            </a:r>
          </a:p>
        </p:txBody>
      </p:sp>
      <p:sp>
        <p:nvSpPr>
          <p:cNvPr id="14" name="文本框 13">
            <a:extLst>
              <a:ext uri="{FF2B5EF4-FFF2-40B4-BE49-F238E27FC236}">
                <a16:creationId xmlns:a16="http://schemas.microsoft.com/office/drawing/2014/main" id="{F6F382CD-0479-4357-BF88-3830DDDC4E63}"/>
              </a:ext>
            </a:extLst>
          </p:cNvPr>
          <p:cNvSpPr txBox="1"/>
          <p:nvPr/>
        </p:nvSpPr>
        <p:spPr>
          <a:xfrm>
            <a:off x="1187624" y="3374167"/>
            <a:ext cx="792088" cy="2554545"/>
          </a:xfrm>
          <a:prstGeom prst="rect">
            <a:avLst/>
          </a:prstGeom>
          <a:noFill/>
        </p:spPr>
        <p:txBody>
          <a:bodyPr wrap="square" rtlCol="0">
            <a:spAutoFit/>
          </a:bodyPr>
          <a:lstStyle/>
          <a:p>
            <a:r>
              <a:rPr lang="en-US" altLang="zh-CN" dirty="0"/>
              <a:t>m</a:t>
            </a:r>
            <a:r>
              <a:rPr lang="en-US" altLang="zh-CN" baseline="-25000" dirty="0"/>
              <a:t>1</a:t>
            </a:r>
            <a:r>
              <a:rPr lang="en-US" altLang="zh-CN" dirty="0"/>
              <a:t>,m</a:t>
            </a:r>
            <a:r>
              <a:rPr lang="en-US" altLang="zh-CN" baseline="-25000" dirty="0"/>
              <a:t>2</a:t>
            </a:r>
            <a:r>
              <a:rPr lang="en-US" altLang="zh-CN" dirty="0"/>
              <a:t>,m</a:t>
            </a:r>
            <a:r>
              <a:rPr lang="en-US" altLang="zh-CN" baseline="-25000" dirty="0"/>
              <a:t>3</a:t>
            </a:r>
            <a:r>
              <a:rPr lang="en-US" altLang="zh-CN" dirty="0"/>
              <a:t>,…, m</a:t>
            </a:r>
            <a:r>
              <a:rPr lang="en-US" altLang="zh-CN" baseline="-25000" dirty="0"/>
              <a:t>2</a:t>
            </a:r>
            <a:r>
              <a:rPr lang="en-US" altLang="zh-CN" baseline="30000" dirty="0"/>
              <a:t>n</a:t>
            </a:r>
            <a:endParaRPr lang="zh-CN" altLang="en-US" baseline="-25000" dirty="0"/>
          </a:p>
        </p:txBody>
      </p:sp>
      <p:cxnSp>
        <p:nvCxnSpPr>
          <p:cNvPr id="15" name="直接箭头连接符 14">
            <a:extLst>
              <a:ext uri="{FF2B5EF4-FFF2-40B4-BE49-F238E27FC236}">
                <a16:creationId xmlns:a16="http://schemas.microsoft.com/office/drawing/2014/main" id="{567A28C3-5978-427C-9B3A-B79C94297839}"/>
              </a:ext>
            </a:extLst>
          </p:cNvPr>
          <p:cNvCxnSpPr>
            <a:cxnSpLocks/>
          </p:cNvCxnSpPr>
          <p:nvPr/>
        </p:nvCxnSpPr>
        <p:spPr bwMode="auto">
          <a:xfrm>
            <a:off x="1979712" y="3717032"/>
            <a:ext cx="2943082" cy="47267"/>
          </a:xfrm>
          <a:prstGeom prst="straightConnector1">
            <a:avLst/>
          </a:prstGeom>
          <a:solidFill>
            <a:schemeClr val="bg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 name="直接箭头连接符 15">
            <a:extLst>
              <a:ext uri="{FF2B5EF4-FFF2-40B4-BE49-F238E27FC236}">
                <a16:creationId xmlns:a16="http://schemas.microsoft.com/office/drawing/2014/main" id="{20A23B14-B5F9-4E38-9574-6CBD3305F622}"/>
              </a:ext>
            </a:extLst>
          </p:cNvPr>
          <p:cNvCxnSpPr>
            <a:cxnSpLocks/>
          </p:cNvCxnSpPr>
          <p:nvPr/>
        </p:nvCxnSpPr>
        <p:spPr bwMode="auto">
          <a:xfrm>
            <a:off x="1838778" y="4221088"/>
            <a:ext cx="3303122" cy="1113874"/>
          </a:xfrm>
          <a:prstGeom prst="straightConnector1">
            <a:avLst/>
          </a:prstGeom>
          <a:solidFill>
            <a:schemeClr val="bg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直接箭头连接符 16">
            <a:extLst>
              <a:ext uri="{FF2B5EF4-FFF2-40B4-BE49-F238E27FC236}">
                <a16:creationId xmlns:a16="http://schemas.microsoft.com/office/drawing/2014/main" id="{607A82EA-7DA0-4933-AFC2-CC9D47C7ADB4}"/>
              </a:ext>
            </a:extLst>
          </p:cNvPr>
          <p:cNvCxnSpPr>
            <a:cxnSpLocks/>
          </p:cNvCxnSpPr>
          <p:nvPr/>
        </p:nvCxnSpPr>
        <p:spPr bwMode="auto">
          <a:xfrm flipV="1">
            <a:off x="1802971" y="4337953"/>
            <a:ext cx="3303122" cy="411228"/>
          </a:xfrm>
          <a:prstGeom prst="straightConnector1">
            <a:avLst/>
          </a:prstGeom>
          <a:solidFill>
            <a:schemeClr val="bg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 name="直接箭头连接符 17">
            <a:extLst>
              <a:ext uri="{FF2B5EF4-FFF2-40B4-BE49-F238E27FC236}">
                <a16:creationId xmlns:a16="http://schemas.microsoft.com/office/drawing/2014/main" id="{C46C4297-1CA5-462E-BD15-2FE52173B044}"/>
              </a:ext>
            </a:extLst>
          </p:cNvPr>
          <p:cNvCxnSpPr>
            <a:cxnSpLocks/>
          </p:cNvCxnSpPr>
          <p:nvPr/>
        </p:nvCxnSpPr>
        <p:spPr bwMode="auto">
          <a:xfrm flipV="1">
            <a:off x="1777324" y="4866046"/>
            <a:ext cx="3508592" cy="790847"/>
          </a:xfrm>
          <a:prstGeom prst="straightConnector1">
            <a:avLst/>
          </a:prstGeom>
          <a:solidFill>
            <a:schemeClr val="bg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 name="Rectangle 3">
            <a:extLst>
              <a:ext uri="{FF2B5EF4-FFF2-40B4-BE49-F238E27FC236}">
                <a16:creationId xmlns:a16="http://schemas.microsoft.com/office/drawing/2014/main" id="{985E000D-70DA-4447-8E13-9E64386CA3EB}"/>
              </a:ext>
            </a:extLst>
          </p:cNvPr>
          <p:cNvSpPr txBox="1">
            <a:spLocks noChangeArrowheads="1"/>
          </p:cNvSpPr>
          <p:nvPr/>
        </p:nvSpPr>
        <p:spPr>
          <a:xfrm>
            <a:off x="5898181" y="3650494"/>
            <a:ext cx="3042437" cy="1770267"/>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marL="0">
              <a:buFontTx/>
              <a:buNone/>
            </a:pPr>
            <a:r>
              <a:rPr lang="zh-CN" altLang="en-US" kern="0" dirty="0">
                <a:solidFill>
                  <a:srgbClr val="FF0000"/>
                </a:solidFill>
                <a:latin typeface="Times New Roman" panose="02020603050405020304" pitchFamily="18" charset="0"/>
              </a:rPr>
              <a:t>密钥</a:t>
            </a:r>
            <a:r>
              <a:rPr lang="en-US" altLang="zh-CN" kern="0" dirty="0">
                <a:solidFill>
                  <a:srgbClr val="FF0000"/>
                </a:solidFill>
                <a:latin typeface="Times New Roman" panose="02020603050405020304" pitchFamily="18" charset="0"/>
              </a:rPr>
              <a:t>key</a:t>
            </a:r>
            <a:r>
              <a:rPr lang="zh-CN" altLang="en-US" kern="0" dirty="0">
                <a:solidFill>
                  <a:srgbClr val="FF0000"/>
                </a:solidFill>
                <a:latin typeface="Times New Roman" panose="02020603050405020304" pitchFamily="18" charset="0"/>
              </a:rPr>
              <a:t>就是其中的一种映射关系！</a:t>
            </a:r>
            <a:endParaRPr lang="en-US" altLang="zh-CN" sz="2800" i="1" kern="0" dirty="0">
              <a:solidFill>
                <a:srgbClr val="FF0000"/>
              </a:solidFill>
              <a:latin typeface="Times New Roman" panose="02020603050405020304" pitchFamily="18" charset="0"/>
            </a:endParaRPr>
          </a:p>
          <a:p>
            <a:pPr>
              <a:buFontTx/>
              <a:buNone/>
            </a:pPr>
            <a:endParaRPr lang="en-US" altLang="zh-CN" sz="2800" i="1" kern="0" dirty="0">
              <a:latin typeface="Times New Roman" panose="02020603050405020304" pitchFamily="18" charset="0"/>
            </a:endParaRPr>
          </a:p>
        </p:txBody>
      </p:sp>
      <p:sp>
        <p:nvSpPr>
          <p:cNvPr id="27" name="Rectangle 3">
            <a:extLst>
              <a:ext uri="{FF2B5EF4-FFF2-40B4-BE49-F238E27FC236}">
                <a16:creationId xmlns:a16="http://schemas.microsoft.com/office/drawing/2014/main" id="{D20B409F-FD74-47BE-A40F-80661E856D6D}"/>
              </a:ext>
            </a:extLst>
          </p:cNvPr>
          <p:cNvSpPr txBox="1">
            <a:spLocks noChangeArrowheads="1"/>
          </p:cNvSpPr>
          <p:nvPr/>
        </p:nvSpPr>
        <p:spPr>
          <a:xfrm>
            <a:off x="5793054" y="4837140"/>
            <a:ext cx="3672408" cy="647278"/>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endParaRPr lang="en-US" altLang="zh-CN" sz="2800" i="1" kern="0" dirty="0">
              <a:latin typeface="Times New Roman" panose="02020603050405020304" pitchFamily="18" charset="0"/>
            </a:endParaRPr>
          </a:p>
        </p:txBody>
      </p:sp>
    </p:spTree>
    <p:extLst>
      <p:ext uri="{BB962C8B-B14F-4D97-AF65-F5344CB8AC3E}">
        <p14:creationId xmlns:p14="http://schemas.microsoft.com/office/powerpoint/2010/main" val="1569991403"/>
      </p:ext>
    </p:extLst>
  </p:cSld>
  <p:clrMapOvr>
    <a:masterClrMapping/>
  </p:clrMapOvr>
  <p:transition>
    <p:wipe dir="d"/>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68313" y="-99392"/>
            <a:ext cx="8229600" cy="1143000"/>
          </a:xfrm>
        </p:spPr>
        <p:txBody>
          <a:bodyPr/>
          <a:lstStyle/>
          <a:p>
            <a:r>
              <a:rPr lang="zh-CN" altLang="en-US" b="0" dirty="0">
                <a:solidFill>
                  <a:schemeClr val="bg1"/>
                </a:solidFill>
              </a:rPr>
              <a:t>背后的数学思路</a:t>
            </a:r>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217</a:t>
            </a:fld>
            <a:endParaRPr lang="en-US" altLang="zh-CN"/>
          </a:p>
        </p:txBody>
      </p:sp>
      <p:sp>
        <p:nvSpPr>
          <p:cNvPr id="7" name="矩形 6"/>
          <p:cNvSpPr/>
          <p:nvPr/>
        </p:nvSpPr>
        <p:spPr>
          <a:xfrm>
            <a:off x="179512" y="1340768"/>
            <a:ext cx="8712968" cy="2050626"/>
          </a:xfrm>
          <a:prstGeom prst="rect">
            <a:avLst/>
          </a:prstGeom>
        </p:spPr>
        <p:txBody>
          <a:bodyPr wrap="square">
            <a:spAutoFit/>
          </a:bodyPr>
          <a:lstStyle/>
          <a:p>
            <a:pPr marL="0" lvl="1" indent="-342900" algn="l">
              <a:lnSpc>
                <a:spcPct val="150000"/>
              </a:lnSpc>
              <a:spcBef>
                <a:spcPts val="0"/>
              </a:spcBef>
              <a:spcAft>
                <a:spcPts val="600"/>
              </a:spcAft>
              <a:buClr>
                <a:schemeClr val="accent2"/>
              </a:buClr>
              <a:buBlip>
                <a:blip r:embed="rId3"/>
              </a:buBlip>
            </a:pPr>
            <a:r>
              <a:rPr lang="zh-CN" altLang="en-US" dirty="0">
                <a:latin typeface="微软雅黑" pitchFamily="34" charset="-122"/>
                <a:ea typeface="微软雅黑" pitchFamily="34" charset="-122"/>
              </a:rPr>
              <a:t>对称分组加密的数学模型：随机映射</a:t>
            </a:r>
            <a:endParaRPr lang="en-US" altLang="zh-CN" sz="2800" dirty="0">
              <a:latin typeface="微软雅黑" pitchFamily="34" charset="-122"/>
              <a:ea typeface="微软雅黑" pitchFamily="34" charset="-122"/>
            </a:endParaRPr>
          </a:p>
          <a:p>
            <a:pPr marL="715962" lvl="1" algn="l">
              <a:lnSpc>
                <a:spcPct val="130000"/>
              </a:lnSpc>
              <a:spcBef>
                <a:spcPts val="0"/>
              </a:spcBef>
              <a:spcAft>
                <a:spcPts val="600"/>
              </a:spcAft>
              <a:buClr>
                <a:schemeClr val="accent2"/>
              </a:buClr>
            </a:pPr>
            <a:endParaRPr lang="en-US" altLang="zh-CN" sz="2800" dirty="0">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endParaRPr lang="en-US" altLang="zh-CN" sz="2800" dirty="0">
              <a:latin typeface="微软雅黑" pitchFamily="34" charset="-122"/>
              <a:ea typeface="微软雅黑" pitchFamily="34" charset="-122"/>
            </a:endParaRPr>
          </a:p>
        </p:txBody>
      </p:sp>
      <p:sp>
        <p:nvSpPr>
          <p:cNvPr id="9" name="椭圆 8">
            <a:extLst>
              <a:ext uri="{FF2B5EF4-FFF2-40B4-BE49-F238E27FC236}">
                <a16:creationId xmlns:a16="http://schemas.microsoft.com/office/drawing/2014/main" id="{F39F9377-4576-43DA-B1DF-33B14C09D9B4}"/>
              </a:ext>
            </a:extLst>
          </p:cNvPr>
          <p:cNvSpPr/>
          <p:nvPr/>
        </p:nvSpPr>
        <p:spPr bwMode="auto">
          <a:xfrm>
            <a:off x="827584" y="3212976"/>
            <a:ext cx="1512168" cy="2736304"/>
          </a:xfrm>
          <a:prstGeom prst="ellips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10" name="椭圆 9">
            <a:extLst>
              <a:ext uri="{FF2B5EF4-FFF2-40B4-BE49-F238E27FC236}">
                <a16:creationId xmlns:a16="http://schemas.microsoft.com/office/drawing/2014/main" id="{3F6B9635-487A-4D56-BF8E-D740CF5615EA}"/>
              </a:ext>
            </a:extLst>
          </p:cNvPr>
          <p:cNvSpPr/>
          <p:nvPr/>
        </p:nvSpPr>
        <p:spPr bwMode="auto">
          <a:xfrm>
            <a:off x="4349812" y="3212976"/>
            <a:ext cx="1512168" cy="2736304"/>
          </a:xfrm>
          <a:prstGeom prst="ellips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11" name="Rectangle 3">
            <a:extLst>
              <a:ext uri="{FF2B5EF4-FFF2-40B4-BE49-F238E27FC236}">
                <a16:creationId xmlns:a16="http://schemas.microsoft.com/office/drawing/2014/main" id="{D240FEEE-E739-47F9-ACA5-51F9A13DB012}"/>
              </a:ext>
            </a:extLst>
          </p:cNvPr>
          <p:cNvSpPr txBox="1">
            <a:spLocks noChangeArrowheads="1"/>
          </p:cNvSpPr>
          <p:nvPr/>
        </p:nvSpPr>
        <p:spPr>
          <a:xfrm>
            <a:off x="1331640" y="2348880"/>
            <a:ext cx="2026568" cy="647278"/>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zh-CN" altLang="en-US" sz="2800" kern="0" dirty="0">
                <a:latin typeface="Times New Roman" panose="02020603050405020304" pitchFamily="18" charset="0"/>
              </a:rPr>
              <a:t>明文空间</a:t>
            </a:r>
            <a:r>
              <a:rPr lang="en-US" altLang="zh-CN" sz="2800" i="1" kern="0" dirty="0">
                <a:latin typeface="Times New Roman" panose="02020603050405020304" pitchFamily="18" charset="0"/>
              </a:rPr>
              <a:t>M</a:t>
            </a:r>
          </a:p>
        </p:txBody>
      </p:sp>
      <p:sp>
        <p:nvSpPr>
          <p:cNvPr id="12" name="Rectangle 3">
            <a:extLst>
              <a:ext uri="{FF2B5EF4-FFF2-40B4-BE49-F238E27FC236}">
                <a16:creationId xmlns:a16="http://schemas.microsoft.com/office/drawing/2014/main" id="{FED7BE7F-1B35-4EB7-A4AB-4DAFE52201D7}"/>
              </a:ext>
            </a:extLst>
          </p:cNvPr>
          <p:cNvSpPr txBox="1">
            <a:spLocks noChangeArrowheads="1"/>
          </p:cNvSpPr>
          <p:nvPr/>
        </p:nvSpPr>
        <p:spPr>
          <a:xfrm>
            <a:off x="4860032" y="2287327"/>
            <a:ext cx="2026568" cy="647278"/>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zh-CN" altLang="en-US" sz="2800" kern="0" dirty="0">
                <a:latin typeface="Times New Roman" panose="02020603050405020304" pitchFamily="18" charset="0"/>
              </a:rPr>
              <a:t>密文空间</a:t>
            </a:r>
            <a:r>
              <a:rPr lang="en-US" altLang="zh-CN" sz="2800" i="1" kern="0" dirty="0">
                <a:latin typeface="Times New Roman" panose="02020603050405020304" pitchFamily="18" charset="0"/>
              </a:rPr>
              <a:t>C</a:t>
            </a:r>
          </a:p>
        </p:txBody>
      </p:sp>
      <p:sp>
        <p:nvSpPr>
          <p:cNvPr id="14" name="文本框 13">
            <a:extLst>
              <a:ext uri="{FF2B5EF4-FFF2-40B4-BE49-F238E27FC236}">
                <a16:creationId xmlns:a16="http://schemas.microsoft.com/office/drawing/2014/main" id="{F6F382CD-0479-4357-BF88-3830DDDC4E63}"/>
              </a:ext>
            </a:extLst>
          </p:cNvPr>
          <p:cNvSpPr txBox="1"/>
          <p:nvPr/>
        </p:nvSpPr>
        <p:spPr>
          <a:xfrm>
            <a:off x="1187624" y="3374167"/>
            <a:ext cx="792088" cy="2554545"/>
          </a:xfrm>
          <a:prstGeom prst="rect">
            <a:avLst/>
          </a:prstGeom>
          <a:noFill/>
        </p:spPr>
        <p:txBody>
          <a:bodyPr wrap="square" rtlCol="0">
            <a:spAutoFit/>
          </a:bodyPr>
          <a:lstStyle/>
          <a:p>
            <a:r>
              <a:rPr lang="en-US" altLang="zh-CN" dirty="0"/>
              <a:t>m</a:t>
            </a:r>
            <a:r>
              <a:rPr lang="en-US" altLang="zh-CN" baseline="-25000" dirty="0"/>
              <a:t>1</a:t>
            </a:r>
            <a:r>
              <a:rPr lang="en-US" altLang="zh-CN" dirty="0"/>
              <a:t>,m</a:t>
            </a:r>
            <a:r>
              <a:rPr lang="en-US" altLang="zh-CN" baseline="-25000" dirty="0"/>
              <a:t>2</a:t>
            </a:r>
            <a:r>
              <a:rPr lang="en-US" altLang="zh-CN" dirty="0"/>
              <a:t>,m</a:t>
            </a:r>
            <a:r>
              <a:rPr lang="en-US" altLang="zh-CN" baseline="-25000" dirty="0"/>
              <a:t>3</a:t>
            </a:r>
            <a:r>
              <a:rPr lang="en-US" altLang="zh-CN" dirty="0"/>
              <a:t>,…, m</a:t>
            </a:r>
            <a:r>
              <a:rPr lang="en-US" altLang="zh-CN" baseline="-25000" dirty="0"/>
              <a:t>2</a:t>
            </a:r>
            <a:r>
              <a:rPr lang="en-US" altLang="zh-CN" baseline="30000" dirty="0"/>
              <a:t>n</a:t>
            </a:r>
            <a:endParaRPr lang="zh-CN" altLang="en-US" baseline="-25000" dirty="0"/>
          </a:p>
        </p:txBody>
      </p:sp>
      <p:cxnSp>
        <p:nvCxnSpPr>
          <p:cNvPr id="15" name="直接箭头连接符 14">
            <a:extLst>
              <a:ext uri="{FF2B5EF4-FFF2-40B4-BE49-F238E27FC236}">
                <a16:creationId xmlns:a16="http://schemas.microsoft.com/office/drawing/2014/main" id="{567A28C3-5978-427C-9B3A-B79C94297839}"/>
              </a:ext>
            </a:extLst>
          </p:cNvPr>
          <p:cNvCxnSpPr>
            <a:cxnSpLocks/>
          </p:cNvCxnSpPr>
          <p:nvPr/>
        </p:nvCxnSpPr>
        <p:spPr bwMode="auto">
          <a:xfrm>
            <a:off x="1979712" y="3717032"/>
            <a:ext cx="2943082" cy="47267"/>
          </a:xfrm>
          <a:prstGeom prst="straightConnector1">
            <a:avLst/>
          </a:prstGeom>
          <a:solidFill>
            <a:schemeClr val="bg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 name="直接箭头连接符 15">
            <a:extLst>
              <a:ext uri="{FF2B5EF4-FFF2-40B4-BE49-F238E27FC236}">
                <a16:creationId xmlns:a16="http://schemas.microsoft.com/office/drawing/2014/main" id="{20A23B14-B5F9-4E38-9574-6CBD3305F622}"/>
              </a:ext>
            </a:extLst>
          </p:cNvPr>
          <p:cNvCxnSpPr>
            <a:cxnSpLocks/>
          </p:cNvCxnSpPr>
          <p:nvPr/>
        </p:nvCxnSpPr>
        <p:spPr bwMode="auto">
          <a:xfrm>
            <a:off x="1838778" y="4221088"/>
            <a:ext cx="3303122" cy="1113874"/>
          </a:xfrm>
          <a:prstGeom prst="straightConnector1">
            <a:avLst/>
          </a:prstGeom>
          <a:solidFill>
            <a:schemeClr val="bg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直接箭头连接符 16">
            <a:extLst>
              <a:ext uri="{FF2B5EF4-FFF2-40B4-BE49-F238E27FC236}">
                <a16:creationId xmlns:a16="http://schemas.microsoft.com/office/drawing/2014/main" id="{607A82EA-7DA0-4933-AFC2-CC9D47C7ADB4}"/>
              </a:ext>
            </a:extLst>
          </p:cNvPr>
          <p:cNvCxnSpPr>
            <a:cxnSpLocks/>
          </p:cNvCxnSpPr>
          <p:nvPr/>
        </p:nvCxnSpPr>
        <p:spPr bwMode="auto">
          <a:xfrm flipV="1">
            <a:off x="1802971" y="4337953"/>
            <a:ext cx="3303122" cy="411228"/>
          </a:xfrm>
          <a:prstGeom prst="straightConnector1">
            <a:avLst/>
          </a:prstGeom>
          <a:solidFill>
            <a:schemeClr val="bg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 name="直接箭头连接符 17">
            <a:extLst>
              <a:ext uri="{FF2B5EF4-FFF2-40B4-BE49-F238E27FC236}">
                <a16:creationId xmlns:a16="http://schemas.microsoft.com/office/drawing/2014/main" id="{C46C4297-1CA5-462E-BD15-2FE52173B044}"/>
              </a:ext>
            </a:extLst>
          </p:cNvPr>
          <p:cNvCxnSpPr>
            <a:cxnSpLocks/>
          </p:cNvCxnSpPr>
          <p:nvPr/>
        </p:nvCxnSpPr>
        <p:spPr bwMode="auto">
          <a:xfrm flipV="1">
            <a:off x="1777324" y="4866046"/>
            <a:ext cx="3508592" cy="790847"/>
          </a:xfrm>
          <a:prstGeom prst="straightConnector1">
            <a:avLst/>
          </a:prstGeom>
          <a:solidFill>
            <a:schemeClr val="bg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 name="Rectangle 3">
            <a:extLst>
              <a:ext uri="{FF2B5EF4-FFF2-40B4-BE49-F238E27FC236}">
                <a16:creationId xmlns:a16="http://schemas.microsoft.com/office/drawing/2014/main" id="{985E000D-70DA-4447-8E13-9E64386CA3EB}"/>
              </a:ext>
            </a:extLst>
          </p:cNvPr>
          <p:cNvSpPr txBox="1">
            <a:spLocks noChangeArrowheads="1"/>
          </p:cNvSpPr>
          <p:nvPr/>
        </p:nvSpPr>
        <p:spPr>
          <a:xfrm>
            <a:off x="6300192" y="3512101"/>
            <a:ext cx="2802148" cy="1237079"/>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marL="0">
              <a:buFontTx/>
              <a:buNone/>
            </a:pPr>
            <a:r>
              <a:rPr lang="zh-CN" altLang="en-US" kern="0" dirty="0">
                <a:latin typeface="Times New Roman" panose="02020603050405020304" pitchFamily="18" charset="0"/>
              </a:rPr>
              <a:t>有多少种可能的映射？</a:t>
            </a:r>
            <a:endParaRPr lang="en-US" altLang="zh-CN" kern="0" dirty="0">
              <a:latin typeface="Times New Roman" panose="02020603050405020304" pitchFamily="18" charset="0"/>
            </a:endParaRPr>
          </a:p>
          <a:p>
            <a:pPr marL="0">
              <a:buFontTx/>
              <a:buNone/>
            </a:pPr>
            <a:endParaRPr lang="en-US" altLang="zh-CN" sz="2800" i="1" kern="0" dirty="0">
              <a:latin typeface="Times New Roman" panose="02020603050405020304" pitchFamily="18" charset="0"/>
            </a:endParaRPr>
          </a:p>
          <a:p>
            <a:pPr marL="0">
              <a:buFontTx/>
              <a:buNone/>
            </a:pPr>
            <a:endParaRPr lang="en-US" altLang="zh-CN" sz="2800" i="1" kern="0" dirty="0">
              <a:latin typeface="Times New Roman" panose="02020603050405020304" pitchFamily="18" charset="0"/>
            </a:endParaRPr>
          </a:p>
        </p:txBody>
      </p:sp>
      <p:sp>
        <p:nvSpPr>
          <p:cNvPr id="27" name="Rectangle 3">
            <a:extLst>
              <a:ext uri="{FF2B5EF4-FFF2-40B4-BE49-F238E27FC236}">
                <a16:creationId xmlns:a16="http://schemas.microsoft.com/office/drawing/2014/main" id="{D20B409F-FD74-47BE-A40F-80661E856D6D}"/>
              </a:ext>
            </a:extLst>
          </p:cNvPr>
          <p:cNvSpPr txBox="1">
            <a:spLocks noChangeArrowheads="1"/>
          </p:cNvSpPr>
          <p:nvPr/>
        </p:nvSpPr>
        <p:spPr>
          <a:xfrm>
            <a:off x="7020272" y="4774786"/>
            <a:ext cx="2123728" cy="647278"/>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en-US" altLang="zh-CN" kern="0" dirty="0">
                <a:latin typeface="Times New Roman" panose="02020603050405020304" pitchFamily="18" charset="0"/>
              </a:rPr>
              <a:t>2</a:t>
            </a:r>
            <a:r>
              <a:rPr lang="en-US" altLang="zh-CN" kern="0" baseline="30000" dirty="0">
                <a:latin typeface="Times New Roman" panose="02020603050405020304" pitchFamily="18" charset="0"/>
              </a:rPr>
              <a:t>n</a:t>
            </a:r>
            <a:r>
              <a:rPr lang="en-US" altLang="zh-CN" kern="0" dirty="0">
                <a:latin typeface="Times New Roman" panose="02020603050405020304" pitchFamily="18" charset="0"/>
              </a:rPr>
              <a:t>!</a:t>
            </a:r>
            <a:r>
              <a:rPr lang="zh-CN" altLang="en-US" kern="0" dirty="0">
                <a:latin typeface="Times New Roman" panose="02020603050405020304" pitchFamily="18" charset="0"/>
              </a:rPr>
              <a:t>（阶乘）</a:t>
            </a:r>
            <a:endParaRPr lang="en-US" altLang="zh-CN" i="1" kern="0" dirty="0">
              <a:latin typeface="Times New Roman" panose="02020603050405020304" pitchFamily="18" charset="0"/>
            </a:endParaRPr>
          </a:p>
          <a:p>
            <a:pPr>
              <a:buFontTx/>
              <a:buNone/>
            </a:pPr>
            <a:endParaRPr lang="en-US" altLang="zh-CN" sz="2800" i="1" kern="0" dirty="0">
              <a:latin typeface="Times New Roman" panose="02020603050405020304" pitchFamily="18" charset="0"/>
            </a:endParaRPr>
          </a:p>
        </p:txBody>
      </p:sp>
    </p:spTree>
    <p:extLst>
      <p:ext uri="{BB962C8B-B14F-4D97-AF65-F5344CB8AC3E}">
        <p14:creationId xmlns:p14="http://schemas.microsoft.com/office/powerpoint/2010/main" val="1443764765"/>
      </p:ext>
    </p:extLst>
  </p:cSld>
  <p:clrMapOvr>
    <a:masterClrMapping/>
  </p:clrMapOvr>
  <p:transition>
    <p:wipe dir="d"/>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68313" y="-99392"/>
            <a:ext cx="8229600" cy="1143000"/>
          </a:xfrm>
        </p:spPr>
        <p:txBody>
          <a:bodyPr/>
          <a:lstStyle/>
          <a:p>
            <a:r>
              <a:rPr lang="zh-CN" altLang="en-US" b="0" dirty="0">
                <a:solidFill>
                  <a:schemeClr val="bg1"/>
                </a:solidFill>
              </a:rPr>
              <a:t>背后的数学思路</a:t>
            </a:r>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218</a:t>
            </a:fld>
            <a:endParaRPr lang="en-US" altLang="zh-CN"/>
          </a:p>
        </p:txBody>
      </p:sp>
      <p:sp>
        <p:nvSpPr>
          <p:cNvPr id="7" name="矩形 6"/>
          <p:cNvSpPr/>
          <p:nvPr/>
        </p:nvSpPr>
        <p:spPr>
          <a:xfrm>
            <a:off x="179512" y="1340768"/>
            <a:ext cx="8712968" cy="2050626"/>
          </a:xfrm>
          <a:prstGeom prst="rect">
            <a:avLst/>
          </a:prstGeom>
        </p:spPr>
        <p:txBody>
          <a:bodyPr wrap="square">
            <a:spAutoFit/>
          </a:bodyPr>
          <a:lstStyle/>
          <a:p>
            <a:pPr marL="0" lvl="1" indent="-342900" algn="l">
              <a:lnSpc>
                <a:spcPct val="150000"/>
              </a:lnSpc>
              <a:spcBef>
                <a:spcPts val="0"/>
              </a:spcBef>
              <a:spcAft>
                <a:spcPts val="600"/>
              </a:spcAft>
              <a:buClr>
                <a:schemeClr val="accent2"/>
              </a:buClr>
              <a:buBlip>
                <a:blip r:embed="rId4"/>
              </a:buBlip>
            </a:pPr>
            <a:r>
              <a:rPr lang="zh-CN" altLang="en-US" dirty="0">
                <a:latin typeface="微软雅黑" pitchFamily="34" charset="-122"/>
                <a:ea typeface="微软雅黑" pitchFamily="34" charset="-122"/>
              </a:rPr>
              <a:t>对称分组加密的数学模型：随机映射</a:t>
            </a:r>
            <a:endParaRPr lang="en-US" altLang="zh-CN" sz="2800" dirty="0">
              <a:latin typeface="微软雅黑" pitchFamily="34" charset="-122"/>
              <a:ea typeface="微软雅黑" pitchFamily="34" charset="-122"/>
            </a:endParaRPr>
          </a:p>
          <a:p>
            <a:pPr marL="715962" lvl="1" algn="l">
              <a:lnSpc>
                <a:spcPct val="130000"/>
              </a:lnSpc>
              <a:spcBef>
                <a:spcPts val="0"/>
              </a:spcBef>
              <a:spcAft>
                <a:spcPts val="600"/>
              </a:spcAft>
              <a:buClr>
                <a:schemeClr val="accent2"/>
              </a:buClr>
            </a:pPr>
            <a:endParaRPr lang="en-US" altLang="zh-CN" sz="2800" dirty="0">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endParaRPr lang="en-US" altLang="zh-CN" sz="2800" dirty="0">
              <a:latin typeface="微软雅黑" pitchFamily="34" charset="-122"/>
              <a:ea typeface="微软雅黑" pitchFamily="34" charset="-122"/>
            </a:endParaRPr>
          </a:p>
        </p:txBody>
      </p:sp>
      <p:sp>
        <p:nvSpPr>
          <p:cNvPr id="9" name="椭圆 8">
            <a:extLst>
              <a:ext uri="{FF2B5EF4-FFF2-40B4-BE49-F238E27FC236}">
                <a16:creationId xmlns:a16="http://schemas.microsoft.com/office/drawing/2014/main" id="{F39F9377-4576-43DA-B1DF-33B14C09D9B4}"/>
              </a:ext>
            </a:extLst>
          </p:cNvPr>
          <p:cNvSpPr/>
          <p:nvPr/>
        </p:nvSpPr>
        <p:spPr bwMode="auto">
          <a:xfrm>
            <a:off x="827584" y="3212976"/>
            <a:ext cx="1512168" cy="2736304"/>
          </a:xfrm>
          <a:prstGeom prst="ellips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10" name="椭圆 9">
            <a:extLst>
              <a:ext uri="{FF2B5EF4-FFF2-40B4-BE49-F238E27FC236}">
                <a16:creationId xmlns:a16="http://schemas.microsoft.com/office/drawing/2014/main" id="{3F6B9635-487A-4D56-BF8E-D740CF5615EA}"/>
              </a:ext>
            </a:extLst>
          </p:cNvPr>
          <p:cNvSpPr/>
          <p:nvPr/>
        </p:nvSpPr>
        <p:spPr bwMode="auto">
          <a:xfrm>
            <a:off x="4349812" y="3212976"/>
            <a:ext cx="1512168" cy="2736304"/>
          </a:xfrm>
          <a:prstGeom prst="ellips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11" name="Rectangle 3">
            <a:extLst>
              <a:ext uri="{FF2B5EF4-FFF2-40B4-BE49-F238E27FC236}">
                <a16:creationId xmlns:a16="http://schemas.microsoft.com/office/drawing/2014/main" id="{D240FEEE-E739-47F9-ACA5-51F9A13DB012}"/>
              </a:ext>
            </a:extLst>
          </p:cNvPr>
          <p:cNvSpPr txBox="1">
            <a:spLocks noChangeArrowheads="1"/>
          </p:cNvSpPr>
          <p:nvPr/>
        </p:nvSpPr>
        <p:spPr>
          <a:xfrm>
            <a:off x="1331640" y="2348880"/>
            <a:ext cx="2026568" cy="647278"/>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zh-CN" altLang="en-US" sz="2800" kern="0" dirty="0">
                <a:latin typeface="Times New Roman" panose="02020603050405020304" pitchFamily="18" charset="0"/>
              </a:rPr>
              <a:t>明文空间</a:t>
            </a:r>
            <a:r>
              <a:rPr lang="en-US" altLang="zh-CN" sz="2800" i="1" kern="0" dirty="0">
                <a:latin typeface="Times New Roman" panose="02020603050405020304" pitchFamily="18" charset="0"/>
              </a:rPr>
              <a:t>M</a:t>
            </a:r>
          </a:p>
        </p:txBody>
      </p:sp>
      <p:sp>
        <p:nvSpPr>
          <p:cNvPr id="12" name="Rectangle 3">
            <a:extLst>
              <a:ext uri="{FF2B5EF4-FFF2-40B4-BE49-F238E27FC236}">
                <a16:creationId xmlns:a16="http://schemas.microsoft.com/office/drawing/2014/main" id="{FED7BE7F-1B35-4EB7-A4AB-4DAFE52201D7}"/>
              </a:ext>
            </a:extLst>
          </p:cNvPr>
          <p:cNvSpPr txBox="1">
            <a:spLocks noChangeArrowheads="1"/>
          </p:cNvSpPr>
          <p:nvPr/>
        </p:nvSpPr>
        <p:spPr>
          <a:xfrm>
            <a:off x="4860032" y="2287327"/>
            <a:ext cx="2026568" cy="647278"/>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zh-CN" altLang="en-US" sz="2800" kern="0" dirty="0">
                <a:latin typeface="Times New Roman" panose="02020603050405020304" pitchFamily="18" charset="0"/>
              </a:rPr>
              <a:t>密文空间</a:t>
            </a:r>
            <a:r>
              <a:rPr lang="en-US" altLang="zh-CN" sz="2800" i="1" kern="0" dirty="0">
                <a:latin typeface="Times New Roman" panose="02020603050405020304" pitchFamily="18" charset="0"/>
              </a:rPr>
              <a:t>C</a:t>
            </a:r>
          </a:p>
        </p:txBody>
      </p:sp>
      <p:sp>
        <p:nvSpPr>
          <p:cNvPr id="14" name="文本框 13">
            <a:extLst>
              <a:ext uri="{FF2B5EF4-FFF2-40B4-BE49-F238E27FC236}">
                <a16:creationId xmlns:a16="http://schemas.microsoft.com/office/drawing/2014/main" id="{F6F382CD-0479-4357-BF88-3830DDDC4E63}"/>
              </a:ext>
            </a:extLst>
          </p:cNvPr>
          <p:cNvSpPr txBox="1"/>
          <p:nvPr/>
        </p:nvSpPr>
        <p:spPr>
          <a:xfrm>
            <a:off x="1187624" y="3374167"/>
            <a:ext cx="792088" cy="2554545"/>
          </a:xfrm>
          <a:prstGeom prst="rect">
            <a:avLst/>
          </a:prstGeom>
          <a:noFill/>
        </p:spPr>
        <p:txBody>
          <a:bodyPr wrap="square" rtlCol="0">
            <a:spAutoFit/>
          </a:bodyPr>
          <a:lstStyle/>
          <a:p>
            <a:r>
              <a:rPr lang="en-US" altLang="zh-CN" dirty="0"/>
              <a:t>m</a:t>
            </a:r>
            <a:r>
              <a:rPr lang="en-US" altLang="zh-CN" baseline="-25000" dirty="0"/>
              <a:t>1</a:t>
            </a:r>
            <a:r>
              <a:rPr lang="en-US" altLang="zh-CN" dirty="0"/>
              <a:t>,m</a:t>
            </a:r>
            <a:r>
              <a:rPr lang="en-US" altLang="zh-CN" baseline="-25000" dirty="0"/>
              <a:t>2</a:t>
            </a:r>
            <a:r>
              <a:rPr lang="en-US" altLang="zh-CN" dirty="0"/>
              <a:t>,m</a:t>
            </a:r>
            <a:r>
              <a:rPr lang="en-US" altLang="zh-CN" baseline="-25000" dirty="0"/>
              <a:t>3</a:t>
            </a:r>
            <a:r>
              <a:rPr lang="en-US" altLang="zh-CN" dirty="0"/>
              <a:t>,…, m</a:t>
            </a:r>
            <a:r>
              <a:rPr lang="en-US" altLang="zh-CN" baseline="-25000" dirty="0"/>
              <a:t>2</a:t>
            </a:r>
            <a:r>
              <a:rPr lang="en-US" altLang="zh-CN" baseline="30000" dirty="0"/>
              <a:t>n</a:t>
            </a:r>
            <a:endParaRPr lang="zh-CN" altLang="en-US" baseline="-25000" dirty="0"/>
          </a:p>
        </p:txBody>
      </p:sp>
      <p:cxnSp>
        <p:nvCxnSpPr>
          <p:cNvPr id="15" name="直接箭头连接符 14">
            <a:extLst>
              <a:ext uri="{FF2B5EF4-FFF2-40B4-BE49-F238E27FC236}">
                <a16:creationId xmlns:a16="http://schemas.microsoft.com/office/drawing/2014/main" id="{567A28C3-5978-427C-9B3A-B79C94297839}"/>
              </a:ext>
            </a:extLst>
          </p:cNvPr>
          <p:cNvCxnSpPr>
            <a:cxnSpLocks/>
          </p:cNvCxnSpPr>
          <p:nvPr/>
        </p:nvCxnSpPr>
        <p:spPr bwMode="auto">
          <a:xfrm>
            <a:off x="1979712" y="3717032"/>
            <a:ext cx="2943082" cy="47267"/>
          </a:xfrm>
          <a:prstGeom prst="straightConnector1">
            <a:avLst/>
          </a:prstGeom>
          <a:solidFill>
            <a:schemeClr val="bg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 name="直接箭头连接符 15">
            <a:extLst>
              <a:ext uri="{FF2B5EF4-FFF2-40B4-BE49-F238E27FC236}">
                <a16:creationId xmlns:a16="http://schemas.microsoft.com/office/drawing/2014/main" id="{20A23B14-B5F9-4E38-9574-6CBD3305F622}"/>
              </a:ext>
            </a:extLst>
          </p:cNvPr>
          <p:cNvCxnSpPr>
            <a:cxnSpLocks/>
          </p:cNvCxnSpPr>
          <p:nvPr/>
        </p:nvCxnSpPr>
        <p:spPr bwMode="auto">
          <a:xfrm>
            <a:off x="1838778" y="4221088"/>
            <a:ext cx="3303122" cy="1113874"/>
          </a:xfrm>
          <a:prstGeom prst="straightConnector1">
            <a:avLst/>
          </a:prstGeom>
          <a:solidFill>
            <a:schemeClr val="bg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 name="直接箭头连接符 16">
            <a:extLst>
              <a:ext uri="{FF2B5EF4-FFF2-40B4-BE49-F238E27FC236}">
                <a16:creationId xmlns:a16="http://schemas.microsoft.com/office/drawing/2014/main" id="{607A82EA-7DA0-4933-AFC2-CC9D47C7ADB4}"/>
              </a:ext>
            </a:extLst>
          </p:cNvPr>
          <p:cNvCxnSpPr>
            <a:cxnSpLocks/>
          </p:cNvCxnSpPr>
          <p:nvPr/>
        </p:nvCxnSpPr>
        <p:spPr bwMode="auto">
          <a:xfrm flipV="1">
            <a:off x="1802971" y="4337953"/>
            <a:ext cx="3303122" cy="411228"/>
          </a:xfrm>
          <a:prstGeom prst="straightConnector1">
            <a:avLst/>
          </a:prstGeom>
          <a:solidFill>
            <a:schemeClr val="bg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 name="直接箭头连接符 17">
            <a:extLst>
              <a:ext uri="{FF2B5EF4-FFF2-40B4-BE49-F238E27FC236}">
                <a16:creationId xmlns:a16="http://schemas.microsoft.com/office/drawing/2014/main" id="{C46C4297-1CA5-462E-BD15-2FE52173B044}"/>
              </a:ext>
            </a:extLst>
          </p:cNvPr>
          <p:cNvCxnSpPr>
            <a:cxnSpLocks/>
          </p:cNvCxnSpPr>
          <p:nvPr/>
        </p:nvCxnSpPr>
        <p:spPr bwMode="auto">
          <a:xfrm flipV="1">
            <a:off x="1777324" y="4866046"/>
            <a:ext cx="3508592" cy="790847"/>
          </a:xfrm>
          <a:prstGeom prst="straightConnector1">
            <a:avLst/>
          </a:prstGeom>
          <a:solidFill>
            <a:schemeClr val="bg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 name="Rectangle 3">
            <a:extLst>
              <a:ext uri="{FF2B5EF4-FFF2-40B4-BE49-F238E27FC236}">
                <a16:creationId xmlns:a16="http://schemas.microsoft.com/office/drawing/2014/main" id="{985E000D-70DA-4447-8E13-9E64386CA3EB}"/>
              </a:ext>
            </a:extLst>
          </p:cNvPr>
          <p:cNvSpPr txBox="1">
            <a:spLocks noChangeArrowheads="1"/>
          </p:cNvSpPr>
          <p:nvPr/>
        </p:nvSpPr>
        <p:spPr>
          <a:xfrm>
            <a:off x="5898181" y="3004518"/>
            <a:ext cx="3042437" cy="1770267"/>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endParaRPr lang="en-US" altLang="zh-CN" sz="2800" i="1" kern="0" dirty="0">
              <a:latin typeface="Times New Roman" panose="02020603050405020304" pitchFamily="18" charset="0"/>
            </a:endParaRPr>
          </a:p>
        </p:txBody>
      </p:sp>
      <p:sp>
        <p:nvSpPr>
          <p:cNvPr id="27" name="Rectangle 3">
            <a:extLst>
              <a:ext uri="{FF2B5EF4-FFF2-40B4-BE49-F238E27FC236}">
                <a16:creationId xmlns:a16="http://schemas.microsoft.com/office/drawing/2014/main" id="{D20B409F-FD74-47BE-A40F-80661E856D6D}"/>
              </a:ext>
            </a:extLst>
          </p:cNvPr>
          <p:cNvSpPr txBox="1">
            <a:spLocks noChangeArrowheads="1"/>
          </p:cNvSpPr>
          <p:nvPr/>
        </p:nvSpPr>
        <p:spPr>
          <a:xfrm>
            <a:off x="5818970" y="3461307"/>
            <a:ext cx="3073510" cy="647278"/>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marL="0" indent="0">
              <a:buFontTx/>
              <a:buNone/>
            </a:pPr>
            <a:r>
              <a:rPr lang="zh-CN" altLang="en-US" kern="0" dirty="0">
                <a:latin typeface="Times New Roman" panose="02020603050405020304" pitchFamily="18" charset="0"/>
              </a:rPr>
              <a:t>所有可能的映射：</a:t>
            </a:r>
            <a:r>
              <a:rPr lang="en-US" altLang="zh-CN" kern="0" dirty="0">
                <a:latin typeface="Times New Roman" panose="02020603050405020304" pitchFamily="18" charset="0"/>
              </a:rPr>
              <a:t>2</a:t>
            </a:r>
            <a:r>
              <a:rPr lang="en-US" altLang="zh-CN" kern="0" baseline="30000" dirty="0">
                <a:latin typeface="Times New Roman" panose="02020603050405020304" pitchFamily="18" charset="0"/>
              </a:rPr>
              <a:t>n</a:t>
            </a:r>
            <a:r>
              <a:rPr lang="en-US" altLang="zh-CN" kern="0" dirty="0">
                <a:latin typeface="Times New Roman" panose="02020603050405020304" pitchFamily="18" charset="0"/>
              </a:rPr>
              <a:t>!</a:t>
            </a:r>
          </a:p>
          <a:p>
            <a:pPr>
              <a:buNone/>
            </a:pPr>
            <a:r>
              <a:rPr lang="zh-CN" altLang="en-US" kern="0" dirty="0">
                <a:latin typeface="Times New Roman" panose="02020603050405020304" pitchFamily="18" charset="0"/>
              </a:rPr>
              <a:t>密钥长度为</a:t>
            </a:r>
            <a:r>
              <a:rPr lang="en-US" altLang="zh-CN" kern="0" dirty="0">
                <a:latin typeface="Times New Roman" panose="02020603050405020304" pitchFamily="18" charset="0"/>
              </a:rPr>
              <a:t>:</a:t>
            </a:r>
          </a:p>
          <a:p>
            <a:pPr>
              <a:buNone/>
            </a:pPr>
            <a:endParaRPr lang="en-US" altLang="zh-CN" kern="0" dirty="0">
              <a:latin typeface="Times New Roman" panose="02020603050405020304" pitchFamily="18" charset="0"/>
            </a:endParaRPr>
          </a:p>
          <a:p>
            <a:pPr>
              <a:buFontTx/>
              <a:buNone/>
            </a:pPr>
            <a:endParaRPr lang="en-US" altLang="zh-CN" sz="2800" i="1" kern="0" dirty="0">
              <a:latin typeface="Times New Roman" panose="02020603050405020304" pitchFamily="18" charset="0"/>
            </a:endParaRPr>
          </a:p>
        </p:txBody>
      </p:sp>
      <p:graphicFrame>
        <p:nvGraphicFramePr>
          <p:cNvPr id="2" name="对象 1">
            <a:extLst>
              <a:ext uri="{FF2B5EF4-FFF2-40B4-BE49-F238E27FC236}">
                <a16:creationId xmlns:a16="http://schemas.microsoft.com/office/drawing/2014/main" id="{1153BDE5-6C92-4FCA-BA55-91244D7F5A71}"/>
              </a:ext>
            </a:extLst>
          </p:cNvPr>
          <p:cNvGraphicFramePr>
            <a:graphicFrameLocks noChangeAspect="1"/>
          </p:cNvGraphicFramePr>
          <p:nvPr/>
        </p:nvGraphicFramePr>
        <p:xfrm>
          <a:off x="5724525" y="4946650"/>
          <a:ext cx="3421063" cy="647700"/>
        </p:xfrm>
        <a:graphic>
          <a:graphicData uri="http://schemas.openxmlformats.org/presentationml/2006/ole">
            <mc:AlternateContent xmlns:mc="http://schemas.openxmlformats.org/markup-compatibility/2006">
              <mc:Choice xmlns:v="urn:schemas-microsoft-com:vml" Requires="v">
                <p:oleObj spid="_x0000_s33871" name="Equation" r:id="rId5" imgW="965160" imgH="228600" progId="Equation.DSMT4">
                  <p:embed/>
                </p:oleObj>
              </mc:Choice>
              <mc:Fallback>
                <p:oleObj name="Equation" r:id="rId5" imgW="965160" imgH="228600" progId="Equation.DSMT4">
                  <p:embed/>
                  <p:pic>
                    <p:nvPicPr>
                      <p:cNvPr id="2" name="对象 1">
                        <a:extLst>
                          <a:ext uri="{FF2B5EF4-FFF2-40B4-BE49-F238E27FC236}">
                            <a16:creationId xmlns:a16="http://schemas.microsoft.com/office/drawing/2014/main" id="{1153BDE5-6C92-4FCA-BA55-91244D7F5A71}"/>
                          </a:ext>
                        </a:extLst>
                      </p:cNvPr>
                      <p:cNvPicPr/>
                      <p:nvPr/>
                    </p:nvPicPr>
                    <p:blipFill>
                      <a:blip r:embed="rId6"/>
                      <a:stretch>
                        <a:fillRect/>
                      </a:stretch>
                    </p:blipFill>
                    <p:spPr>
                      <a:xfrm>
                        <a:off x="5724525" y="4946650"/>
                        <a:ext cx="3421063" cy="647700"/>
                      </a:xfrm>
                      <a:prstGeom prst="rect">
                        <a:avLst/>
                      </a:prstGeom>
                    </p:spPr>
                  </p:pic>
                </p:oleObj>
              </mc:Fallback>
            </mc:AlternateContent>
          </a:graphicData>
        </a:graphic>
      </p:graphicFrame>
    </p:spTree>
    <p:extLst>
      <p:ext uri="{BB962C8B-B14F-4D97-AF65-F5344CB8AC3E}">
        <p14:creationId xmlns:p14="http://schemas.microsoft.com/office/powerpoint/2010/main" val="285934143"/>
      </p:ext>
    </p:extLst>
  </p:cSld>
  <p:clrMapOvr>
    <a:masterClrMapping/>
  </p:clrMapOvr>
  <p:transition>
    <p:wipe dir="d"/>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68313" y="-99392"/>
            <a:ext cx="8229600" cy="1143000"/>
          </a:xfrm>
        </p:spPr>
        <p:txBody>
          <a:bodyPr/>
          <a:lstStyle/>
          <a:p>
            <a:r>
              <a:rPr lang="zh-CN" altLang="en-US" b="0" dirty="0">
                <a:solidFill>
                  <a:schemeClr val="bg1"/>
                </a:solidFill>
              </a:rPr>
              <a:t>背后的数学思路</a:t>
            </a:r>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219</a:t>
            </a:fld>
            <a:endParaRPr lang="en-US" altLang="zh-CN"/>
          </a:p>
        </p:txBody>
      </p:sp>
      <p:sp>
        <p:nvSpPr>
          <p:cNvPr id="7" name="矩形 6"/>
          <p:cNvSpPr/>
          <p:nvPr/>
        </p:nvSpPr>
        <p:spPr>
          <a:xfrm>
            <a:off x="179512" y="1340768"/>
            <a:ext cx="8712968" cy="2050626"/>
          </a:xfrm>
          <a:prstGeom prst="rect">
            <a:avLst/>
          </a:prstGeom>
        </p:spPr>
        <p:txBody>
          <a:bodyPr wrap="square">
            <a:spAutoFit/>
          </a:bodyPr>
          <a:lstStyle/>
          <a:p>
            <a:pPr marL="0" lvl="1" indent="-342900" algn="l">
              <a:lnSpc>
                <a:spcPct val="150000"/>
              </a:lnSpc>
              <a:spcBef>
                <a:spcPts val="0"/>
              </a:spcBef>
              <a:spcAft>
                <a:spcPts val="600"/>
              </a:spcAft>
              <a:buClr>
                <a:schemeClr val="accent2"/>
              </a:buClr>
              <a:buBlip>
                <a:blip r:embed="rId4"/>
              </a:buBlip>
            </a:pPr>
            <a:r>
              <a:rPr lang="zh-CN" altLang="en-US" dirty="0">
                <a:latin typeface="微软雅黑" pitchFamily="34" charset="-122"/>
                <a:ea typeface="微软雅黑" pitchFamily="34" charset="-122"/>
              </a:rPr>
              <a:t>对称分组加密的数学模型：随机映射</a:t>
            </a:r>
            <a:endParaRPr lang="en-US" altLang="zh-CN" sz="2800" dirty="0">
              <a:latin typeface="微软雅黑" pitchFamily="34" charset="-122"/>
              <a:ea typeface="微软雅黑" pitchFamily="34" charset="-122"/>
            </a:endParaRPr>
          </a:p>
          <a:p>
            <a:pPr marL="715962" lvl="1" algn="l">
              <a:lnSpc>
                <a:spcPct val="130000"/>
              </a:lnSpc>
              <a:spcBef>
                <a:spcPts val="0"/>
              </a:spcBef>
              <a:spcAft>
                <a:spcPts val="600"/>
              </a:spcAft>
              <a:buClr>
                <a:schemeClr val="accent2"/>
              </a:buClr>
            </a:pPr>
            <a:endParaRPr lang="en-US" altLang="zh-CN" sz="2800" dirty="0">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endParaRPr lang="en-US" altLang="zh-CN" sz="2800" dirty="0">
              <a:latin typeface="微软雅黑" pitchFamily="34" charset="-122"/>
              <a:ea typeface="微软雅黑" pitchFamily="34" charset="-122"/>
            </a:endParaRPr>
          </a:p>
        </p:txBody>
      </p:sp>
      <p:sp>
        <p:nvSpPr>
          <p:cNvPr id="26" name="Rectangle 3">
            <a:extLst>
              <a:ext uri="{FF2B5EF4-FFF2-40B4-BE49-F238E27FC236}">
                <a16:creationId xmlns:a16="http://schemas.microsoft.com/office/drawing/2014/main" id="{985E000D-70DA-4447-8E13-9E64386CA3EB}"/>
              </a:ext>
            </a:extLst>
          </p:cNvPr>
          <p:cNvSpPr txBox="1">
            <a:spLocks noChangeArrowheads="1"/>
          </p:cNvSpPr>
          <p:nvPr/>
        </p:nvSpPr>
        <p:spPr>
          <a:xfrm>
            <a:off x="5898181" y="3004518"/>
            <a:ext cx="3042437" cy="1770267"/>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endParaRPr lang="en-US" altLang="zh-CN" sz="2800" i="1" kern="0" dirty="0">
              <a:latin typeface="Times New Roman" panose="02020603050405020304" pitchFamily="18" charset="0"/>
            </a:endParaRPr>
          </a:p>
        </p:txBody>
      </p:sp>
      <p:sp>
        <p:nvSpPr>
          <p:cNvPr id="27" name="Rectangle 3">
            <a:extLst>
              <a:ext uri="{FF2B5EF4-FFF2-40B4-BE49-F238E27FC236}">
                <a16:creationId xmlns:a16="http://schemas.microsoft.com/office/drawing/2014/main" id="{D20B409F-FD74-47BE-A40F-80661E856D6D}"/>
              </a:ext>
            </a:extLst>
          </p:cNvPr>
          <p:cNvSpPr txBox="1">
            <a:spLocks noChangeArrowheads="1"/>
          </p:cNvSpPr>
          <p:nvPr/>
        </p:nvSpPr>
        <p:spPr>
          <a:xfrm>
            <a:off x="395536" y="2492896"/>
            <a:ext cx="4248472" cy="647278"/>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zh-CN" altLang="en-US" kern="0" dirty="0">
                <a:latin typeface="Times New Roman" panose="02020603050405020304" pitchFamily="18" charset="0"/>
              </a:rPr>
              <a:t>所有可能的映射为</a:t>
            </a:r>
            <a:r>
              <a:rPr lang="en-US" altLang="zh-CN" kern="0" dirty="0">
                <a:latin typeface="Times New Roman" panose="02020603050405020304" pitchFamily="18" charset="0"/>
              </a:rPr>
              <a:t>2</a:t>
            </a:r>
            <a:r>
              <a:rPr lang="en-US" altLang="zh-CN" kern="0" baseline="30000" dirty="0">
                <a:latin typeface="Times New Roman" panose="02020603050405020304" pitchFamily="18" charset="0"/>
              </a:rPr>
              <a:t>n</a:t>
            </a:r>
            <a:r>
              <a:rPr lang="en-US" altLang="zh-CN" kern="0" dirty="0">
                <a:latin typeface="Times New Roman" panose="02020603050405020304" pitchFamily="18" charset="0"/>
              </a:rPr>
              <a:t>!</a:t>
            </a:r>
          </a:p>
          <a:p>
            <a:pPr>
              <a:buNone/>
            </a:pPr>
            <a:r>
              <a:rPr lang="zh-CN" altLang="en-US" kern="0" dirty="0">
                <a:latin typeface="Times New Roman" panose="02020603050405020304" pitchFamily="18" charset="0"/>
              </a:rPr>
              <a:t>密钥长度为</a:t>
            </a:r>
            <a:r>
              <a:rPr lang="en-US" altLang="zh-CN" kern="0" dirty="0">
                <a:latin typeface="Times New Roman" panose="02020603050405020304" pitchFamily="18" charset="0"/>
              </a:rPr>
              <a:t>:</a:t>
            </a:r>
          </a:p>
          <a:p>
            <a:pPr>
              <a:buNone/>
            </a:pPr>
            <a:endParaRPr lang="en-US" altLang="zh-CN" kern="0" dirty="0">
              <a:latin typeface="Times New Roman" panose="02020603050405020304" pitchFamily="18" charset="0"/>
            </a:endParaRPr>
          </a:p>
          <a:p>
            <a:pPr>
              <a:buFontTx/>
              <a:buNone/>
            </a:pPr>
            <a:endParaRPr lang="en-US" altLang="zh-CN" sz="2800" i="1" kern="0" dirty="0">
              <a:latin typeface="Times New Roman" panose="02020603050405020304" pitchFamily="18" charset="0"/>
            </a:endParaRPr>
          </a:p>
        </p:txBody>
      </p:sp>
      <p:graphicFrame>
        <p:nvGraphicFramePr>
          <p:cNvPr id="2" name="对象 1">
            <a:extLst>
              <a:ext uri="{FF2B5EF4-FFF2-40B4-BE49-F238E27FC236}">
                <a16:creationId xmlns:a16="http://schemas.microsoft.com/office/drawing/2014/main" id="{1153BDE5-6C92-4FCA-BA55-91244D7F5A71}"/>
              </a:ext>
            </a:extLst>
          </p:cNvPr>
          <p:cNvGraphicFramePr>
            <a:graphicFrameLocks noChangeAspect="1"/>
          </p:cNvGraphicFramePr>
          <p:nvPr/>
        </p:nvGraphicFramePr>
        <p:xfrm>
          <a:off x="2825750" y="3030538"/>
          <a:ext cx="3421063" cy="649287"/>
        </p:xfrm>
        <a:graphic>
          <a:graphicData uri="http://schemas.openxmlformats.org/presentationml/2006/ole">
            <mc:AlternateContent xmlns:mc="http://schemas.openxmlformats.org/markup-compatibility/2006">
              <mc:Choice xmlns:v="urn:schemas-microsoft-com:vml" Requires="v">
                <p:oleObj spid="_x0000_s34895" name="Equation" r:id="rId5" imgW="965160" imgH="228600" progId="Equation.DSMT4">
                  <p:embed/>
                </p:oleObj>
              </mc:Choice>
              <mc:Fallback>
                <p:oleObj name="Equation" r:id="rId5" imgW="965160" imgH="228600" progId="Equation.DSMT4">
                  <p:embed/>
                  <p:pic>
                    <p:nvPicPr>
                      <p:cNvPr id="2" name="对象 1">
                        <a:extLst>
                          <a:ext uri="{FF2B5EF4-FFF2-40B4-BE49-F238E27FC236}">
                            <a16:creationId xmlns:a16="http://schemas.microsoft.com/office/drawing/2014/main" id="{1153BDE5-6C92-4FCA-BA55-91244D7F5A71}"/>
                          </a:ext>
                        </a:extLst>
                      </p:cNvPr>
                      <p:cNvPicPr/>
                      <p:nvPr/>
                    </p:nvPicPr>
                    <p:blipFill>
                      <a:blip r:embed="rId6"/>
                      <a:stretch>
                        <a:fillRect/>
                      </a:stretch>
                    </p:blipFill>
                    <p:spPr>
                      <a:xfrm>
                        <a:off x="2825750" y="3030538"/>
                        <a:ext cx="3421063" cy="649287"/>
                      </a:xfrm>
                      <a:prstGeom prst="rect">
                        <a:avLst/>
                      </a:prstGeom>
                    </p:spPr>
                  </p:pic>
                </p:oleObj>
              </mc:Fallback>
            </mc:AlternateContent>
          </a:graphicData>
        </a:graphic>
      </p:graphicFrame>
      <p:sp>
        <p:nvSpPr>
          <p:cNvPr id="19" name="Rectangle 3">
            <a:extLst>
              <a:ext uri="{FF2B5EF4-FFF2-40B4-BE49-F238E27FC236}">
                <a16:creationId xmlns:a16="http://schemas.microsoft.com/office/drawing/2014/main" id="{19BF4066-F3E6-4190-991C-EAAE9C7F8CDD}"/>
              </a:ext>
            </a:extLst>
          </p:cNvPr>
          <p:cNvSpPr txBox="1">
            <a:spLocks noChangeArrowheads="1"/>
          </p:cNvSpPr>
          <p:nvPr/>
        </p:nvSpPr>
        <p:spPr>
          <a:xfrm>
            <a:off x="395535" y="4183134"/>
            <a:ext cx="8136905" cy="1910161"/>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marL="0" indent="0">
              <a:buFontTx/>
              <a:buNone/>
            </a:pPr>
            <a:r>
              <a:rPr lang="zh-CN" altLang="en-US" kern="0" dirty="0">
                <a:latin typeface="Times New Roman" panose="02020603050405020304" pitchFamily="18" charset="0"/>
              </a:rPr>
              <a:t>将密钥</a:t>
            </a:r>
            <a:r>
              <a:rPr lang="en-US" altLang="zh-CN" i="1" kern="0" dirty="0">
                <a:latin typeface="Times New Roman" panose="02020603050405020304" pitchFamily="18" charset="0"/>
              </a:rPr>
              <a:t>k</a:t>
            </a:r>
            <a:r>
              <a:rPr lang="zh-CN" altLang="en-US" kern="0" dirty="0">
                <a:latin typeface="Times New Roman" panose="02020603050405020304" pitchFamily="18" charset="0"/>
              </a:rPr>
              <a:t>保存为一张表，表示一种映射。表太大，不实用！</a:t>
            </a:r>
            <a:endParaRPr lang="en-US" altLang="zh-CN" kern="0" dirty="0">
              <a:latin typeface="Times New Roman" panose="02020603050405020304" pitchFamily="18" charset="0"/>
            </a:endParaRPr>
          </a:p>
          <a:p>
            <a:pPr marL="0">
              <a:buFontTx/>
              <a:buNone/>
            </a:pPr>
            <a:r>
              <a:rPr lang="zh-CN" altLang="en-US" kern="0" dirty="0">
                <a:solidFill>
                  <a:srgbClr val="FF0000"/>
                </a:solidFill>
                <a:latin typeface="Times New Roman" panose="02020603050405020304" pitchFamily="18" charset="0"/>
              </a:rPr>
              <a:t>因此，香农提出将明文分割，构建多个小的随机映射表！</a:t>
            </a:r>
            <a:endParaRPr lang="en-US" altLang="zh-CN" kern="0" dirty="0">
              <a:solidFill>
                <a:srgbClr val="FF0000"/>
              </a:solidFill>
              <a:latin typeface="Times New Roman" panose="02020603050405020304" pitchFamily="18" charset="0"/>
            </a:endParaRPr>
          </a:p>
          <a:p>
            <a:pPr>
              <a:buNone/>
            </a:pPr>
            <a:endParaRPr lang="en-US" altLang="zh-CN" kern="0" dirty="0">
              <a:latin typeface="Times New Roman" panose="02020603050405020304" pitchFamily="18" charset="0"/>
            </a:endParaRPr>
          </a:p>
          <a:p>
            <a:pPr>
              <a:buNone/>
            </a:pPr>
            <a:endParaRPr lang="en-US" altLang="zh-CN" kern="0" dirty="0">
              <a:latin typeface="Times New Roman" panose="02020603050405020304" pitchFamily="18" charset="0"/>
            </a:endParaRPr>
          </a:p>
          <a:p>
            <a:pPr>
              <a:buFontTx/>
              <a:buNone/>
            </a:pPr>
            <a:endParaRPr lang="en-US" altLang="zh-CN" sz="2800" i="1" kern="0" dirty="0">
              <a:latin typeface="Times New Roman" panose="02020603050405020304" pitchFamily="18" charset="0"/>
            </a:endParaRPr>
          </a:p>
        </p:txBody>
      </p:sp>
    </p:spTree>
    <p:extLst>
      <p:ext uri="{BB962C8B-B14F-4D97-AF65-F5344CB8AC3E}">
        <p14:creationId xmlns:p14="http://schemas.microsoft.com/office/powerpoint/2010/main" val="2761605325"/>
      </p:ext>
    </p:extLst>
  </p:cSld>
  <p:clrMapOvr>
    <a:masterClrMapping/>
  </p:clrMapOvr>
  <p:transition>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altLang="en-US" b="0" dirty="0">
                <a:solidFill>
                  <a:schemeClr val="bg1"/>
                </a:solidFill>
                <a:latin typeface="+mj-ea"/>
              </a:rPr>
              <a:t>一次一密密码系统</a:t>
            </a:r>
          </a:p>
        </p:txBody>
      </p:sp>
      <p:sp>
        <p:nvSpPr>
          <p:cNvPr id="2" name="灯片编号占位符 1"/>
          <p:cNvSpPr>
            <a:spLocks noGrp="1"/>
          </p:cNvSpPr>
          <p:nvPr>
            <p:ph type="sldNum" sz="quarter" idx="12"/>
          </p:nvPr>
        </p:nvSpPr>
        <p:spPr/>
        <p:txBody>
          <a:bodyPr/>
          <a:lstStyle/>
          <a:p>
            <a:fld id="{737F2E61-75E1-4E22-B7C3-7A96A5DEDED1}" type="slidenum">
              <a:rPr lang="en-US" altLang="zh-CN" smtClean="0"/>
              <a:pPr/>
              <a:t>22</a:t>
            </a:fld>
            <a:endParaRPr lang="en-US" altLang="zh-CN"/>
          </a:p>
        </p:txBody>
      </p:sp>
      <p:sp>
        <p:nvSpPr>
          <p:cNvPr id="5" name="Rectangle 3"/>
          <p:cNvSpPr txBox="1">
            <a:spLocks noChangeArrowheads="1"/>
          </p:cNvSpPr>
          <p:nvPr/>
        </p:nvSpPr>
        <p:spPr>
          <a:xfrm>
            <a:off x="457200" y="1412503"/>
            <a:ext cx="8229600" cy="4032994"/>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endParaRPr lang="en-US" altLang="zh-CN" sz="2800" kern="0" dirty="0">
              <a:latin typeface="Times New Roman" panose="02020603050405020304" pitchFamily="18" charset="0"/>
            </a:endParaRPr>
          </a:p>
          <a:p>
            <a:pPr>
              <a:buFontTx/>
              <a:buNone/>
            </a:pPr>
            <a:r>
              <a:rPr lang="zh-CN" altLang="en-US" sz="2800" kern="0" dirty="0">
                <a:latin typeface="Times New Roman" panose="02020603050405020304" pitchFamily="18" charset="0"/>
              </a:rPr>
              <a:t>假定明文空间为</a:t>
            </a:r>
          </a:p>
          <a:p>
            <a:pPr>
              <a:buFontTx/>
              <a:buNone/>
            </a:pPr>
            <a:r>
              <a:rPr lang="zh-CN" altLang="en-US" sz="2800" kern="0" dirty="0">
                <a:latin typeface="Times New Roman" panose="02020603050405020304" pitchFamily="18" charset="0"/>
              </a:rPr>
              <a:t>        </a:t>
            </a:r>
            <a:r>
              <a:rPr lang="en-US" altLang="zh-CN" sz="2800" i="1" kern="0" dirty="0">
                <a:latin typeface="Times New Roman" panose="02020603050405020304" pitchFamily="18" charset="0"/>
              </a:rPr>
              <a:t>M=</a:t>
            </a:r>
            <a:r>
              <a:rPr lang="zh-CN" altLang="en-US" sz="2800" i="1" kern="0" dirty="0">
                <a:latin typeface="Times New Roman" panose="02020603050405020304" pitchFamily="18" charset="0"/>
              </a:rPr>
              <a:t>（</a:t>
            </a:r>
            <a:r>
              <a:rPr lang="en-US" altLang="zh-CN" sz="2800" i="1" kern="0" dirty="0">
                <a:latin typeface="Times New Roman" panose="02020603050405020304" pitchFamily="18" charset="0"/>
              </a:rPr>
              <a:t>m</a:t>
            </a:r>
            <a:r>
              <a:rPr lang="en-US" altLang="zh-CN" sz="2800" i="1" kern="0" baseline="-25000" dirty="0">
                <a:latin typeface="Times New Roman" panose="02020603050405020304" pitchFamily="18" charset="0"/>
              </a:rPr>
              <a:t>0</a:t>
            </a:r>
            <a:r>
              <a:rPr lang="zh-CN" altLang="en-US" sz="2800" i="1" kern="0" dirty="0">
                <a:latin typeface="Times New Roman" panose="02020603050405020304" pitchFamily="18" charset="0"/>
              </a:rPr>
              <a:t>，</a:t>
            </a:r>
            <a:r>
              <a:rPr lang="en-US" altLang="zh-CN" sz="2800" i="1" kern="0" dirty="0">
                <a:latin typeface="Times New Roman" panose="02020603050405020304" pitchFamily="18" charset="0"/>
              </a:rPr>
              <a:t>m</a:t>
            </a:r>
            <a:r>
              <a:rPr lang="en-US" altLang="zh-CN" sz="2800" i="1" kern="0" baseline="-25000" dirty="0">
                <a:latin typeface="Times New Roman" panose="02020603050405020304" pitchFamily="18" charset="0"/>
              </a:rPr>
              <a:t>1</a:t>
            </a:r>
            <a:r>
              <a:rPr lang="zh-CN" altLang="en-US" sz="2800" i="1" kern="0" dirty="0">
                <a:latin typeface="Times New Roman" panose="02020603050405020304" pitchFamily="18" charset="0"/>
              </a:rPr>
              <a:t>，</a:t>
            </a:r>
            <a:r>
              <a:rPr lang="en-US" altLang="zh-CN" sz="2800" i="1" kern="0" dirty="0">
                <a:latin typeface="Times New Roman" panose="02020603050405020304" pitchFamily="18" charset="0"/>
              </a:rPr>
              <a:t>…</a:t>
            </a:r>
            <a:r>
              <a:rPr lang="zh-CN" altLang="en-US" sz="2800" i="1" kern="0" dirty="0">
                <a:latin typeface="Times New Roman" panose="02020603050405020304" pitchFamily="18" charset="0"/>
              </a:rPr>
              <a:t>，</a:t>
            </a:r>
            <a:r>
              <a:rPr lang="en-US" altLang="zh-CN" sz="2800" i="1" kern="0" dirty="0">
                <a:latin typeface="Times New Roman" panose="02020603050405020304" pitchFamily="18" charset="0"/>
              </a:rPr>
              <a:t>m</a:t>
            </a:r>
            <a:r>
              <a:rPr lang="en-US" altLang="zh-CN" sz="2800" i="1" kern="0" baseline="-25000" dirty="0">
                <a:latin typeface="Times New Roman" panose="02020603050405020304" pitchFamily="18" charset="0"/>
              </a:rPr>
              <a:t>n-1</a:t>
            </a:r>
            <a:r>
              <a:rPr lang="zh-CN" altLang="en-US" sz="2800" i="1" kern="0" dirty="0">
                <a:latin typeface="Times New Roman" panose="02020603050405020304" pitchFamily="18" charset="0"/>
              </a:rPr>
              <a:t>）</a:t>
            </a:r>
            <a:endParaRPr lang="en-US" altLang="zh-CN" sz="2800" i="1" kern="0" dirty="0">
              <a:latin typeface="Times New Roman" panose="02020603050405020304" pitchFamily="18" charset="0"/>
            </a:endParaRPr>
          </a:p>
          <a:p>
            <a:pPr>
              <a:buFontTx/>
              <a:buNone/>
            </a:pPr>
            <a:endParaRPr lang="zh-CN" altLang="en-US" sz="2800" kern="0" dirty="0">
              <a:latin typeface="Times New Roman" panose="02020603050405020304" pitchFamily="18" charset="0"/>
            </a:endParaRPr>
          </a:p>
          <a:p>
            <a:pPr>
              <a:buFontTx/>
              <a:buNone/>
            </a:pPr>
            <a:r>
              <a:rPr lang="zh-CN" altLang="en-US" sz="2800" kern="0" dirty="0">
                <a:latin typeface="Times New Roman" panose="02020603050405020304" pitchFamily="18" charset="0"/>
              </a:rPr>
              <a:t>用下述算法</a:t>
            </a:r>
          </a:p>
          <a:p>
            <a:pPr>
              <a:buFontTx/>
              <a:buNone/>
            </a:pPr>
            <a:r>
              <a:rPr lang="zh-CN" altLang="en-US" sz="2800" kern="0" dirty="0">
                <a:latin typeface="Times New Roman" panose="02020603050405020304" pitchFamily="18" charset="0"/>
              </a:rPr>
              <a:t>        </a:t>
            </a:r>
            <a:r>
              <a:rPr lang="en-US" altLang="zh-CN" sz="2800" i="1" kern="0" dirty="0">
                <a:latin typeface="Times New Roman" panose="02020603050405020304" pitchFamily="18" charset="0"/>
              </a:rPr>
              <a:t>C</a:t>
            </a:r>
            <a:r>
              <a:rPr lang="en-US" altLang="zh-CN" sz="2800" i="1" kern="0" baseline="-25000" dirty="0">
                <a:latin typeface="Times New Roman" panose="02020603050405020304" pitchFamily="18" charset="0"/>
              </a:rPr>
              <a:t>i</a:t>
            </a:r>
            <a:r>
              <a:rPr lang="en-US" altLang="zh-CN" sz="2800" i="1" kern="0" dirty="0">
                <a:latin typeface="Times New Roman" panose="02020603050405020304" pitchFamily="18" charset="0"/>
              </a:rPr>
              <a:t>=</a:t>
            </a:r>
            <a:r>
              <a:rPr lang="en-US" altLang="zh-CN" sz="2800" i="1" kern="0" dirty="0" err="1">
                <a:latin typeface="Times New Roman" panose="02020603050405020304" pitchFamily="18" charset="0"/>
              </a:rPr>
              <a:t>E</a:t>
            </a:r>
            <a:r>
              <a:rPr lang="en-US" altLang="zh-CN" sz="2800" i="1" kern="0" baseline="-25000" dirty="0" err="1">
                <a:latin typeface="Times New Roman" panose="02020603050405020304" pitchFamily="18" charset="0"/>
              </a:rPr>
              <a:t>ki</a:t>
            </a:r>
            <a:r>
              <a:rPr lang="zh-CN" altLang="en-US" sz="2800" i="1" kern="0" dirty="0">
                <a:latin typeface="Times New Roman" panose="02020603050405020304" pitchFamily="18" charset="0"/>
              </a:rPr>
              <a:t>（</a:t>
            </a:r>
            <a:r>
              <a:rPr lang="en-US" altLang="zh-CN" sz="2800" i="1" kern="0" dirty="0">
                <a:latin typeface="Times New Roman" panose="02020603050405020304" pitchFamily="18" charset="0"/>
              </a:rPr>
              <a:t>m</a:t>
            </a:r>
            <a:r>
              <a:rPr lang="en-US" altLang="zh-CN" sz="2800" i="1" kern="0" baseline="-25000" dirty="0">
                <a:latin typeface="Times New Roman" panose="02020603050405020304" pitchFamily="18" charset="0"/>
              </a:rPr>
              <a:t>i</a:t>
            </a:r>
            <a:r>
              <a:rPr lang="zh-CN" altLang="en-US" sz="2800" i="1" kern="0" dirty="0">
                <a:latin typeface="Times New Roman" panose="02020603050405020304" pitchFamily="18" charset="0"/>
              </a:rPr>
              <a:t>）</a:t>
            </a:r>
            <a:r>
              <a:rPr lang="en-US" altLang="zh-CN" sz="2800" i="1" kern="0" dirty="0">
                <a:latin typeface="Times New Roman" panose="02020603050405020304" pitchFamily="18" charset="0"/>
              </a:rPr>
              <a:t>=</a:t>
            </a:r>
            <a:r>
              <a:rPr lang="zh-CN" altLang="en-US" sz="2800" i="1" kern="0" dirty="0">
                <a:latin typeface="Times New Roman" panose="02020603050405020304" pitchFamily="18" charset="0"/>
              </a:rPr>
              <a:t>（</a:t>
            </a:r>
            <a:r>
              <a:rPr lang="en-US" altLang="zh-CN" sz="2800" i="1" kern="0" dirty="0">
                <a:latin typeface="Times New Roman" panose="02020603050405020304" pitchFamily="18" charset="0"/>
              </a:rPr>
              <a:t>m</a:t>
            </a:r>
            <a:r>
              <a:rPr lang="en-US" altLang="zh-CN" sz="2800" i="1" kern="0" baseline="-25000" dirty="0">
                <a:latin typeface="Times New Roman" panose="02020603050405020304" pitchFamily="18" charset="0"/>
              </a:rPr>
              <a:t>i</a:t>
            </a:r>
            <a:r>
              <a:rPr lang="en-US" altLang="zh-CN" sz="2800" dirty="0">
                <a:latin typeface="微软雅黑" pitchFamily="34" charset="-122"/>
                <a:ea typeface="微软雅黑" pitchFamily="34" charset="-122"/>
              </a:rPr>
              <a:t> ⊕</a:t>
            </a:r>
            <a:r>
              <a:rPr lang="en-US" altLang="zh-CN" sz="2800" dirty="0">
                <a:latin typeface="宋体" pitchFamily="2" charset="-122"/>
                <a:ea typeface="PMingLiU" pitchFamily="18" charset="-120"/>
              </a:rPr>
              <a:t> </a:t>
            </a:r>
            <a:r>
              <a:rPr lang="en-US" altLang="zh-CN" sz="2800" i="1" kern="0" dirty="0" err="1">
                <a:latin typeface="Times New Roman" panose="02020603050405020304" pitchFamily="18" charset="0"/>
              </a:rPr>
              <a:t>k</a:t>
            </a:r>
            <a:r>
              <a:rPr lang="en-US" altLang="zh-CN" sz="2800" i="1" kern="0" baseline="-25000" dirty="0" err="1">
                <a:latin typeface="Times New Roman" panose="02020603050405020304" pitchFamily="18" charset="0"/>
              </a:rPr>
              <a:t>i</a:t>
            </a:r>
            <a:r>
              <a:rPr lang="zh-CN" altLang="en-US" sz="2800" i="1" kern="0" dirty="0">
                <a:latin typeface="Times New Roman" panose="02020603050405020304" pitchFamily="18" charset="0"/>
              </a:rPr>
              <a:t>）</a:t>
            </a:r>
            <a:r>
              <a:rPr lang="en-US" altLang="zh-CN" sz="2800" i="1" kern="0" dirty="0">
                <a:latin typeface="Times New Roman" panose="02020603050405020304" pitchFamily="18" charset="0"/>
              </a:rPr>
              <a:t>0≤i&lt;n</a:t>
            </a:r>
          </a:p>
          <a:p>
            <a:pPr>
              <a:buFontTx/>
              <a:buNone/>
            </a:pPr>
            <a:endParaRPr lang="zh-CN" altLang="en-US" sz="2800" kern="0" dirty="0">
              <a:latin typeface="Times New Roman" panose="02020603050405020304" pitchFamily="18" charset="0"/>
            </a:endParaRPr>
          </a:p>
          <a:p>
            <a:pPr>
              <a:buFontTx/>
              <a:buNone/>
            </a:pPr>
            <a:r>
              <a:rPr lang="zh-CN" altLang="en-US" sz="2800" kern="0" dirty="0">
                <a:latin typeface="Times New Roman" panose="02020603050405020304" pitchFamily="18" charset="0"/>
              </a:rPr>
              <a:t>可以得出密文空间</a:t>
            </a:r>
          </a:p>
          <a:p>
            <a:pPr>
              <a:buFontTx/>
              <a:buNone/>
            </a:pPr>
            <a:r>
              <a:rPr lang="zh-CN" altLang="en-US" sz="2800" kern="0" dirty="0">
                <a:latin typeface="Times New Roman" panose="02020603050405020304" pitchFamily="18" charset="0"/>
              </a:rPr>
              <a:t>        </a:t>
            </a:r>
            <a:r>
              <a:rPr lang="en-US" altLang="zh-CN" sz="2800" i="1" kern="0" dirty="0">
                <a:latin typeface="Times New Roman" panose="02020603050405020304" pitchFamily="18" charset="0"/>
              </a:rPr>
              <a:t>C=</a:t>
            </a:r>
            <a:r>
              <a:rPr lang="zh-CN" altLang="en-US" sz="2800" i="1" kern="0" dirty="0">
                <a:latin typeface="Times New Roman" panose="02020603050405020304" pitchFamily="18" charset="0"/>
              </a:rPr>
              <a:t>（</a:t>
            </a:r>
            <a:r>
              <a:rPr lang="en-US" altLang="zh-CN" sz="2800" i="1" kern="0" dirty="0">
                <a:latin typeface="Times New Roman" panose="02020603050405020304" pitchFamily="18" charset="0"/>
              </a:rPr>
              <a:t>c</a:t>
            </a:r>
            <a:r>
              <a:rPr lang="en-US" altLang="zh-CN" sz="2800" i="1" kern="0" baseline="-25000" dirty="0">
                <a:latin typeface="Times New Roman" panose="02020603050405020304" pitchFamily="18" charset="0"/>
              </a:rPr>
              <a:t>0</a:t>
            </a:r>
            <a:r>
              <a:rPr lang="zh-CN" altLang="en-US" sz="2800" i="1" kern="0" dirty="0">
                <a:latin typeface="Times New Roman" panose="02020603050405020304" pitchFamily="18" charset="0"/>
              </a:rPr>
              <a:t>，</a:t>
            </a:r>
            <a:r>
              <a:rPr lang="en-US" altLang="zh-CN" sz="2800" i="1" kern="0" dirty="0">
                <a:latin typeface="Times New Roman" panose="02020603050405020304" pitchFamily="18" charset="0"/>
              </a:rPr>
              <a:t>c</a:t>
            </a:r>
            <a:r>
              <a:rPr lang="en-US" altLang="zh-CN" sz="2800" i="1" kern="0" baseline="-25000" dirty="0">
                <a:latin typeface="Times New Roman" panose="02020603050405020304" pitchFamily="18" charset="0"/>
              </a:rPr>
              <a:t>1</a:t>
            </a:r>
            <a:r>
              <a:rPr lang="zh-CN" altLang="en-US" sz="2800" i="1" kern="0" dirty="0">
                <a:latin typeface="Times New Roman" panose="02020603050405020304" pitchFamily="18" charset="0"/>
              </a:rPr>
              <a:t>，</a:t>
            </a:r>
            <a:r>
              <a:rPr lang="en-US" altLang="zh-CN" sz="2800" i="1" kern="0" dirty="0">
                <a:latin typeface="Times New Roman" panose="02020603050405020304" pitchFamily="18" charset="0"/>
              </a:rPr>
              <a:t>…</a:t>
            </a:r>
            <a:r>
              <a:rPr lang="zh-CN" altLang="en-US" sz="2800" i="1" kern="0" dirty="0">
                <a:latin typeface="Times New Roman" panose="02020603050405020304" pitchFamily="18" charset="0"/>
              </a:rPr>
              <a:t>，</a:t>
            </a:r>
            <a:r>
              <a:rPr lang="en-US" altLang="zh-CN" sz="2800" i="1" kern="0" dirty="0">
                <a:latin typeface="Times New Roman" panose="02020603050405020304" pitchFamily="18" charset="0"/>
              </a:rPr>
              <a:t>c</a:t>
            </a:r>
            <a:r>
              <a:rPr lang="en-US" altLang="zh-CN" sz="2800" i="1" kern="0" baseline="-25000" dirty="0">
                <a:latin typeface="Times New Roman" panose="02020603050405020304" pitchFamily="18" charset="0"/>
              </a:rPr>
              <a:t>n-1</a:t>
            </a:r>
            <a:r>
              <a:rPr lang="zh-CN" altLang="en-US" sz="2800" i="1" kern="0" dirty="0">
                <a:latin typeface="Times New Roman" panose="02020603050405020304" pitchFamily="18" charset="0"/>
              </a:rPr>
              <a:t>）</a:t>
            </a:r>
            <a:endParaRPr lang="zh-CN" altLang="en-US" sz="2800" kern="0" dirty="0">
              <a:latin typeface="Times New Roman" panose="02020603050405020304" pitchFamily="18" charset="0"/>
            </a:endParaRPr>
          </a:p>
        </p:txBody>
      </p:sp>
    </p:spTree>
    <p:extLst>
      <p:ext uri="{BB962C8B-B14F-4D97-AF65-F5344CB8AC3E}">
        <p14:creationId xmlns:p14="http://schemas.microsoft.com/office/powerpoint/2010/main" val="2912605505"/>
      </p:ext>
    </p:extLst>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68313" y="-99392"/>
            <a:ext cx="8229600" cy="1143000"/>
          </a:xfrm>
        </p:spPr>
        <p:txBody>
          <a:bodyPr/>
          <a:lstStyle/>
          <a:p>
            <a:r>
              <a:rPr lang="zh-CN" altLang="en-US" b="0" dirty="0">
                <a:solidFill>
                  <a:schemeClr val="bg1"/>
                </a:solidFill>
              </a:rPr>
              <a:t>背后的数学思路</a:t>
            </a:r>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220</a:t>
            </a:fld>
            <a:endParaRPr lang="en-US" altLang="zh-CN"/>
          </a:p>
        </p:txBody>
      </p:sp>
      <p:sp>
        <p:nvSpPr>
          <p:cNvPr id="7" name="矩形 6"/>
          <p:cNvSpPr/>
          <p:nvPr/>
        </p:nvSpPr>
        <p:spPr>
          <a:xfrm>
            <a:off x="179512" y="1340768"/>
            <a:ext cx="8712968" cy="2050626"/>
          </a:xfrm>
          <a:prstGeom prst="rect">
            <a:avLst/>
          </a:prstGeom>
        </p:spPr>
        <p:txBody>
          <a:bodyPr wrap="square">
            <a:spAutoFit/>
          </a:bodyPr>
          <a:lstStyle/>
          <a:p>
            <a:pPr marL="0" lvl="1" indent="-342900" algn="l">
              <a:lnSpc>
                <a:spcPct val="150000"/>
              </a:lnSpc>
              <a:spcBef>
                <a:spcPts val="0"/>
              </a:spcBef>
              <a:spcAft>
                <a:spcPts val="600"/>
              </a:spcAft>
              <a:buClr>
                <a:schemeClr val="accent2"/>
              </a:buClr>
              <a:buBlip>
                <a:blip r:embed="rId3"/>
              </a:buBlip>
            </a:pPr>
            <a:r>
              <a:rPr lang="zh-CN" altLang="en-US" dirty="0">
                <a:latin typeface="微软雅黑" pitchFamily="34" charset="-122"/>
                <a:ea typeface="微软雅黑" pitchFamily="34" charset="-122"/>
              </a:rPr>
              <a:t>对称分组加密的数学模型：随机映射</a:t>
            </a:r>
            <a:endParaRPr lang="en-US" altLang="zh-CN" sz="2800" dirty="0">
              <a:latin typeface="微软雅黑" pitchFamily="34" charset="-122"/>
              <a:ea typeface="微软雅黑" pitchFamily="34" charset="-122"/>
            </a:endParaRPr>
          </a:p>
          <a:p>
            <a:pPr marL="715962" lvl="1" algn="l">
              <a:lnSpc>
                <a:spcPct val="130000"/>
              </a:lnSpc>
              <a:spcBef>
                <a:spcPts val="0"/>
              </a:spcBef>
              <a:spcAft>
                <a:spcPts val="600"/>
              </a:spcAft>
              <a:buClr>
                <a:schemeClr val="accent2"/>
              </a:buClr>
            </a:pPr>
            <a:endParaRPr lang="en-US" altLang="zh-CN" sz="2800" dirty="0">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endParaRPr lang="en-US" altLang="zh-CN" sz="2800" dirty="0">
              <a:latin typeface="微软雅黑" pitchFamily="34" charset="-122"/>
              <a:ea typeface="微软雅黑" pitchFamily="34" charset="-122"/>
            </a:endParaRPr>
          </a:p>
        </p:txBody>
      </p:sp>
      <p:sp>
        <p:nvSpPr>
          <p:cNvPr id="26" name="Rectangle 3">
            <a:extLst>
              <a:ext uri="{FF2B5EF4-FFF2-40B4-BE49-F238E27FC236}">
                <a16:creationId xmlns:a16="http://schemas.microsoft.com/office/drawing/2014/main" id="{985E000D-70DA-4447-8E13-9E64386CA3EB}"/>
              </a:ext>
            </a:extLst>
          </p:cNvPr>
          <p:cNvSpPr txBox="1">
            <a:spLocks noChangeArrowheads="1"/>
          </p:cNvSpPr>
          <p:nvPr/>
        </p:nvSpPr>
        <p:spPr>
          <a:xfrm>
            <a:off x="5898181" y="3004518"/>
            <a:ext cx="3042437" cy="1770267"/>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endParaRPr lang="en-US" altLang="zh-CN" sz="2800" i="1" kern="0" dirty="0">
              <a:latin typeface="Times New Roman" panose="02020603050405020304" pitchFamily="18" charset="0"/>
            </a:endParaRPr>
          </a:p>
        </p:txBody>
      </p:sp>
      <p:sp>
        <p:nvSpPr>
          <p:cNvPr id="19" name="Rectangle 3">
            <a:extLst>
              <a:ext uri="{FF2B5EF4-FFF2-40B4-BE49-F238E27FC236}">
                <a16:creationId xmlns:a16="http://schemas.microsoft.com/office/drawing/2014/main" id="{19BF4066-F3E6-4190-991C-EAAE9C7F8CDD}"/>
              </a:ext>
            </a:extLst>
          </p:cNvPr>
          <p:cNvSpPr txBox="1">
            <a:spLocks noChangeArrowheads="1"/>
          </p:cNvSpPr>
          <p:nvPr/>
        </p:nvSpPr>
        <p:spPr>
          <a:xfrm>
            <a:off x="251520" y="2707358"/>
            <a:ext cx="8136905" cy="1910161"/>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marL="0">
              <a:buFontTx/>
              <a:buNone/>
            </a:pPr>
            <a:r>
              <a:rPr lang="zh-CN" altLang="en-US" kern="0" dirty="0">
                <a:latin typeface="Times New Roman" panose="02020603050405020304" pitchFamily="18" charset="0"/>
              </a:rPr>
              <a:t>构建多个小的随机映射表：</a:t>
            </a:r>
            <a:endParaRPr lang="en-US" altLang="zh-CN" kern="0" dirty="0">
              <a:latin typeface="Times New Roman" panose="02020603050405020304" pitchFamily="18" charset="0"/>
            </a:endParaRPr>
          </a:p>
          <a:p>
            <a:pPr marL="0">
              <a:buFontTx/>
              <a:buNone/>
            </a:pPr>
            <a:endParaRPr lang="en-US" altLang="zh-CN" kern="0" dirty="0">
              <a:latin typeface="Times New Roman" panose="02020603050405020304" pitchFamily="18" charset="0"/>
            </a:endParaRPr>
          </a:p>
          <a:p>
            <a:pPr marL="0">
              <a:buFontTx/>
              <a:buNone/>
            </a:pPr>
            <a:r>
              <a:rPr lang="zh-CN" altLang="en-US" kern="0" dirty="0">
                <a:latin typeface="Times New Roman" panose="02020603050405020304" pitchFamily="18" charset="0"/>
              </a:rPr>
              <a:t>明文长度为</a:t>
            </a:r>
            <a:r>
              <a:rPr lang="en-US" altLang="zh-CN" kern="0" dirty="0">
                <a:latin typeface="Times New Roman" panose="02020603050405020304" pitchFamily="18" charset="0"/>
              </a:rPr>
              <a:t>128bit</a:t>
            </a:r>
            <a:r>
              <a:rPr lang="zh-CN" altLang="en-US" kern="0" dirty="0">
                <a:latin typeface="Times New Roman" panose="02020603050405020304" pitchFamily="18" charset="0"/>
              </a:rPr>
              <a:t>，直接随机映射，表大小为</a:t>
            </a:r>
            <a:r>
              <a:rPr lang="en-US" altLang="zh-CN" kern="0" dirty="0">
                <a:latin typeface="Times New Roman" panose="02020603050405020304" pitchFamily="18" charset="0"/>
              </a:rPr>
              <a:t>128x2</a:t>
            </a:r>
            <a:r>
              <a:rPr lang="en-US" altLang="zh-CN" kern="0" baseline="30000" dirty="0">
                <a:latin typeface="Times New Roman" panose="02020603050405020304" pitchFamily="18" charset="0"/>
              </a:rPr>
              <a:t>128</a:t>
            </a:r>
            <a:endParaRPr lang="en-US" altLang="zh-CN" kern="0" dirty="0">
              <a:latin typeface="Times New Roman" panose="02020603050405020304" pitchFamily="18" charset="0"/>
            </a:endParaRPr>
          </a:p>
          <a:p>
            <a:pPr marL="0">
              <a:buFontTx/>
              <a:buNone/>
            </a:pPr>
            <a:endParaRPr lang="en-US" altLang="zh-CN" kern="0" baseline="30000" dirty="0">
              <a:latin typeface="Times New Roman" panose="02020603050405020304" pitchFamily="18" charset="0"/>
            </a:endParaRPr>
          </a:p>
          <a:p>
            <a:pPr marL="0">
              <a:buFontTx/>
              <a:buNone/>
            </a:pPr>
            <a:r>
              <a:rPr lang="zh-CN" altLang="en-US" kern="0" dirty="0">
                <a:latin typeface="Times New Roman" panose="02020603050405020304" pitchFamily="18" charset="0"/>
              </a:rPr>
              <a:t>分割为</a:t>
            </a:r>
            <a:r>
              <a:rPr lang="en-US" altLang="zh-CN" kern="0" dirty="0">
                <a:latin typeface="Times New Roman" panose="02020603050405020304" pitchFamily="18" charset="0"/>
              </a:rPr>
              <a:t>16</a:t>
            </a:r>
            <a:r>
              <a:rPr lang="zh-CN" altLang="en-US" kern="0" dirty="0">
                <a:latin typeface="Times New Roman" panose="02020603050405020304" pitchFamily="18" charset="0"/>
              </a:rPr>
              <a:t>块，每块长度为</a:t>
            </a:r>
            <a:r>
              <a:rPr lang="en-US" altLang="zh-CN" kern="0" dirty="0">
                <a:latin typeface="Times New Roman" panose="02020603050405020304" pitchFamily="18" charset="0"/>
              </a:rPr>
              <a:t>8bit</a:t>
            </a:r>
            <a:r>
              <a:rPr lang="zh-CN" altLang="en-US" kern="0" dirty="0">
                <a:latin typeface="Times New Roman" panose="02020603050405020304" pitchFamily="18" charset="0"/>
              </a:rPr>
              <a:t>，所需表大小为</a:t>
            </a:r>
            <a:r>
              <a:rPr lang="en-US" altLang="zh-CN" kern="0" dirty="0">
                <a:latin typeface="Times New Roman" panose="02020603050405020304" pitchFamily="18" charset="0"/>
              </a:rPr>
              <a:t>16x8x2</a:t>
            </a:r>
            <a:r>
              <a:rPr lang="en-US" altLang="zh-CN" kern="0" baseline="30000" dirty="0">
                <a:latin typeface="Times New Roman" panose="02020603050405020304" pitchFamily="18" charset="0"/>
              </a:rPr>
              <a:t>8</a:t>
            </a:r>
            <a:endParaRPr lang="en-US" altLang="zh-CN" kern="0" dirty="0">
              <a:latin typeface="Times New Roman" panose="02020603050405020304" pitchFamily="18" charset="0"/>
            </a:endParaRPr>
          </a:p>
          <a:p>
            <a:pPr>
              <a:buNone/>
            </a:pPr>
            <a:endParaRPr lang="en-US" altLang="zh-CN" kern="0" dirty="0">
              <a:latin typeface="Times New Roman" panose="02020603050405020304" pitchFamily="18" charset="0"/>
            </a:endParaRPr>
          </a:p>
          <a:p>
            <a:pPr>
              <a:buNone/>
            </a:pPr>
            <a:endParaRPr lang="en-US" altLang="zh-CN" kern="0" dirty="0">
              <a:latin typeface="Times New Roman" panose="02020603050405020304" pitchFamily="18" charset="0"/>
            </a:endParaRPr>
          </a:p>
          <a:p>
            <a:pPr>
              <a:buFontTx/>
              <a:buNone/>
            </a:pPr>
            <a:endParaRPr lang="en-US" altLang="zh-CN" sz="2800" i="1" kern="0" dirty="0">
              <a:latin typeface="Times New Roman" panose="02020603050405020304" pitchFamily="18" charset="0"/>
            </a:endParaRPr>
          </a:p>
        </p:txBody>
      </p:sp>
    </p:spTree>
    <p:extLst>
      <p:ext uri="{BB962C8B-B14F-4D97-AF65-F5344CB8AC3E}">
        <p14:creationId xmlns:p14="http://schemas.microsoft.com/office/powerpoint/2010/main" val="814899802"/>
      </p:ext>
    </p:extLst>
  </p:cSld>
  <p:clrMapOvr>
    <a:masterClrMapping/>
  </p:clrMapOvr>
  <p:transition>
    <p:wipe dir="d"/>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68313" y="-99392"/>
            <a:ext cx="8229600" cy="1143000"/>
          </a:xfrm>
        </p:spPr>
        <p:txBody>
          <a:bodyPr/>
          <a:lstStyle/>
          <a:p>
            <a:r>
              <a:rPr lang="zh-CN" altLang="en-US" b="0" dirty="0">
                <a:solidFill>
                  <a:schemeClr val="bg1"/>
                </a:solidFill>
              </a:rPr>
              <a:t>背后的数学思路</a:t>
            </a:r>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221</a:t>
            </a:fld>
            <a:endParaRPr lang="en-US" altLang="zh-CN"/>
          </a:p>
        </p:txBody>
      </p:sp>
      <p:sp>
        <p:nvSpPr>
          <p:cNvPr id="7" name="矩形 6"/>
          <p:cNvSpPr/>
          <p:nvPr/>
        </p:nvSpPr>
        <p:spPr>
          <a:xfrm>
            <a:off x="179512" y="1340768"/>
            <a:ext cx="8712968" cy="2050626"/>
          </a:xfrm>
          <a:prstGeom prst="rect">
            <a:avLst/>
          </a:prstGeom>
        </p:spPr>
        <p:txBody>
          <a:bodyPr wrap="square">
            <a:spAutoFit/>
          </a:bodyPr>
          <a:lstStyle/>
          <a:p>
            <a:pPr marL="0" lvl="1" indent="-342900" algn="l">
              <a:lnSpc>
                <a:spcPct val="150000"/>
              </a:lnSpc>
              <a:spcBef>
                <a:spcPts val="0"/>
              </a:spcBef>
              <a:spcAft>
                <a:spcPts val="600"/>
              </a:spcAft>
              <a:buClr>
                <a:schemeClr val="accent2"/>
              </a:buClr>
              <a:buBlip>
                <a:blip r:embed="rId3"/>
              </a:buBlip>
            </a:pPr>
            <a:r>
              <a:rPr lang="zh-CN" altLang="en-US" dirty="0">
                <a:latin typeface="微软雅黑" pitchFamily="34" charset="-122"/>
                <a:ea typeface="微软雅黑" pitchFamily="34" charset="-122"/>
              </a:rPr>
              <a:t>对称分组加密的数学模型：随机映射</a:t>
            </a:r>
            <a:endParaRPr lang="en-US" altLang="zh-CN" sz="2800" dirty="0">
              <a:latin typeface="微软雅黑" pitchFamily="34" charset="-122"/>
              <a:ea typeface="微软雅黑" pitchFamily="34" charset="-122"/>
            </a:endParaRPr>
          </a:p>
          <a:p>
            <a:pPr marL="715962" lvl="1" algn="l">
              <a:lnSpc>
                <a:spcPct val="130000"/>
              </a:lnSpc>
              <a:spcBef>
                <a:spcPts val="0"/>
              </a:spcBef>
              <a:spcAft>
                <a:spcPts val="600"/>
              </a:spcAft>
              <a:buClr>
                <a:schemeClr val="accent2"/>
              </a:buClr>
            </a:pPr>
            <a:endParaRPr lang="en-US" altLang="zh-CN" sz="2800" dirty="0">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endParaRPr lang="en-US" altLang="zh-CN" sz="2800" dirty="0">
              <a:latin typeface="微软雅黑" pitchFamily="34" charset="-122"/>
              <a:ea typeface="微软雅黑" pitchFamily="34" charset="-122"/>
            </a:endParaRPr>
          </a:p>
        </p:txBody>
      </p:sp>
      <p:sp>
        <p:nvSpPr>
          <p:cNvPr id="26" name="Rectangle 3">
            <a:extLst>
              <a:ext uri="{FF2B5EF4-FFF2-40B4-BE49-F238E27FC236}">
                <a16:creationId xmlns:a16="http://schemas.microsoft.com/office/drawing/2014/main" id="{985E000D-70DA-4447-8E13-9E64386CA3EB}"/>
              </a:ext>
            </a:extLst>
          </p:cNvPr>
          <p:cNvSpPr txBox="1">
            <a:spLocks noChangeArrowheads="1"/>
          </p:cNvSpPr>
          <p:nvPr/>
        </p:nvSpPr>
        <p:spPr>
          <a:xfrm>
            <a:off x="5898181" y="3004518"/>
            <a:ext cx="3042437" cy="1770267"/>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endParaRPr lang="en-US" altLang="zh-CN" sz="2800" i="1" kern="0" dirty="0">
              <a:latin typeface="Times New Roman" panose="02020603050405020304" pitchFamily="18" charset="0"/>
            </a:endParaRPr>
          </a:p>
        </p:txBody>
      </p:sp>
      <p:sp>
        <p:nvSpPr>
          <p:cNvPr id="19" name="Rectangle 3">
            <a:extLst>
              <a:ext uri="{FF2B5EF4-FFF2-40B4-BE49-F238E27FC236}">
                <a16:creationId xmlns:a16="http://schemas.microsoft.com/office/drawing/2014/main" id="{19BF4066-F3E6-4190-991C-EAAE9C7F8CDD}"/>
              </a:ext>
            </a:extLst>
          </p:cNvPr>
          <p:cNvSpPr txBox="1">
            <a:spLocks noChangeArrowheads="1"/>
          </p:cNvSpPr>
          <p:nvPr/>
        </p:nvSpPr>
        <p:spPr>
          <a:xfrm>
            <a:off x="251520" y="2707358"/>
            <a:ext cx="8136905" cy="3559571"/>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marL="0">
              <a:buFontTx/>
              <a:buNone/>
            </a:pPr>
            <a:r>
              <a:rPr lang="zh-CN" altLang="en-US" kern="0" dirty="0">
                <a:latin typeface="Times New Roman" panose="02020603050405020304" pitchFamily="18" charset="0"/>
              </a:rPr>
              <a:t>因此，在对称分组加密算法中，</a:t>
            </a:r>
            <a:r>
              <a:rPr lang="zh-CN" altLang="en-US" kern="0" dirty="0">
                <a:solidFill>
                  <a:srgbClr val="FF0000"/>
                </a:solidFill>
                <a:latin typeface="Times New Roman" panose="02020603050405020304" pitchFamily="18" charset="0"/>
              </a:rPr>
              <a:t>都有</a:t>
            </a:r>
            <a:r>
              <a:rPr lang="zh-CN" altLang="en-US" kern="0" dirty="0">
                <a:latin typeface="Times New Roman" panose="02020603050405020304" pitchFamily="18" charset="0"/>
              </a:rPr>
              <a:t>多个小的</a:t>
            </a:r>
            <a:r>
              <a:rPr lang="zh-CN" altLang="en-US" kern="0" dirty="0">
                <a:solidFill>
                  <a:srgbClr val="FF0000"/>
                </a:solidFill>
                <a:latin typeface="Times New Roman" panose="02020603050405020304" pitchFamily="18" charset="0"/>
              </a:rPr>
              <a:t>映射表</a:t>
            </a:r>
            <a:r>
              <a:rPr lang="zh-CN" altLang="en-US" kern="0" dirty="0">
                <a:latin typeface="Times New Roman" panose="02020603050405020304" pitchFamily="18" charset="0"/>
              </a:rPr>
              <a:t>，即为</a:t>
            </a:r>
            <a:r>
              <a:rPr lang="en-US" altLang="zh-CN" kern="0" dirty="0">
                <a:solidFill>
                  <a:srgbClr val="FF0000"/>
                </a:solidFill>
                <a:latin typeface="Times New Roman" panose="02020603050405020304" pitchFamily="18" charset="0"/>
              </a:rPr>
              <a:t>S</a:t>
            </a:r>
            <a:r>
              <a:rPr lang="zh-CN" altLang="en-US" kern="0" dirty="0">
                <a:solidFill>
                  <a:srgbClr val="FF0000"/>
                </a:solidFill>
                <a:latin typeface="Times New Roman" panose="02020603050405020304" pitchFamily="18" charset="0"/>
              </a:rPr>
              <a:t>盒</a:t>
            </a:r>
            <a:r>
              <a:rPr lang="zh-CN" altLang="en-US" kern="0" dirty="0">
                <a:latin typeface="Times New Roman" panose="02020603050405020304" pitchFamily="18" charset="0"/>
              </a:rPr>
              <a:t>。</a:t>
            </a:r>
            <a:endParaRPr lang="en-US" altLang="zh-CN" kern="0" dirty="0">
              <a:latin typeface="Times New Roman" panose="02020603050405020304" pitchFamily="18" charset="0"/>
            </a:endParaRPr>
          </a:p>
          <a:p>
            <a:pPr marL="0">
              <a:buNone/>
            </a:pPr>
            <a:endParaRPr lang="en-US" altLang="zh-CN" kern="0" dirty="0">
              <a:latin typeface="Times New Roman" panose="02020603050405020304" pitchFamily="18" charset="0"/>
            </a:endParaRPr>
          </a:p>
          <a:p>
            <a:pPr marL="0">
              <a:buNone/>
            </a:pPr>
            <a:r>
              <a:rPr lang="zh-CN" altLang="en-US" kern="0" dirty="0">
                <a:latin typeface="Times New Roman" panose="02020603050405020304" pitchFamily="18" charset="0"/>
              </a:rPr>
              <a:t>但切分为多个小的随意映射，并不能保证整体还是随机映射，因此香农提出置换操作，扰乱字节顺序。置换操作即为</a:t>
            </a:r>
            <a:r>
              <a:rPr lang="en-US" altLang="zh-CN" kern="0" dirty="0">
                <a:solidFill>
                  <a:srgbClr val="FF0000"/>
                </a:solidFill>
                <a:latin typeface="Times New Roman" panose="02020603050405020304" pitchFamily="18" charset="0"/>
              </a:rPr>
              <a:t>P</a:t>
            </a:r>
            <a:r>
              <a:rPr lang="zh-CN" altLang="en-US" kern="0" dirty="0">
                <a:solidFill>
                  <a:srgbClr val="FF0000"/>
                </a:solidFill>
                <a:latin typeface="Times New Roman" panose="02020603050405020304" pitchFamily="18" charset="0"/>
              </a:rPr>
              <a:t>操作</a:t>
            </a:r>
            <a:r>
              <a:rPr lang="zh-CN" altLang="en-US" kern="0" dirty="0">
                <a:latin typeface="Times New Roman" panose="02020603050405020304" pitchFamily="18" charset="0"/>
              </a:rPr>
              <a:t>。</a:t>
            </a:r>
            <a:endParaRPr lang="en-US" altLang="zh-CN" kern="0" dirty="0">
              <a:latin typeface="Times New Roman" panose="02020603050405020304" pitchFamily="18" charset="0"/>
            </a:endParaRPr>
          </a:p>
          <a:p>
            <a:pPr>
              <a:buNone/>
            </a:pPr>
            <a:endParaRPr lang="en-US" altLang="zh-CN" kern="0" dirty="0">
              <a:latin typeface="Times New Roman" panose="02020603050405020304" pitchFamily="18" charset="0"/>
            </a:endParaRPr>
          </a:p>
          <a:p>
            <a:pPr>
              <a:buFontTx/>
              <a:buNone/>
            </a:pPr>
            <a:endParaRPr lang="en-US" altLang="zh-CN" sz="2800" i="1" kern="0" dirty="0">
              <a:latin typeface="Times New Roman" panose="02020603050405020304" pitchFamily="18" charset="0"/>
            </a:endParaRPr>
          </a:p>
        </p:txBody>
      </p:sp>
    </p:spTree>
    <p:extLst>
      <p:ext uri="{BB962C8B-B14F-4D97-AF65-F5344CB8AC3E}">
        <p14:creationId xmlns:p14="http://schemas.microsoft.com/office/powerpoint/2010/main" val="866531028"/>
      </p:ext>
    </p:extLst>
  </p:cSld>
  <p:clrMapOvr>
    <a:masterClrMapping/>
  </p:clrMapOvr>
  <p:transition>
    <p:wipe dir="d"/>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68313" y="-99392"/>
            <a:ext cx="8229600" cy="1143000"/>
          </a:xfrm>
        </p:spPr>
        <p:txBody>
          <a:bodyPr/>
          <a:lstStyle/>
          <a:p>
            <a:r>
              <a:rPr lang="zh-CN" altLang="en-US" b="0" dirty="0">
                <a:solidFill>
                  <a:schemeClr val="bg1"/>
                </a:solidFill>
              </a:rPr>
              <a:t>背后的数学思路</a:t>
            </a:r>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222</a:t>
            </a:fld>
            <a:endParaRPr lang="en-US" altLang="zh-CN"/>
          </a:p>
        </p:txBody>
      </p:sp>
      <p:sp>
        <p:nvSpPr>
          <p:cNvPr id="7" name="矩形 6"/>
          <p:cNvSpPr/>
          <p:nvPr/>
        </p:nvSpPr>
        <p:spPr>
          <a:xfrm>
            <a:off x="179512" y="1340768"/>
            <a:ext cx="8712968" cy="2050626"/>
          </a:xfrm>
          <a:prstGeom prst="rect">
            <a:avLst/>
          </a:prstGeom>
        </p:spPr>
        <p:txBody>
          <a:bodyPr wrap="square">
            <a:spAutoFit/>
          </a:bodyPr>
          <a:lstStyle/>
          <a:p>
            <a:pPr marL="0" lvl="1" indent="-342900" algn="l">
              <a:lnSpc>
                <a:spcPct val="150000"/>
              </a:lnSpc>
              <a:spcBef>
                <a:spcPts val="0"/>
              </a:spcBef>
              <a:spcAft>
                <a:spcPts val="600"/>
              </a:spcAft>
              <a:buClr>
                <a:schemeClr val="accent2"/>
              </a:buClr>
              <a:buBlip>
                <a:blip r:embed="rId3"/>
              </a:buBlip>
            </a:pPr>
            <a:r>
              <a:rPr lang="zh-CN" altLang="en-US" dirty="0">
                <a:latin typeface="微软雅黑" pitchFamily="34" charset="-122"/>
                <a:ea typeface="微软雅黑" pitchFamily="34" charset="-122"/>
              </a:rPr>
              <a:t>对称分组加密的数学模型：随机映射</a:t>
            </a:r>
            <a:endParaRPr lang="en-US" altLang="zh-CN" sz="2800" dirty="0">
              <a:latin typeface="微软雅黑" pitchFamily="34" charset="-122"/>
              <a:ea typeface="微软雅黑" pitchFamily="34" charset="-122"/>
            </a:endParaRPr>
          </a:p>
          <a:p>
            <a:pPr marL="715962" lvl="1" algn="l">
              <a:lnSpc>
                <a:spcPct val="130000"/>
              </a:lnSpc>
              <a:spcBef>
                <a:spcPts val="0"/>
              </a:spcBef>
              <a:spcAft>
                <a:spcPts val="600"/>
              </a:spcAft>
              <a:buClr>
                <a:schemeClr val="accent2"/>
              </a:buClr>
            </a:pPr>
            <a:endParaRPr lang="en-US" altLang="zh-CN" sz="2800" dirty="0">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endParaRPr lang="en-US" altLang="zh-CN" sz="2800" dirty="0">
              <a:latin typeface="微软雅黑" pitchFamily="34" charset="-122"/>
              <a:ea typeface="微软雅黑" pitchFamily="34" charset="-122"/>
            </a:endParaRPr>
          </a:p>
        </p:txBody>
      </p:sp>
      <p:sp>
        <p:nvSpPr>
          <p:cNvPr id="26" name="Rectangle 3">
            <a:extLst>
              <a:ext uri="{FF2B5EF4-FFF2-40B4-BE49-F238E27FC236}">
                <a16:creationId xmlns:a16="http://schemas.microsoft.com/office/drawing/2014/main" id="{985E000D-70DA-4447-8E13-9E64386CA3EB}"/>
              </a:ext>
            </a:extLst>
          </p:cNvPr>
          <p:cNvSpPr txBox="1">
            <a:spLocks noChangeArrowheads="1"/>
          </p:cNvSpPr>
          <p:nvPr/>
        </p:nvSpPr>
        <p:spPr>
          <a:xfrm>
            <a:off x="5898181" y="3004518"/>
            <a:ext cx="3042437" cy="1770267"/>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endParaRPr lang="en-US" altLang="zh-CN" sz="2800" i="1" kern="0" dirty="0">
              <a:latin typeface="Times New Roman" panose="02020603050405020304" pitchFamily="18" charset="0"/>
            </a:endParaRPr>
          </a:p>
        </p:txBody>
      </p:sp>
      <p:sp>
        <p:nvSpPr>
          <p:cNvPr id="19" name="Rectangle 3">
            <a:extLst>
              <a:ext uri="{FF2B5EF4-FFF2-40B4-BE49-F238E27FC236}">
                <a16:creationId xmlns:a16="http://schemas.microsoft.com/office/drawing/2014/main" id="{19BF4066-F3E6-4190-991C-EAAE9C7F8CDD}"/>
              </a:ext>
            </a:extLst>
          </p:cNvPr>
          <p:cNvSpPr txBox="1">
            <a:spLocks noChangeArrowheads="1"/>
          </p:cNvSpPr>
          <p:nvPr/>
        </p:nvSpPr>
        <p:spPr>
          <a:xfrm>
            <a:off x="273416" y="2104397"/>
            <a:ext cx="8136905" cy="2332716"/>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marL="0">
              <a:lnSpc>
                <a:spcPct val="150000"/>
              </a:lnSpc>
              <a:buFontTx/>
              <a:buNone/>
            </a:pPr>
            <a:r>
              <a:rPr lang="zh-CN" altLang="en-US" kern="0" dirty="0">
                <a:latin typeface="Times New Roman" panose="02020603050405020304" pitchFamily="18" charset="0"/>
              </a:rPr>
              <a:t>注意：在实际的算法中，先将明文和密钥进行相关运算（如异或），再进行映射。</a:t>
            </a:r>
            <a:r>
              <a:rPr lang="zh-CN" altLang="en-US" kern="0" dirty="0">
                <a:solidFill>
                  <a:srgbClr val="FF0000"/>
                </a:solidFill>
                <a:latin typeface="Times New Roman" panose="02020603050405020304" pitchFamily="18" charset="0"/>
              </a:rPr>
              <a:t>映射表是固定的</a:t>
            </a:r>
            <a:r>
              <a:rPr lang="zh-CN" altLang="en-US" kern="0" dirty="0">
                <a:latin typeface="Times New Roman" panose="02020603050405020304" pitchFamily="18" charset="0"/>
              </a:rPr>
              <a:t>。</a:t>
            </a:r>
            <a:endParaRPr lang="en-US" altLang="zh-CN" kern="0" dirty="0">
              <a:latin typeface="Times New Roman" panose="02020603050405020304" pitchFamily="18" charset="0"/>
            </a:endParaRPr>
          </a:p>
          <a:p>
            <a:pPr>
              <a:buFontTx/>
              <a:buNone/>
            </a:pPr>
            <a:endParaRPr lang="en-US" altLang="zh-CN" sz="2800" i="1" kern="0" dirty="0">
              <a:latin typeface="Times New Roman" panose="02020603050405020304" pitchFamily="18" charset="0"/>
            </a:endParaRPr>
          </a:p>
        </p:txBody>
      </p:sp>
      <p:sp>
        <p:nvSpPr>
          <p:cNvPr id="9" name="Rectangle 3">
            <a:extLst>
              <a:ext uri="{FF2B5EF4-FFF2-40B4-BE49-F238E27FC236}">
                <a16:creationId xmlns:a16="http://schemas.microsoft.com/office/drawing/2014/main" id="{ADCAF83B-C971-46E3-BD8C-B0D24C0DC667}"/>
              </a:ext>
            </a:extLst>
          </p:cNvPr>
          <p:cNvSpPr txBox="1">
            <a:spLocks noChangeArrowheads="1"/>
          </p:cNvSpPr>
          <p:nvPr/>
        </p:nvSpPr>
        <p:spPr>
          <a:xfrm>
            <a:off x="203382" y="4291515"/>
            <a:ext cx="8136905" cy="2332716"/>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marL="0">
              <a:lnSpc>
                <a:spcPct val="150000"/>
              </a:lnSpc>
              <a:buFontTx/>
              <a:buNone/>
            </a:pPr>
            <a:r>
              <a:rPr lang="zh-CN" altLang="en-US" kern="0" dirty="0">
                <a:latin typeface="Times New Roman" panose="02020603050405020304" pitchFamily="18" charset="0"/>
              </a:rPr>
              <a:t>原因：由密钥动态生成映射表不现实，无法实用。所以用固定的映射表，表的输入是动态的。</a:t>
            </a:r>
            <a:endParaRPr lang="en-US" altLang="zh-CN" kern="0" dirty="0">
              <a:latin typeface="Times New Roman" panose="02020603050405020304" pitchFamily="18" charset="0"/>
            </a:endParaRPr>
          </a:p>
          <a:p>
            <a:pPr>
              <a:buFontTx/>
              <a:buNone/>
            </a:pPr>
            <a:endParaRPr lang="en-US" altLang="zh-CN" sz="2800" i="1" kern="0" dirty="0">
              <a:latin typeface="Times New Roman" panose="02020603050405020304" pitchFamily="18" charset="0"/>
            </a:endParaRPr>
          </a:p>
        </p:txBody>
      </p:sp>
    </p:spTree>
    <p:extLst>
      <p:ext uri="{BB962C8B-B14F-4D97-AF65-F5344CB8AC3E}">
        <p14:creationId xmlns:p14="http://schemas.microsoft.com/office/powerpoint/2010/main" val="3715816239"/>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367CF4C7-6BA9-47AB-AC85-63C69617069F}" type="slidenum">
              <a:rPr lang="en-US" altLang="zh-CN" smtClean="0"/>
              <a:pPr/>
              <a:t>223</a:t>
            </a:fld>
            <a:endParaRPr lang="en-US" altLang="zh-CN"/>
          </a:p>
        </p:txBody>
      </p:sp>
      <p:sp>
        <p:nvSpPr>
          <p:cNvPr id="11266" name="Rectangle 2"/>
          <p:cNvSpPr>
            <a:spLocks noGrp="1" noChangeArrowheads="1"/>
          </p:cNvSpPr>
          <p:nvPr>
            <p:ph type="title" idx="4294967295"/>
          </p:nvPr>
        </p:nvSpPr>
        <p:spPr>
          <a:xfrm>
            <a:off x="765175" y="148952"/>
            <a:ext cx="7921625" cy="1008062"/>
          </a:xfrm>
        </p:spPr>
        <p:txBody>
          <a:bodyPr/>
          <a:lstStyle/>
          <a:p>
            <a:r>
              <a:rPr lang="zh-CN" altLang="en-US" b="0" dirty="0">
                <a:solidFill>
                  <a:schemeClr val="bg1"/>
                </a:solidFill>
              </a:rPr>
              <a:t>     第二章 对称加密和消息机密性</a:t>
            </a:r>
          </a:p>
        </p:txBody>
      </p:sp>
      <p:grpSp>
        <p:nvGrpSpPr>
          <p:cNvPr id="11267" name="Group 3"/>
          <p:cNvGrpSpPr>
            <a:grpSpLocks/>
          </p:cNvGrpSpPr>
          <p:nvPr/>
        </p:nvGrpSpPr>
        <p:grpSpPr bwMode="auto">
          <a:xfrm>
            <a:off x="2195513" y="1628800"/>
            <a:ext cx="762000" cy="665163"/>
            <a:chOff x="1110" y="2656"/>
            <a:chExt cx="1549" cy="1351"/>
          </a:xfrm>
        </p:grpSpPr>
        <p:sp>
          <p:nvSpPr>
            <p:cNvPr id="11268"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69"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70"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grpSp>
      <p:grpSp>
        <p:nvGrpSpPr>
          <p:cNvPr id="11271" name="Group 7"/>
          <p:cNvGrpSpPr>
            <a:grpSpLocks/>
          </p:cNvGrpSpPr>
          <p:nvPr/>
        </p:nvGrpSpPr>
        <p:grpSpPr bwMode="auto">
          <a:xfrm>
            <a:off x="2195513" y="2543200"/>
            <a:ext cx="762000" cy="665163"/>
            <a:chOff x="3174" y="2656"/>
            <a:chExt cx="1549" cy="1351"/>
          </a:xfrm>
        </p:grpSpPr>
        <p:sp>
          <p:nvSpPr>
            <p:cNvPr id="11272"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73"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74"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grpSp>
      <p:sp>
        <p:nvSpPr>
          <p:cNvPr id="11275" name="Line 11"/>
          <p:cNvSpPr>
            <a:spLocks noChangeShapeType="1"/>
          </p:cNvSpPr>
          <p:nvPr/>
        </p:nvSpPr>
        <p:spPr bwMode="auto">
          <a:xfrm>
            <a:off x="2805113" y="2238400"/>
            <a:ext cx="4800600" cy="0"/>
          </a:xfrm>
          <a:prstGeom prst="line">
            <a:avLst/>
          </a:prstGeom>
          <a:noFill/>
          <a:ln w="25400">
            <a:solidFill>
              <a:schemeClr val="bg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76" name="Text Box 12"/>
          <p:cNvSpPr txBox="1">
            <a:spLocks noChangeArrowheads="1"/>
          </p:cNvSpPr>
          <p:nvPr/>
        </p:nvSpPr>
        <p:spPr bwMode="auto">
          <a:xfrm>
            <a:off x="3033713" y="1705000"/>
            <a:ext cx="441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kumimoji="0" lang="en-US" altLang="zh-CN" sz="2800">
                <a:latin typeface="微软雅黑" pitchFamily="34" charset="-122"/>
                <a:ea typeface="微软雅黑" pitchFamily="34" charset="-122"/>
              </a:rPr>
              <a:t>  </a:t>
            </a:r>
          </a:p>
        </p:txBody>
      </p:sp>
      <p:sp>
        <p:nvSpPr>
          <p:cNvPr id="11277" name="Text Box 13"/>
          <p:cNvSpPr txBox="1">
            <a:spLocks noChangeArrowheads="1"/>
          </p:cNvSpPr>
          <p:nvPr/>
        </p:nvSpPr>
        <p:spPr bwMode="gray">
          <a:xfrm>
            <a:off x="2260615" y="1727225"/>
            <a:ext cx="6206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solidFill>
                  <a:schemeClr val="bg1"/>
                </a:solidFill>
                <a:latin typeface="微软雅黑" pitchFamily="34" charset="-122"/>
                <a:ea typeface="微软雅黑" pitchFamily="34" charset="-122"/>
              </a:rPr>
              <a:t>2.1</a:t>
            </a:r>
          </a:p>
        </p:txBody>
      </p:sp>
      <p:sp>
        <p:nvSpPr>
          <p:cNvPr id="11278" name="Line 14"/>
          <p:cNvSpPr>
            <a:spLocks noChangeShapeType="1"/>
          </p:cNvSpPr>
          <p:nvPr/>
        </p:nvSpPr>
        <p:spPr bwMode="auto">
          <a:xfrm>
            <a:off x="2805113" y="3152800"/>
            <a:ext cx="4800600" cy="0"/>
          </a:xfrm>
          <a:prstGeom prst="line">
            <a:avLst/>
          </a:prstGeom>
          <a:noFill/>
          <a:ln w="25400">
            <a:solidFill>
              <a:schemeClr val="bg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79" name="Text Box 15"/>
          <p:cNvSpPr txBox="1">
            <a:spLocks noChangeArrowheads="1"/>
          </p:cNvSpPr>
          <p:nvPr/>
        </p:nvSpPr>
        <p:spPr bwMode="auto">
          <a:xfrm>
            <a:off x="3172544" y="2619400"/>
            <a:ext cx="4495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zh-CN" altLang="en-US" sz="2800" dirty="0">
                <a:latin typeface="微软雅黑" pitchFamily="34" charset="-122"/>
                <a:ea typeface="微软雅黑" pitchFamily="34" charset="-122"/>
              </a:rPr>
              <a:t>对称分组加密算法</a:t>
            </a:r>
            <a:endParaRPr kumimoji="0" lang="zh-CN" altLang="en-US" sz="2800" dirty="0">
              <a:latin typeface="微软雅黑" pitchFamily="34" charset="-122"/>
              <a:ea typeface="微软雅黑" pitchFamily="34" charset="-122"/>
            </a:endParaRPr>
          </a:p>
        </p:txBody>
      </p:sp>
      <p:sp>
        <p:nvSpPr>
          <p:cNvPr id="11280" name="Text Box 16"/>
          <p:cNvSpPr txBox="1">
            <a:spLocks noChangeArrowheads="1"/>
          </p:cNvSpPr>
          <p:nvPr/>
        </p:nvSpPr>
        <p:spPr bwMode="gray">
          <a:xfrm>
            <a:off x="2260615" y="2641625"/>
            <a:ext cx="6206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solidFill>
                  <a:schemeClr val="bg1"/>
                </a:solidFill>
                <a:latin typeface="微软雅黑" pitchFamily="34" charset="-122"/>
                <a:ea typeface="微软雅黑" pitchFamily="34" charset="-122"/>
              </a:rPr>
              <a:t>2.2</a:t>
            </a:r>
          </a:p>
        </p:txBody>
      </p:sp>
      <p:grpSp>
        <p:nvGrpSpPr>
          <p:cNvPr id="11281" name="Group 17"/>
          <p:cNvGrpSpPr>
            <a:grpSpLocks/>
          </p:cNvGrpSpPr>
          <p:nvPr/>
        </p:nvGrpSpPr>
        <p:grpSpPr bwMode="auto">
          <a:xfrm>
            <a:off x="2195513" y="3435375"/>
            <a:ext cx="762000" cy="665163"/>
            <a:chOff x="1110" y="2656"/>
            <a:chExt cx="1549" cy="1351"/>
          </a:xfrm>
        </p:grpSpPr>
        <p:sp>
          <p:nvSpPr>
            <p:cNvPr id="11282"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83"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84"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grpSp>
      <p:grpSp>
        <p:nvGrpSpPr>
          <p:cNvPr id="11285" name="Group 21"/>
          <p:cNvGrpSpPr>
            <a:grpSpLocks/>
          </p:cNvGrpSpPr>
          <p:nvPr/>
        </p:nvGrpSpPr>
        <p:grpSpPr bwMode="auto">
          <a:xfrm>
            <a:off x="2195513" y="4349775"/>
            <a:ext cx="762000" cy="665163"/>
            <a:chOff x="3174" y="2656"/>
            <a:chExt cx="1549" cy="1351"/>
          </a:xfrm>
        </p:grpSpPr>
        <p:sp>
          <p:nvSpPr>
            <p:cNvPr id="11286"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87"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88"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grpSp>
      <p:sp>
        <p:nvSpPr>
          <p:cNvPr id="11289" name="Line 25"/>
          <p:cNvSpPr>
            <a:spLocks noChangeShapeType="1"/>
          </p:cNvSpPr>
          <p:nvPr/>
        </p:nvSpPr>
        <p:spPr bwMode="auto">
          <a:xfrm>
            <a:off x="2805113" y="4044975"/>
            <a:ext cx="4800600" cy="0"/>
          </a:xfrm>
          <a:prstGeom prst="line">
            <a:avLst/>
          </a:prstGeom>
          <a:noFill/>
          <a:ln w="25400">
            <a:solidFill>
              <a:schemeClr val="bg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90" name="Text Box 26"/>
          <p:cNvSpPr txBox="1">
            <a:spLocks noChangeArrowheads="1"/>
          </p:cNvSpPr>
          <p:nvPr/>
        </p:nvSpPr>
        <p:spPr bwMode="auto">
          <a:xfrm>
            <a:off x="3168352" y="3511575"/>
            <a:ext cx="4572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zh-CN" altLang="en-US" sz="2800" dirty="0">
                <a:latin typeface="微软雅黑" pitchFamily="34" charset="-122"/>
                <a:ea typeface="微软雅黑" pitchFamily="34" charset="-122"/>
              </a:rPr>
              <a:t>随机数和伪随机数</a:t>
            </a:r>
            <a:endParaRPr kumimoji="0" lang="zh-CN" altLang="en-US" sz="2400" dirty="0">
              <a:latin typeface="微软雅黑" pitchFamily="34" charset="-122"/>
              <a:ea typeface="微软雅黑" pitchFamily="34" charset="-122"/>
            </a:endParaRPr>
          </a:p>
        </p:txBody>
      </p:sp>
      <p:sp>
        <p:nvSpPr>
          <p:cNvPr id="11291" name="Text Box 27"/>
          <p:cNvSpPr txBox="1">
            <a:spLocks noChangeArrowheads="1"/>
          </p:cNvSpPr>
          <p:nvPr/>
        </p:nvSpPr>
        <p:spPr bwMode="gray">
          <a:xfrm>
            <a:off x="2260615" y="3533800"/>
            <a:ext cx="6206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latin typeface="微软雅黑" pitchFamily="34" charset="-122"/>
                <a:ea typeface="微软雅黑" pitchFamily="34" charset="-122"/>
              </a:rPr>
              <a:t>2.3</a:t>
            </a:r>
          </a:p>
        </p:txBody>
      </p:sp>
      <p:sp>
        <p:nvSpPr>
          <p:cNvPr id="11292" name="Line 28"/>
          <p:cNvSpPr>
            <a:spLocks noChangeShapeType="1"/>
          </p:cNvSpPr>
          <p:nvPr/>
        </p:nvSpPr>
        <p:spPr bwMode="auto">
          <a:xfrm>
            <a:off x="2805113" y="4959375"/>
            <a:ext cx="4800600" cy="0"/>
          </a:xfrm>
          <a:prstGeom prst="line">
            <a:avLst/>
          </a:prstGeom>
          <a:noFill/>
          <a:ln w="25400">
            <a:solidFill>
              <a:schemeClr val="bg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93" name="Text Box 29"/>
          <p:cNvSpPr txBox="1">
            <a:spLocks noChangeArrowheads="1"/>
          </p:cNvSpPr>
          <p:nvPr/>
        </p:nvSpPr>
        <p:spPr bwMode="auto">
          <a:xfrm>
            <a:off x="3172544" y="4425975"/>
            <a:ext cx="4495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zh-CN" altLang="en-US" sz="2800" dirty="0">
                <a:latin typeface="微软雅黑" pitchFamily="34" charset="-122"/>
                <a:ea typeface="微软雅黑" pitchFamily="34" charset="-122"/>
              </a:rPr>
              <a:t>流密码和</a:t>
            </a:r>
            <a:r>
              <a:rPr lang="en-US" altLang="zh-CN" sz="2800" dirty="0">
                <a:latin typeface="微软雅黑" pitchFamily="34" charset="-122"/>
                <a:ea typeface="微软雅黑" pitchFamily="34" charset="-122"/>
              </a:rPr>
              <a:t>RC4</a:t>
            </a:r>
            <a:endParaRPr kumimoji="0" lang="zh-CN" altLang="en-US" sz="2400" dirty="0">
              <a:latin typeface="微软雅黑" pitchFamily="34" charset="-122"/>
              <a:ea typeface="微软雅黑" pitchFamily="34" charset="-122"/>
            </a:endParaRPr>
          </a:p>
        </p:txBody>
      </p:sp>
      <p:sp>
        <p:nvSpPr>
          <p:cNvPr id="11294" name="Text Box 30"/>
          <p:cNvSpPr txBox="1">
            <a:spLocks noChangeArrowheads="1"/>
          </p:cNvSpPr>
          <p:nvPr/>
        </p:nvSpPr>
        <p:spPr bwMode="gray">
          <a:xfrm>
            <a:off x="2260615" y="4448200"/>
            <a:ext cx="6206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solidFill>
                  <a:schemeClr val="bg1"/>
                </a:solidFill>
                <a:latin typeface="微软雅黑" pitchFamily="34" charset="-122"/>
                <a:ea typeface="微软雅黑" pitchFamily="34" charset="-122"/>
              </a:rPr>
              <a:t>2.4</a:t>
            </a:r>
          </a:p>
        </p:txBody>
      </p:sp>
      <p:sp>
        <p:nvSpPr>
          <p:cNvPr id="11295" name="Text Box 31"/>
          <p:cNvSpPr txBox="1">
            <a:spLocks noChangeArrowheads="1"/>
          </p:cNvSpPr>
          <p:nvPr/>
        </p:nvSpPr>
        <p:spPr bwMode="auto">
          <a:xfrm>
            <a:off x="3060700" y="1757388"/>
            <a:ext cx="42116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kumimoji="0" lang="zh-CN" altLang="en-US" sz="2800" dirty="0">
                <a:latin typeface="微软雅黑" pitchFamily="34" charset="-122"/>
                <a:ea typeface="微软雅黑" pitchFamily="34" charset="-122"/>
              </a:rPr>
              <a:t> 对称加密原理</a:t>
            </a:r>
          </a:p>
        </p:txBody>
      </p:sp>
      <p:sp>
        <p:nvSpPr>
          <p:cNvPr id="11296" name="Text Box 32"/>
          <p:cNvSpPr txBox="1">
            <a:spLocks noChangeArrowheads="1"/>
          </p:cNvSpPr>
          <p:nvPr/>
        </p:nvSpPr>
        <p:spPr bwMode="auto">
          <a:xfrm>
            <a:off x="611188" y="373063"/>
            <a:ext cx="720725" cy="823912"/>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0" lang="en-US" altLang="zh-CN" sz="4800" b="1" dirty="0">
                <a:solidFill>
                  <a:schemeClr val="bg1"/>
                </a:solidFill>
                <a:latin typeface="Arial Black" pitchFamily="34" charset="0"/>
              </a:rPr>
              <a:t>2</a:t>
            </a:r>
          </a:p>
        </p:txBody>
      </p:sp>
      <p:grpSp>
        <p:nvGrpSpPr>
          <p:cNvPr id="34" name="Group 17"/>
          <p:cNvGrpSpPr>
            <a:grpSpLocks/>
          </p:cNvGrpSpPr>
          <p:nvPr/>
        </p:nvGrpSpPr>
        <p:grpSpPr bwMode="auto">
          <a:xfrm>
            <a:off x="2195513" y="5284117"/>
            <a:ext cx="762000" cy="665163"/>
            <a:chOff x="1110" y="2656"/>
            <a:chExt cx="1549" cy="1351"/>
          </a:xfrm>
        </p:grpSpPr>
        <p:sp>
          <p:nvSpPr>
            <p:cNvPr id="3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3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3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grpSp>
      <p:sp>
        <p:nvSpPr>
          <p:cNvPr id="38" name="Line 25"/>
          <p:cNvSpPr>
            <a:spLocks noChangeShapeType="1"/>
          </p:cNvSpPr>
          <p:nvPr/>
        </p:nvSpPr>
        <p:spPr bwMode="auto">
          <a:xfrm>
            <a:off x="2805113" y="5893717"/>
            <a:ext cx="4800600" cy="0"/>
          </a:xfrm>
          <a:prstGeom prst="line">
            <a:avLst/>
          </a:prstGeom>
          <a:noFill/>
          <a:ln w="25400">
            <a:solidFill>
              <a:schemeClr val="bg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39" name="Text Box 26"/>
          <p:cNvSpPr txBox="1">
            <a:spLocks noChangeArrowheads="1"/>
          </p:cNvSpPr>
          <p:nvPr/>
        </p:nvSpPr>
        <p:spPr bwMode="auto">
          <a:xfrm>
            <a:off x="3203848" y="5360317"/>
            <a:ext cx="4572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zh-CN" altLang="en-US" sz="2800" dirty="0">
                <a:solidFill>
                  <a:srgbClr val="C00000"/>
                </a:solidFill>
                <a:latin typeface="微软雅黑" pitchFamily="34" charset="-122"/>
                <a:ea typeface="微软雅黑" pitchFamily="34" charset="-122"/>
              </a:rPr>
              <a:t>分组密码工作模式</a:t>
            </a:r>
            <a:endParaRPr kumimoji="0" lang="zh-CN" altLang="en-US" sz="2400" dirty="0">
              <a:solidFill>
                <a:srgbClr val="C00000"/>
              </a:solidFill>
              <a:latin typeface="微软雅黑" pitchFamily="34" charset="-122"/>
              <a:ea typeface="微软雅黑" pitchFamily="34" charset="-122"/>
            </a:endParaRPr>
          </a:p>
        </p:txBody>
      </p:sp>
      <p:sp>
        <p:nvSpPr>
          <p:cNvPr id="40" name="Text Box 27"/>
          <p:cNvSpPr txBox="1">
            <a:spLocks noChangeArrowheads="1"/>
          </p:cNvSpPr>
          <p:nvPr/>
        </p:nvSpPr>
        <p:spPr bwMode="gray">
          <a:xfrm>
            <a:off x="2260614" y="5382542"/>
            <a:ext cx="6206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solidFill>
                  <a:srgbClr val="C00000"/>
                </a:solidFill>
                <a:latin typeface="微软雅黑" pitchFamily="34" charset="-122"/>
                <a:ea typeface="微软雅黑" pitchFamily="34" charset="-122"/>
              </a:rPr>
              <a:t>2.5</a:t>
            </a:r>
          </a:p>
        </p:txBody>
      </p:sp>
    </p:spTree>
    <p:extLst>
      <p:ext uri="{BB962C8B-B14F-4D97-AF65-F5344CB8AC3E}">
        <p14:creationId xmlns:p14="http://schemas.microsoft.com/office/powerpoint/2010/main" val="3721571011"/>
      </p:ext>
    </p:extLst>
  </p:cSld>
  <p:clrMapOvr>
    <a:masterClrMapping/>
  </p:clrMapOvr>
  <p:transition>
    <p:wipe dir="d"/>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0" y="-27384"/>
            <a:ext cx="7921625" cy="1008062"/>
          </a:xfrm>
        </p:spPr>
        <p:txBody>
          <a:bodyPr/>
          <a:lstStyle/>
          <a:p>
            <a:r>
              <a:rPr lang="zh-CN" altLang="en-US" b="0" dirty="0">
                <a:solidFill>
                  <a:schemeClr val="bg1"/>
                </a:solidFill>
              </a:rPr>
              <a:t>分组密码工作模式</a:t>
            </a:r>
            <a:endParaRPr lang="zh-CN" altLang="en-US" dirty="0">
              <a:solidFill>
                <a:schemeClr val="bg1"/>
              </a:solidFill>
              <a:ea typeface="华文行楷" pitchFamily="2" charset="-122"/>
            </a:endParaRPr>
          </a:p>
        </p:txBody>
      </p:sp>
      <p:sp>
        <p:nvSpPr>
          <p:cNvPr id="4" name="Text Box 10"/>
          <p:cNvSpPr txBox="1">
            <a:spLocks noChangeArrowheads="1"/>
          </p:cNvSpPr>
          <p:nvPr/>
        </p:nvSpPr>
        <p:spPr bwMode="auto">
          <a:xfrm>
            <a:off x="332246" y="476672"/>
            <a:ext cx="1114747" cy="707886"/>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zh-CN" sz="4000" dirty="0">
                <a:solidFill>
                  <a:schemeClr val="bg1"/>
                </a:solidFill>
                <a:latin typeface="Arial Black" pitchFamily="34" charset="0"/>
                <a:ea typeface="+mj-ea"/>
                <a:cs typeface="+mj-cs"/>
              </a:rPr>
              <a:t>2.5</a:t>
            </a:r>
          </a:p>
        </p:txBody>
      </p:sp>
      <p:sp>
        <p:nvSpPr>
          <p:cNvPr id="2" name="矩形 1"/>
          <p:cNvSpPr/>
          <p:nvPr/>
        </p:nvSpPr>
        <p:spPr>
          <a:xfrm>
            <a:off x="611560" y="1988840"/>
            <a:ext cx="8064896" cy="3554819"/>
          </a:xfrm>
          <a:prstGeom prst="rect">
            <a:avLst/>
          </a:prstGeom>
        </p:spPr>
        <p:txBody>
          <a:bodyPr wrap="square">
            <a:spAutoFit/>
          </a:bodyPr>
          <a:lstStyle/>
          <a:p>
            <a:pPr marL="457200" indent="-457200" algn="l">
              <a:lnSpc>
                <a:spcPct val="150000"/>
              </a:lnSpc>
              <a:spcBef>
                <a:spcPts val="600"/>
              </a:spcBef>
              <a:spcAft>
                <a:spcPts val="1200"/>
              </a:spcAft>
              <a:buClr>
                <a:srgbClr val="497E9D"/>
              </a:buClr>
              <a:buFont typeface="Wingdings" pitchFamily="2" charset="2"/>
              <a:buChar char="p"/>
            </a:pPr>
            <a:r>
              <a:rPr lang="zh-CN" altLang="en-US" sz="2400" dirty="0">
                <a:latin typeface="微软雅黑" pitchFamily="34" charset="-122"/>
                <a:ea typeface="微软雅黑" pitchFamily="34" charset="-122"/>
              </a:rPr>
              <a:t>分组密码一次处理一个数据分组</a:t>
            </a:r>
            <a:endParaRPr lang="en-US" altLang="zh-CN" sz="2400" dirty="0">
              <a:latin typeface="微软雅黑" pitchFamily="34" charset="-122"/>
              <a:ea typeface="微软雅黑" pitchFamily="34" charset="-122"/>
            </a:endParaRPr>
          </a:p>
          <a:p>
            <a:pPr marL="457200" indent="-457200" algn="l">
              <a:lnSpc>
                <a:spcPct val="150000"/>
              </a:lnSpc>
              <a:spcBef>
                <a:spcPts val="600"/>
              </a:spcBef>
              <a:spcAft>
                <a:spcPts val="1200"/>
              </a:spcAft>
              <a:buClr>
                <a:srgbClr val="497E9D"/>
              </a:buClr>
              <a:buFont typeface="Wingdings" pitchFamily="2" charset="2"/>
              <a:buChar char="p"/>
            </a:pPr>
            <a:r>
              <a:rPr lang="zh-CN" altLang="en-US" sz="2400" dirty="0">
                <a:latin typeface="微软雅黑" pitchFamily="34" charset="-122"/>
                <a:ea typeface="微软雅黑" pitchFamily="34" charset="-122"/>
              </a:rPr>
              <a:t>在</a:t>
            </a:r>
            <a:r>
              <a:rPr lang="en-US" altLang="zh-CN" sz="2400" dirty="0">
                <a:latin typeface="微软雅黑" pitchFamily="34" charset="-122"/>
                <a:ea typeface="微软雅黑" pitchFamily="34" charset="-122"/>
              </a:rPr>
              <a:t>DES </a:t>
            </a:r>
            <a:r>
              <a:rPr lang="zh-CN" altLang="en-US" sz="2400" dirty="0">
                <a:latin typeface="微软雅黑" pitchFamily="34" charset="-122"/>
                <a:ea typeface="微软雅黑" pitchFamily="34" charset="-122"/>
              </a:rPr>
              <a:t>和</a:t>
            </a:r>
            <a:r>
              <a:rPr lang="en-US" altLang="zh-CN" sz="2400" dirty="0">
                <a:latin typeface="微软雅黑" pitchFamily="34" charset="-122"/>
                <a:ea typeface="微软雅黑" pitchFamily="34" charset="-122"/>
              </a:rPr>
              <a:t>3DES </a:t>
            </a:r>
            <a:r>
              <a:rPr lang="zh-CN" altLang="en-US" sz="2400" dirty="0">
                <a:latin typeface="微软雅黑" pitchFamily="34" charset="-122"/>
                <a:ea typeface="微软雅黑" pitchFamily="34" charset="-122"/>
              </a:rPr>
              <a:t>中，分组长度是</a:t>
            </a:r>
            <a:r>
              <a:rPr lang="en-US" altLang="zh-CN" sz="2400" dirty="0">
                <a:latin typeface="微软雅黑" pitchFamily="34" charset="-122"/>
                <a:ea typeface="微软雅黑" pitchFamily="34" charset="-122"/>
              </a:rPr>
              <a:t>b=64 </a:t>
            </a:r>
            <a:r>
              <a:rPr lang="zh-CN" altLang="en-US" sz="2400" dirty="0">
                <a:latin typeface="微软雅黑" pitchFamily="34" charset="-122"/>
                <a:ea typeface="微软雅黑" pitchFamily="34" charset="-122"/>
              </a:rPr>
              <a:t>比特</a:t>
            </a:r>
            <a:r>
              <a:rPr lang="en-US" altLang="zh-CN" sz="2400" dirty="0">
                <a:latin typeface="微软雅黑" pitchFamily="34" charset="-122"/>
                <a:ea typeface="微软雅黑" pitchFamily="34" charset="-122"/>
              </a:rPr>
              <a:t>.</a:t>
            </a:r>
          </a:p>
          <a:p>
            <a:pPr marL="457200" indent="-457200" algn="l">
              <a:lnSpc>
                <a:spcPct val="150000"/>
              </a:lnSpc>
              <a:spcBef>
                <a:spcPts val="600"/>
              </a:spcBef>
              <a:spcAft>
                <a:spcPts val="1200"/>
              </a:spcAft>
              <a:buClr>
                <a:srgbClr val="497E9D"/>
              </a:buClr>
              <a:buFont typeface="Wingdings" pitchFamily="2" charset="2"/>
              <a:buChar char="p"/>
            </a:pPr>
            <a:r>
              <a:rPr lang="zh-CN" altLang="en-US" sz="2400" dirty="0">
                <a:latin typeface="微软雅黑" pitchFamily="34" charset="-122"/>
                <a:ea typeface="微软雅黑" pitchFamily="34" charset="-122"/>
              </a:rPr>
              <a:t>在</a:t>
            </a:r>
            <a:r>
              <a:rPr lang="en-US" altLang="zh-CN" sz="2400" dirty="0">
                <a:latin typeface="微软雅黑" pitchFamily="34" charset="-122"/>
                <a:ea typeface="微软雅黑" pitchFamily="34" charset="-122"/>
              </a:rPr>
              <a:t>AES</a:t>
            </a:r>
            <a:r>
              <a:rPr lang="zh-CN" altLang="en-US" sz="2400" dirty="0">
                <a:latin typeface="微软雅黑" pitchFamily="34" charset="-122"/>
                <a:ea typeface="微软雅黑" pitchFamily="34" charset="-122"/>
              </a:rPr>
              <a:t>中，分组长度是</a:t>
            </a:r>
            <a:r>
              <a:rPr lang="en-US" altLang="zh-CN" sz="2400" dirty="0">
                <a:latin typeface="微软雅黑" pitchFamily="34" charset="-122"/>
                <a:ea typeface="微软雅黑" pitchFamily="34" charset="-122"/>
              </a:rPr>
              <a:t>b=128 </a:t>
            </a:r>
            <a:r>
              <a:rPr lang="zh-CN" altLang="en-US" sz="2400" dirty="0">
                <a:latin typeface="微软雅黑" pitchFamily="34" charset="-122"/>
                <a:ea typeface="微软雅黑" pitchFamily="34" charset="-122"/>
              </a:rPr>
              <a:t>比特</a:t>
            </a:r>
            <a:endParaRPr lang="en-US" altLang="zh-CN" sz="2400" dirty="0">
              <a:latin typeface="微软雅黑" pitchFamily="34" charset="-122"/>
              <a:ea typeface="微软雅黑" pitchFamily="34" charset="-122"/>
            </a:endParaRPr>
          </a:p>
          <a:p>
            <a:pPr marL="457200" indent="-457200" algn="l">
              <a:lnSpc>
                <a:spcPct val="150000"/>
              </a:lnSpc>
              <a:spcBef>
                <a:spcPts val="600"/>
              </a:spcBef>
              <a:spcAft>
                <a:spcPts val="1200"/>
              </a:spcAft>
              <a:buClr>
                <a:srgbClr val="497E9D"/>
              </a:buClr>
              <a:buFont typeface="Wingdings" pitchFamily="2" charset="2"/>
              <a:buChar char="p"/>
            </a:pPr>
            <a:r>
              <a:rPr lang="zh-CN" altLang="en-US" sz="2400" dirty="0">
                <a:latin typeface="微软雅黑" pitchFamily="34" charset="-122"/>
                <a:ea typeface="微软雅黑" pitchFamily="34" charset="-122"/>
              </a:rPr>
              <a:t>对于较长的明文，需要将明文分解成</a:t>
            </a:r>
            <a:r>
              <a:rPr lang="en-US" altLang="zh-CN" sz="2400" dirty="0">
                <a:latin typeface="微软雅黑" pitchFamily="34" charset="-122"/>
                <a:ea typeface="微软雅黑" pitchFamily="34" charset="-122"/>
              </a:rPr>
              <a:t>n</a:t>
            </a:r>
            <a:r>
              <a:rPr lang="zh-CN" altLang="en-US" sz="2400" dirty="0">
                <a:latin typeface="微软雅黑" pitchFamily="34" charset="-122"/>
                <a:ea typeface="微软雅黑" pitchFamily="34" charset="-122"/>
              </a:rPr>
              <a:t>比特的分组</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需要的话还要填充最后一个分组</a:t>
            </a:r>
            <a:r>
              <a:rPr lang="en-US" altLang="zh-CN" sz="2400" dirty="0">
                <a:latin typeface="微软雅黑" pitchFamily="34" charset="-122"/>
                <a:ea typeface="微软雅黑" pitchFamily="34" charset="-122"/>
              </a:rPr>
              <a:t>)</a:t>
            </a:r>
            <a:endParaRPr lang="zh-CN" altLang="en-US" sz="2400" dirty="0">
              <a:latin typeface="微软雅黑" pitchFamily="34" charset="-122"/>
              <a:ea typeface="微软雅黑" pitchFamily="34" charset="-122"/>
            </a:endParaRPr>
          </a:p>
        </p:txBody>
      </p:sp>
      <p:sp>
        <p:nvSpPr>
          <p:cNvPr id="3" name="灯片编号占位符 2"/>
          <p:cNvSpPr>
            <a:spLocks noGrp="1"/>
          </p:cNvSpPr>
          <p:nvPr>
            <p:ph type="sldNum" sz="quarter" idx="12"/>
          </p:nvPr>
        </p:nvSpPr>
        <p:spPr/>
        <p:txBody>
          <a:bodyPr/>
          <a:lstStyle/>
          <a:p>
            <a:fld id="{367CF4C7-6BA9-47AB-AC85-63C69617069F}" type="slidenum">
              <a:rPr lang="en-US" altLang="zh-CN" smtClean="0"/>
              <a:pPr/>
              <a:t>224</a:t>
            </a:fld>
            <a:endParaRPr lang="en-US" altLang="zh-CN"/>
          </a:p>
        </p:txBody>
      </p:sp>
    </p:spTree>
    <p:extLst>
      <p:ext uri="{BB962C8B-B14F-4D97-AF65-F5344CB8AC3E}">
        <p14:creationId xmlns:p14="http://schemas.microsoft.com/office/powerpoint/2010/main" val="1957464939"/>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0" y="-27384"/>
            <a:ext cx="7921625" cy="1008062"/>
          </a:xfrm>
        </p:spPr>
        <p:txBody>
          <a:bodyPr/>
          <a:lstStyle/>
          <a:p>
            <a:r>
              <a:rPr lang="zh-CN" altLang="en-US" b="0" dirty="0">
                <a:solidFill>
                  <a:schemeClr val="bg1"/>
                </a:solidFill>
              </a:rPr>
              <a:t>分组密码工作模式</a:t>
            </a:r>
            <a:endParaRPr lang="zh-CN" altLang="en-US" dirty="0">
              <a:solidFill>
                <a:schemeClr val="bg1"/>
              </a:solidFill>
              <a:ea typeface="华文行楷" pitchFamily="2" charset="-122"/>
            </a:endParaRPr>
          </a:p>
        </p:txBody>
      </p:sp>
      <p:sp>
        <p:nvSpPr>
          <p:cNvPr id="4" name="Text Box 10"/>
          <p:cNvSpPr txBox="1">
            <a:spLocks noChangeArrowheads="1"/>
          </p:cNvSpPr>
          <p:nvPr/>
        </p:nvSpPr>
        <p:spPr bwMode="auto">
          <a:xfrm>
            <a:off x="332246" y="476672"/>
            <a:ext cx="1114747" cy="707886"/>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zh-CN" sz="4000" dirty="0">
                <a:solidFill>
                  <a:schemeClr val="bg1"/>
                </a:solidFill>
                <a:latin typeface="Arial Black" pitchFamily="34" charset="0"/>
                <a:ea typeface="+mj-ea"/>
                <a:cs typeface="+mj-cs"/>
              </a:rPr>
              <a:t>2.5</a:t>
            </a:r>
          </a:p>
        </p:txBody>
      </p:sp>
      <p:sp>
        <p:nvSpPr>
          <p:cNvPr id="2" name="矩形 1"/>
          <p:cNvSpPr/>
          <p:nvPr/>
        </p:nvSpPr>
        <p:spPr>
          <a:xfrm>
            <a:off x="611560" y="1988840"/>
            <a:ext cx="8064896" cy="4505208"/>
          </a:xfrm>
          <a:prstGeom prst="rect">
            <a:avLst/>
          </a:prstGeom>
        </p:spPr>
        <p:txBody>
          <a:bodyPr wrap="square">
            <a:spAutoFit/>
          </a:bodyPr>
          <a:lstStyle/>
          <a:p>
            <a:pPr marL="457200" indent="-457200" algn="l">
              <a:lnSpc>
                <a:spcPct val="150000"/>
              </a:lnSpc>
              <a:spcBef>
                <a:spcPts val="600"/>
              </a:spcBef>
              <a:spcAft>
                <a:spcPts val="1200"/>
              </a:spcAft>
              <a:buClr>
                <a:srgbClr val="497E9D"/>
              </a:buClr>
              <a:buFont typeface="Wingdings" pitchFamily="2" charset="2"/>
              <a:buChar char="p"/>
            </a:pPr>
            <a:r>
              <a:rPr lang="zh-CN" altLang="en-US" sz="2400" dirty="0">
                <a:latin typeface="微软雅黑" pitchFamily="34" charset="-122"/>
                <a:ea typeface="微软雅黑" pitchFamily="34" charset="-122"/>
              </a:rPr>
              <a:t>实际当中存在很多问题。。。</a:t>
            </a:r>
            <a:endParaRPr lang="en-US" altLang="zh-CN" sz="2400" dirty="0">
              <a:latin typeface="微软雅黑" pitchFamily="34" charset="-122"/>
              <a:ea typeface="微软雅黑" pitchFamily="34" charset="-122"/>
            </a:endParaRPr>
          </a:p>
          <a:p>
            <a:pPr marL="457200" indent="-457200" algn="l">
              <a:lnSpc>
                <a:spcPct val="150000"/>
              </a:lnSpc>
              <a:spcBef>
                <a:spcPts val="600"/>
              </a:spcBef>
              <a:spcAft>
                <a:spcPts val="1200"/>
              </a:spcAft>
              <a:buClr>
                <a:srgbClr val="497E9D"/>
              </a:buClr>
              <a:buFont typeface="Wingdings" pitchFamily="2" charset="2"/>
              <a:buChar char="p"/>
            </a:pPr>
            <a:endParaRPr lang="en-US" altLang="zh-CN" sz="2400" dirty="0">
              <a:latin typeface="微软雅黑" pitchFamily="34" charset="-122"/>
              <a:ea typeface="微软雅黑" pitchFamily="34" charset="-122"/>
            </a:endParaRPr>
          </a:p>
          <a:p>
            <a:pPr marL="457200" indent="-457200" algn="l">
              <a:lnSpc>
                <a:spcPct val="150000"/>
              </a:lnSpc>
              <a:spcBef>
                <a:spcPts val="600"/>
              </a:spcBef>
              <a:spcAft>
                <a:spcPts val="1200"/>
              </a:spcAft>
              <a:buClr>
                <a:srgbClr val="497E9D"/>
              </a:buClr>
              <a:buFont typeface="Wingdings" pitchFamily="2" charset="2"/>
              <a:buChar char="p"/>
            </a:pPr>
            <a:r>
              <a:rPr lang="zh-CN" altLang="en-US" sz="2400" dirty="0">
                <a:latin typeface="微软雅黑" pitchFamily="34" charset="-122"/>
                <a:ea typeface="微软雅黑" pitchFamily="34" charset="-122"/>
              </a:rPr>
              <a:t>明文：“不要不要”、“非常感谢”</a:t>
            </a:r>
            <a:endParaRPr lang="en-US" altLang="zh-CN" sz="2400" dirty="0">
              <a:latin typeface="微软雅黑" pitchFamily="34" charset="-122"/>
              <a:ea typeface="微软雅黑" pitchFamily="34" charset="-122"/>
            </a:endParaRPr>
          </a:p>
          <a:p>
            <a:pPr marL="457200" indent="-457200" algn="l">
              <a:lnSpc>
                <a:spcPct val="150000"/>
              </a:lnSpc>
              <a:spcBef>
                <a:spcPts val="600"/>
              </a:spcBef>
              <a:spcAft>
                <a:spcPts val="1200"/>
              </a:spcAft>
              <a:buClr>
                <a:srgbClr val="497E9D"/>
              </a:buClr>
              <a:buFont typeface="Wingdings" pitchFamily="2" charset="2"/>
              <a:buChar char="p"/>
            </a:pPr>
            <a:endParaRPr lang="en-US" altLang="zh-CN" sz="2400" dirty="0">
              <a:latin typeface="微软雅黑" pitchFamily="34" charset="-122"/>
              <a:ea typeface="微软雅黑" pitchFamily="34" charset="-122"/>
            </a:endParaRPr>
          </a:p>
          <a:p>
            <a:pPr marL="457200" indent="-457200" algn="l">
              <a:lnSpc>
                <a:spcPct val="150000"/>
              </a:lnSpc>
              <a:spcBef>
                <a:spcPts val="600"/>
              </a:spcBef>
              <a:spcAft>
                <a:spcPts val="1200"/>
              </a:spcAft>
              <a:buClr>
                <a:srgbClr val="497E9D"/>
              </a:buClr>
              <a:buFont typeface="Wingdings" pitchFamily="2" charset="2"/>
              <a:buChar char="p"/>
            </a:pPr>
            <a:r>
              <a:rPr lang="en-US" altLang="zh-CN" sz="2400" dirty="0">
                <a:latin typeface="微软雅黑" pitchFamily="34" charset="-122"/>
                <a:ea typeface="微软雅黑" pitchFamily="34" charset="-122"/>
              </a:rPr>
              <a:t>2</a:t>
            </a:r>
            <a:r>
              <a:rPr lang="zh-CN" altLang="en-US" sz="2400" dirty="0">
                <a:latin typeface="微软雅黑" pitchFamily="34" charset="-122"/>
                <a:ea typeface="微软雅黑" pitchFamily="34" charset="-122"/>
              </a:rPr>
              <a:t>个汉字为一个分组，进行加密。</a:t>
            </a:r>
            <a:endParaRPr lang="en-US" altLang="zh-CN" sz="2400" dirty="0">
              <a:latin typeface="微软雅黑" pitchFamily="34" charset="-122"/>
              <a:ea typeface="微软雅黑" pitchFamily="34" charset="-122"/>
            </a:endParaRPr>
          </a:p>
          <a:p>
            <a:pPr marL="457200" indent="-457200" algn="l">
              <a:lnSpc>
                <a:spcPct val="150000"/>
              </a:lnSpc>
              <a:spcBef>
                <a:spcPts val="600"/>
              </a:spcBef>
              <a:spcAft>
                <a:spcPts val="1200"/>
              </a:spcAft>
              <a:buClr>
                <a:srgbClr val="497E9D"/>
              </a:buClr>
              <a:buFont typeface="Wingdings" pitchFamily="2" charset="2"/>
              <a:buChar char="p"/>
            </a:pPr>
            <a:endParaRPr lang="zh-CN" altLang="en-US" sz="2400" dirty="0">
              <a:latin typeface="微软雅黑" pitchFamily="34" charset="-122"/>
              <a:ea typeface="微软雅黑" pitchFamily="34" charset="-122"/>
            </a:endParaRPr>
          </a:p>
        </p:txBody>
      </p:sp>
      <p:sp>
        <p:nvSpPr>
          <p:cNvPr id="3" name="灯片编号占位符 2"/>
          <p:cNvSpPr>
            <a:spLocks noGrp="1"/>
          </p:cNvSpPr>
          <p:nvPr>
            <p:ph type="sldNum" sz="quarter" idx="12"/>
          </p:nvPr>
        </p:nvSpPr>
        <p:spPr/>
        <p:txBody>
          <a:bodyPr/>
          <a:lstStyle/>
          <a:p>
            <a:fld id="{367CF4C7-6BA9-47AB-AC85-63C69617069F}" type="slidenum">
              <a:rPr lang="en-US" altLang="zh-CN" smtClean="0"/>
              <a:pPr/>
              <a:t>225</a:t>
            </a:fld>
            <a:endParaRPr lang="en-US" altLang="zh-CN"/>
          </a:p>
        </p:txBody>
      </p:sp>
    </p:spTree>
    <p:extLst>
      <p:ext uri="{BB962C8B-B14F-4D97-AF65-F5344CB8AC3E}">
        <p14:creationId xmlns:p14="http://schemas.microsoft.com/office/powerpoint/2010/main" val="3153884893"/>
      </p:ext>
    </p:extLst>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0" y="-27384"/>
            <a:ext cx="7921625" cy="1008062"/>
          </a:xfrm>
        </p:spPr>
        <p:txBody>
          <a:bodyPr/>
          <a:lstStyle/>
          <a:p>
            <a:r>
              <a:rPr lang="zh-CN" altLang="en-US" b="0" dirty="0">
                <a:solidFill>
                  <a:schemeClr val="bg1"/>
                </a:solidFill>
              </a:rPr>
              <a:t>分组密码工作模式</a:t>
            </a:r>
            <a:endParaRPr lang="zh-CN" altLang="en-US" dirty="0">
              <a:solidFill>
                <a:schemeClr val="bg1"/>
              </a:solidFill>
              <a:ea typeface="华文行楷" pitchFamily="2" charset="-122"/>
            </a:endParaRPr>
          </a:p>
        </p:txBody>
      </p:sp>
      <p:sp>
        <p:nvSpPr>
          <p:cNvPr id="4" name="Text Box 10"/>
          <p:cNvSpPr txBox="1">
            <a:spLocks noChangeArrowheads="1"/>
          </p:cNvSpPr>
          <p:nvPr/>
        </p:nvSpPr>
        <p:spPr bwMode="auto">
          <a:xfrm>
            <a:off x="332246" y="476672"/>
            <a:ext cx="1114747" cy="707886"/>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zh-CN" sz="4000" dirty="0">
                <a:solidFill>
                  <a:schemeClr val="bg1"/>
                </a:solidFill>
                <a:latin typeface="Arial Black" pitchFamily="34" charset="0"/>
                <a:ea typeface="+mj-ea"/>
                <a:cs typeface="+mj-cs"/>
              </a:rPr>
              <a:t>2.5</a:t>
            </a:r>
          </a:p>
        </p:txBody>
      </p:sp>
      <p:sp>
        <p:nvSpPr>
          <p:cNvPr id="2" name="矩形 1"/>
          <p:cNvSpPr/>
          <p:nvPr/>
        </p:nvSpPr>
        <p:spPr>
          <a:xfrm>
            <a:off x="1477983" y="4565706"/>
            <a:ext cx="4742184" cy="1365887"/>
          </a:xfrm>
          <a:prstGeom prst="rect">
            <a:avLst/>
          </a:prstGeom>
        </p:spPr>
        <p:txBody>
          <a:bodyPr wrap="square">
            <a:spAutoFit/>
          </a:bodyPr>
          <a:lstStyle/>
          <a:p>
            <a:pPr marL="457200" indent="-457200" algn="l">
              <a:lnSpc>
                <a:spcPct val="150000"/>
              </a:lnSpc>
              <a:spcBef>
                <a:spcPts val="600"/>
              </a:spcBef>
              <a:spcAft>
                <a:spcPts val="1200"/>
              </a:spcAft>
              <a:buClr>
                <a:srgbClr val="497E9D"/>
              </a:buClr>
              <a:buFont typeface="Wingdings" pitchFamily="2" charset="2"/>
              <a:buChar char="p"/>
            </a:pPr>
            <a:r>
              <a:rPr lang="zh-CN" altLang="en-US" sz="2400" dirty="0">
                <a:latin typeface="微软雅黑" pitchFamily="34" charset="-122"/>
                <a:ea typeface="微软雅黑" pitchFamily="34" charset="-122"/>
              </a:rPr>
              <a:t>相同明文对应相同密文！</a:t>
            </a:r>
            <a:endParaRPr lang="en-US" altLang="zh-CN" sz="2400" dirty="0">
              <a:latin typeface="微软雅黑" pitchFamily="34" charset="-122"/>
              <a:ea typeface="微软雅黑" pitchFamily="34" charset="-122"/>
            </a:endParaRPr>
          </a:p>
          <a:p>
            <a:pPr marL="457200" indent="-457200" algn="l">
              <a:lnSpc>
                <a:spcPct val="150000"/>
              </a:lnSpc>
              <a:spcBef>
                <a:spcPts val="600"/>
              </a:spcBef>
              <a:spcAft>
                <a:spcPts val="1200"/>
              </a:spcAft>
              <a:buClr>
                <a:srgbClr val="497E9D"/>
              </a:buClr>
              <a:buFont typeface="Wingdings" pitchFamily="2" charset="2"/>
              <a:buChar char="p"/>
            </a:pPr>
            <a:r>
              <a:rPr lang="zh-CN" altLang="en-US" sz="2400" dirty="0">
                <a:latin typeface="微软雅黑" pitchFamily="34" charset="-122"/>
                <a:ea typeface="微软雅黑" pitchFamily="34" charset="-122"/>
              </a:rPr>
              <a:t>这是非常不安全的！</a:t>
            </a:r>
          </a:p>
        </p:txBody>
      </p:sp>
      <p:sp>
        <p:nvSpPr>
          <p:cNvPr id="3" name="灯片编号占位符 2"/>
          <p:cNvSpPr>
            <a:spLocks noGrp="1"/>
          </p:cNvSpPr>
          <p:nvPr>
            <p:ph type="sldNum" sz="quarter" idx="12"/>
          </p:nvPr>
        </p:nvSpPr>
        <p:spPr/>
        <p:txBody>
          <a:bodyPr/>
          <a:lstStyle/>
          <a:p>
            <a:fld id="{367CF4C7-6BA9-47AB-AC85-63C69617069F}" type="slidenum">
              <a:rPr lang="en-US" altLang="zh-CN" smtClean="0"/>
              <a:pPr/>
              <a:t>226</a:t>
            </a:fld>
            <a:endParaRPr lang="en-US" altLang="zh-CN"/>
          </a:p>
        </p:txBody>
      </p:sp>
      <p:sp>
        <p:nvSpPr>
          <p:cNvPr id="5" name="矩形 4">
            <a:extLst>
              <a:ext uri="{FF2B5EF4-FFF2-40B4-BE49-F238E27FC236}">
                <a16:creationId xmlns:a16="http://schemas.microsoft.com/office/drawing/2014/main" id="{C018B16B-8512-40CC-B252-A217026B0FA1}"/>
              </a:ext>
            </a:extLst>
          </p:cNvPr>
          <p:cNvSpPr/>
          <p:nvPr/>
        </p:nvSpPr>
        <p:spPr bwMode="auto">
          <a:xfrm>
            <a:off x="3995936" y="3439082"/>
            <a:ext cx="1584176"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7" name="矩形 6">
            <a:extLst>
              <a:ext uri="{FF2B5EF4-FFF2-40B4-BE49-F238E27FC236}">
                <a16:creationId xmlns:a16="http://schemas.microsoft.com/office/drawing/2014/main" id="{73C51C80-5BA7-487D-95B8-F8D7C20DD0A0}"/>
              </a:ext>
            </a:extLst>
          </p:cNvPr>
          <p:cNvSpPr/>
          <p:nvPr/>
        </p:nvSpPr>
        <p:spPr bwMode="auto">
          <a:xfrm>
            <a:off x="5839114" y="3439082"/>
            <a:ext cx="1613206" cy="576064"/>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6" name="椭圆 5">
            <a:extLst>
              <a:ext uri="{FF2B5EF4-FFF2-40B4-BE49-F238E27FC236}">
                <a16:creationId xmlns:a16="http://schemas.microsoft.com/office/drawing/2014/main" id="{320BCE91-3133-46DF-BD82-5D1355B62501}"/>
              </a:ext>
            </a:extLst>
          </p:cNvPr>
          <p:cNvSpPr/>
          <p:nvPr/>
        </p:nvSpPr>
        <p:spPr bwMode="auto">
          <a:xfrm>
            <a:off x="3873409" y="2024426"/>
            <a:ext cx="1699162" cy="864096"/>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9" name="不完整圆 8">
            <a:extLst>
              <a:ext uri="{FF2B5EF4-FFF2-40B4-BE49-F238E27FC236}">
                <a16:creationId xmlns:a16="http://schemas.microsoft.com/office/drawing/2014/main" id="{7846BC08-C2E9-4FF5-A1C1-FB7F1A0DA4CC}"/>
              </a:ext>
            </a:extLst>
          </p:cNvPr>
          <p:cNvSpPr/>
          <p:nvPr/>
        </p:nvSpPr>
        <p:spPr bwMode="auto">
          <a:xfrm>
            <a:off x="6084168" y="2056976"/>
            <a:ext cx="1245625" cy="779894"/>
          </a:xfrm>
          <a:prstGeom prst="pie">
            <a:avLst/>
          </a:prstGeom>
          <a:solidFill>
            <a:srgbClr val="00B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10" name="文本框 9">
            <a:extLst>
              <a:ext uri="{FF2B5EF4-FFF2-40B4-BE49-F238E27FC236}">
                <a16:creationId xmlns:a16="http://schemas.microsoft.com/office/drawing/2014/main" id="{D40B3883-8C25-4430-B393-756CDA546ECB}"/>
              </a:ext>
            </a:extLst>
          </p:cNvPr>
          <p:cNvSpPr txBox="1"/>
          <p:nvPr/>
        </p:nvSpPr>
        <p:spPr>
          <a:xfrm>
            <a:off x="1361989" y="2302183"/>
            <a:ext cx="2304256" cy="584775"/>
          </a:xfrm>
          <a:prstGeom prst="rect">
            <a:avLst/>
          </a:prstGeom>
          <a:noFill/>
        </p:spPr>
        <p:txBody>
          <a:bodyPr wrap="square" rtlCol="0">
            <a:spAutoFit/>
          </a:bodyPr>
          <a:lstStyle/>
          <a:p>
            <a:r>
              <a:rPr lang="zh-CN" altLang="en-US" dirty="0"/>
              <a:t>加密结果</a:t>
            </a:r>
            <a:r>
              <a:rPr lang="en-US" altLang="zh-CN" dirty="0"/>
              <a:t>1</a:t>
            </a:r>
          </a:p>
        </p:txBody>
      </p:sp>
      <p:sp>
        <p:nvSpPr>
          <p:cNvPr id="12" name="文本框 11">
            <a:extLst>
              <a:ext uri="{FF2B5EF4-FFF2-40B4-BE49-F238E27FC236}">
                <a16:creationId xmlns:a16="http://schemas.microsoft.com/office/drawing/2014/main" id="{BBE92721-FBC6-46E0-90DB-55D2EC20CF6F}"/>
              </a:ext>
            </a:extLst>
          </p:cNvPr>
          <p:cNvSpPr txBox="1"/>
          <p:nvPr/>
        </p:nvSpPr>
        <p:spPr>
          <a:xfrm>
            <a:off x="1351165" y="3485499"/>
            <a:ext cx="2304256" cy="584775"/>
          </a:xfrm>
          <a:prstGeom prst="rect">
            <a:avLst/>
          </a:prstGeom>
          <a:noFill/>
        </p:spPr>
        <p:txBody>
          <a:bodyPr wrap="square" rtlCol="0">
            <a:spAutoFit/>
          </a:bodyPr>
          <a:lstStyle/>
          <a:p>
            <a:r>
              <a:rPr lang="zh-CN" altLang="en-US" dirty="0"/>
              <a:t>加密结果</a:t>
            </a:r>
            <a:r>
              <a:rPr lang="en-US" altLang="zh-CN" dirty="0"/>
              <a:t>2</a:t>
            </a:r>
          </a:p>
        </p:txBody>
      </p:sp>
    </p:spTree>
    <p:extLst>
      <p:ext uri="{BB962C8B-B14F-4D97-AF65-F5344CB8AC3E}">
        <p14:creationId xmlns:p14="http://schemas.microsoft.com/office/powerpoint/2010/main" val="7093180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11560" y="-27384"/>
            <a:ext cx="7921625" cy="1008062"/>
          </a:xfrm>
        </p:spPr>
        <p:txBody>
          <a:bodyPr/>
          <a:lstStyle/>
          <a:p>
            <a:r>
              <a:rPr lang="zh-CN" altLang="en-US" b="0" dirty="0">
                <a:solidFill>
                  <a:schemeClr val="bg1"/>
                </a:solidFill>
              </a:rPr>
              <a:t>分组密码工作模式</a:t>
            </a:r>
            <a:endParaRPr lang="zh-CN" altLang="en-US" dirty="0"/>
          </a:p>
        </p:txBody>
      </p:sp>
      <p:sp>
        <p:nvSpPr>
          <p:cNvPr id="4" name="灯片编号占位符 3"/>
          <p:cNvSpPr>
            <a:spLocks noGrp="1"/>
          </p:cNvSpPr>
          <p:nvPr>
            <p:ph type="sldNum" sz="quarter" idx="12"/>
          </p:nvPr>
        </p:nvSpPr>
        <p:spPr/>
        <p:txBody>
          <a:bodyPr/>
          <a:lstStyle/>
          <a:p>
            <a:fld id="{B25D2523-320B-46B9-864B-EA9DC24FC5D1}" type="slidenum">
              <a:rPr lang="en-US" altLang="zh-CN" smtClean="0"/>
              <a:pPr/>
              <a:t>227</a:t>
            </a:fld>
            <a:endParaRPr lang="en-US" altLang="zh-CN" dirty="0"/>
          </a:p>
        </p:txBody>
      </p:sp>
      <p:sp>
        <p:nvSpPr>
          <p:cNvPr id="6" name="Rectangle 3"/>
          <p:cNvSpPr txBox="1">
            <a:spLocks noChangeArrowheads="1"/>
          </p:cNvSpPr>
          <p:nvPr/>
        </p:nvSpPr>
        <p:spPr>
          <a:xfrm>
            <a:off x="323128" y="1916832"/>
            <a:ext cx="8610600" cy="4032448"/>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lnSpc>
                <a:spcPct val="150000"/>
              </a:lnSpc>
              <a:spcBef>
                <a:spcPts val="600"/>
              </a:spcBef>
              <a:spcAft>
                <a:spcPts val="600"/>
              </a:spcAft>
              <a:buClr>
                <a:srgbClr val="497E9D"/>
              </a:buClr>
              <a:buFont typeface="Wingdings" pitchFamily="2" charset="2"/>
              <a:buChar char="p"/>
            </a:pPr>
            <a:r>
              <a:rPr lang="zh-CN" altLang="en-US" sz="2800" b="0" dirty="0">
                <a:effectLst>
                  <a:outerShdw blurRad="38100" dist="38100" dir="2700000" algn="tl">
                    <a:srgbClr val="C0C0C0"/>
                  </a:outerShdw>
                </a:effectLst>
                <a:latin typeface="微软雅黑" pitchFamily="34" charset="-122"/>
                <a:ea typeface="微软雅黑" pitchFamily="34" charset="-122"/>
              </a:rPr>
              <a:t>电子密码本模式</a:t>
            </a:r>
            <a:r>
              <a:rPr lang="zh-CN" altLang="en-US" sz="2800" b="0" dirty="0">
                <a:latin typeface="微软雅黑" pitchFamily="34" charset="-122"/>
                <a:ea typeface="微软雅黑" pitchFamily="34" charset="-122"/>
              </a:rPr>
              <a:t>（</a:t>
            </a:r>
            <a:r>
              <a:rPr lang="en-US" altLang="zh-CN" sz="2800" b="0" dirty="0">
                <a:latin typeface="微软雅黑" pitchFamily="34" charset="-122"/>
                <a:ea typeface="微软雅黑" pitchFamily="34" charset="-122"/>
              </a:rPr>
              <a:t>ECB-Electronic Code Book</a:t>
            </a:r>
            <a:r>
              <a:rPr lang="zh-CN" altLang="en-US" sz="2800" b="0" dirty="0">
                <a:latin typeface="微软雅黑" pitchFamily="34" charset="-122"/>
                <a:ea typeface="微软雅黑" pitchFamily="34" charset="-122"/>
              </a:rPr>
              <a:t>）</a:t>
            </a:r>
          </a:p>
          <a:p>
            <a:pPr>
              <a:lnSpc>
                <a:spcPct val="150000"/>
              </a:lnSpc>
              <a:spcBef>
                <a:spcPts val="600"/>
              </a:spcBef>
              <a:spcAft>
                <a:spcPts val="600"/>
              </a:spcAft>
              <a:buClr>
                <a:srgbClr val="497E9D"/>
              </a:buClr>
              <a:buFont typeface="Wingdings" pitchFamily="2" charset="2"/>
              <a:buChar char="p"/>
            </a:pPr>
            <a:r>
              <a:rPr lang="zh-CN" altLang="en-US" sz="2800" b="0" dirty="0">
                <a:effectLst>
                  <a:outerShdw blurRad="38100" dist="38100" dir="2700000" algn="tl">
                    <a:srgbClr val="C0C0C0"/>
                  </a:outerShdw>
                </a:effectLst>
                <a:latin typeface="微软雅黑" pitchFamily="34" charset="-122"/>
                <a:ea typeface="微软雅黑" pitchFamily="34" charset="-122"/>
              </a:rPr>
              <a:t>密码分组连接模式 </a:t>
            </a:r>
            <a:r>
              <a:rPr lang="zh-CN" altLang="en-US" sz="2800" b="0" dirty="0">
                <a:latin typeface="微软雅黑" pitchFamily="34" charset="-122"/>
                <a:ea typeface="微软雅黑" pitchFamily="34" charset="-122"/>
              </a:rPr>
              <a:t>（</a:t>
            </a:r>
            <a:r>
              <a:rPr lang="en-US" altLang="zh-CN" sz="2800" b="0" dirty="0">
                <a:latin typeface="微软雅黑" pitchFamily="34" charset="-122"/>
                <a:ea typeface="微软雅黑" pitchFamily="34" charset="-122"/>
              </a:rPr>
              <a:t>CBC-Cipher Block Chaining</a:t>
            </a:r>
            <a:r>
              <a:rPr lang="zh-CN" altLang="en-US" sz="2800" b="0" dirty="0">
                <a:latin typeface="微软雅黑" pitchFamily="34" charset="-122"/>
                <a:ea typeface="微软雅黑" pitchFamily="34" charset="-122"/>
              </a:rPr>
              <a:t>）</a:t>
            </a:r>
            <a:endParaRPr lang="en-US" altLang="zh-CN" sz="2800" b="0" dirty="0">
              <a:latin typeface="微软雅黑" pitchFamily="34" charset="-122"/>
              <a:ea typeface="微软雅黑" pitchFamily="34" charset="-122"/>
            </a:endParaRPr>
          </a:p>
          <a:p>
            <a:pPr>
              <a:lnSpc>
                <a:spcPct val="150000"/>
              </a:lnSpc>
              <a:spcBef>
                <a:spcPts val="600"/>
              </a:spcBef>
              <a:spcAft>
                <a:spcPts val="600"/>
              </a:spcAft>
              <a:buClr>
                <a:srgbClr val="497E9D"/>
              </a:buClr>
              <a:buFont typeface="Wingdings" pitchFamily="2" charset="2"/>
              <a:buChar char="p"/>
            </a:pPr>
            <a:r>
              <a:rPr lang="zh-CN" altLang="en-US" sz="2800" b="0" dirty="0">
                <a:effectLst>
                  <a:outerShdw blurRad="38100" dist="38100" dir="2700000" algn="tl">
                    <a:srgbClr val="C0C0C0"/>
                  </a:outerShdw>
                </a:effectLst>
                <a:latin typeface="微软雅黑" pitchFamily="34" charset="-122"/>
                <a:ea typeface="微软雅黑" pitchFamily="34" charset="-122"/>
              </a:rPr>
              <a:t>密码反馈模式</a:t>
            </a:r>
            <a:r>
              <a:rPr lang="zh-CN" altLang="en-US" sz="2800" b="0" dirty="0">
                <a:latin typeface="微软雅黑" pitchFamily="34" charset="-122"/>
                <a:ea typeface="微软雅黑" pitchFamily="34" charset="-122"/>
              </a:rPr>
              <a:t>（</a:t>
            </a:r>
            <a:r>
              <a:rPr lang="en-US" altLang="zh-CN" sz="2800" b="0" dirty="0">
                <a:latin typeface="微软雅黑" pitchFamily="34" charset="-122"/>
                <a:ea typeface="微软雅黑" pitchFamily="34" charset="-122"/>
              </a:rPr>
              <a:t>CFB-Cipher text Feedback</a:t>
            </a:r>
            <a:r>
              <a:rPr lang="zh-CN" altLang="en-US" sz="2800" b="0" dirty="0">
                <a:latin typeface="微软雅黑" pitchFamily="34" charset="-122"/>
                <a:ea typeface="微软雅黑" pitchFamily="34" charset="-122"/>
              </a:rPr>
              <a:t>）</a:t>
            </a:r>
            <a:endParaRPr lang="en-US" altLang="zh-CN" sz="2800" b="0" dirty="0">
              <a:latin typeface="微软雅黑" pitchFamily="34" charset="-122"/>
              <a:ea typeface="微软雅黑" pitchFamily="34" charset="-122"/>
            </a:endParaRPr>
          </a:p>
          <a:p>
            <a:pPr>
              <a:lnSpc>
                <a:spcPct val="150000"/>
              </a:lnSpc>
              <a:spcBef>
                <a:spcPts val="600"/>
              </a:spcBef>
              <a:spcAft>
                <a:spcPts val="600"/>
              </a:spcAft>
              <a:buClr>
                <a:srgbClr val="497E9D"/>
              </a:buClr>
              <a:buFont typeface="Wingdings" pitchFamily="2" charset="2"/>
              <a:buChar char="p"/>
            </a:pPr>
            <a:r>
              <a:rPr lang="zh-CN" altLang="en-US" sz="2800" b="0" dirty="0">
                <a:latin typeface="微软雅黑" pitchFamily="34" charset="-122"/>
                <a:ea typeface="微软雅黑" pitchFamily="34" charset="-122"/>
              </a:rPr>
              <a:t>计数器模式（ </a:t>
            </a:r>
            <a:r>
              <a:rPr lang="en-US" altLang="zh-CN" sz="2800" b="0" dirty="0">
                <a:latin typeface="微软雅黑" pitchFamily="34" charset="-122"/>
                <a:ea typeface="微软雅黑" pitchFamily="34" charset="-122"/>
              </a:rPr>
              <a:t>CTR-Counter mode</a:t>
            </a:r>
            <a:r>
              <a:rPr lang="zh-CN" altLang="en-US" sz="2800" b="0" dirty="0">
                <a:latin typeface="微软雅黑" pitchFamily="34" charset="-122"/>
                <a:ea typeface="微软雅黑" pitchFamily="34" charset="-122"/>
              </a:rPr>
              <a:t>）</a:t>
            </a:r>
          </a:p>
        </p:txBody>
      </p:sp>
    </p:spTree>
    <p:extLst>
      <p:ext uri="{BB962C8B-B14F-4D97-AF65-F5344CB8AC3E}">
        <p14:creationId xmlns:p14="http://schemas.microsoft.com/office/powerpoint/2010/main" val="1698629315"/>
      </p:ext>
    </p:extLst>
  </p:cSld>
  <p:clrMapOvr>
    <a:masterClrMapping/>
  </p:clrMapOvr>
  <p:transition>
    <p:wipe dir="d"/>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25D2523-320B-46B9-864B-EA9DC24FC5D1}" type="slidenum">
              <a:rPr lang="en-US" altLang="zh-CN" smtClean="0"/>
              <a:pPr/>
              <a:t>228</a:t>
            </a:fld>
            <a:endParaRPr lang="en-US" altLang="zh-CN"/>
          </a:p>
        </p:txBody>
      </p:sp>
      <p:sp>
        <p:nvSpPr>
          <p:cNvPr id="6146" name="Rectangle 2"/>
          <p:cNvSpPr>
            <a:spLocks noGrp="1" noChangeArrowheads="1"/>
          </p:cNvSpPr>
          <p:nvPr>
            <p:ph type="title" idx="4294967295"/>
          </p:nvPr>
        </p:nvSpPr>
        <p:spPr>
          <a:xfrm>
            <a:off x="0" y="-26988"/>
            <a:ext cx="7921625" cy="1008063"/>
          </a:xfrm>
        </p:spPr>
        <p:txBody>
          <a:bodyPr/>
          <a:lstStyle/>
          <a:p>
            <a:r>
              <a:rPr lang="zh-CN" altLang="en-US" b="0" dirty="0">
                <a:solidFill>
                  <a:schemeClr val="bg1"/>
                </a:solidFill>
                <a:latin typeface="+mj-ea"/>
              </a:rPr>
              <a:t>电子密码本模式 </a:t>
            </a:r>
            <a:r>
              <a:rPr lang="en-US" altLang="zh-CN" b="0" dirty="0">
                <a:solidFill>
                  <a:schemeClr val="bg1"/>
                </a:solidFill>
                <a:latin typeface="+mj-ea"/>
              </a:rPr>
              <a:t>ECB</a:t>
            </a:r>
            <a:endParaRPr lang="zh-CN" altLang="en-US" b="0" dirty="0">
              <a:solidFill>
                <a:schemeClr val="bg1"/>
              </a:solidFill>
              <a:latin typeface="+mj-ea"/>
            </a:endParaRPr>
          </a:p>
        </p:txBody>
      </p:sp>
      <p:sp>
        <p:nvSpPr>
          <p:cNvPr id="4" name="Text Box 10"/>
          <p:cNvSpPr txBox="1">
            <a:spLocks noChangeArrowheads="1"/>
          </p:cNvSpPr>
          <p:nvPr/>
        </p:nvSpPr>
        <p:spPr bwMode="auto">
          <a:xfrm>
            <a:off x="360909" y="620688"/>
            <a:ext cx="1114747" cy="46166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zh-CN" sz="2400" dirty="0">
                <a:solidFill>
                  <a:schemeClr val="bg1"/>
                </a:solidFill>
                <a:latin typeface="Arial Black" pitchFamily="34" charset="0"/>
                <a:ea typeface="+mj-ea"/>
                <a:cs typeface="+mj-cs"/>
              </a:rPr>
              <a:t>2.5.1</a:t>
            </a:r>
          </a:p>
        </p:txBody>
      </p:sp>
      <p:sp>
        <p:nvSpPr>
          <p:cNvPr id="2" name="矩形 1"/>
          <p:cNvSpPr/>
          <p:nvPr/>
        </p:nvSpPr>
        <p:spPr>
          <a:xfrm>
            <a:off x="483780" y="2348880"/>
            <a:ext cx="8408699" cy="2539157"/>
          </a:xfrm>
          <a:prstGeom prst="rect">
            <a:avLst/>
          </a:prstGeom>
        </p:spPr>
        <p:txBody>
          <a:bodyPr wrap="square">
            <a:spAutoFit/>
          </a:bodyPr>
          <a:lstStyle/>
          <a:p>
            <a:pPr marL="457200" indent="-457200" algn="l">
              <a:lnSpc>
                <a:spcPct val="150000"/>
              </a:lnSpc>
              <a:spcBef>
                <a:spcPts val="600"/>
              </a:spcBef>
              <a:spcAft>
                <a:spcPts val="1200"/>
              </a:spcAft>
              <a:buClr>
                <a:srgbClr val="497E9D"/>
              </a:buClr>
              <a:buFont typeface="Wingdings" pitchFamily="2" charset="2"/>
              <a:buChar char="p"/>
            </a:pPr>
            <a:r>
              <a:rPr lang="zh-CN" altLang="en-US" sz="2400" dirty="0">
                <a:latin typeface="微软雅黑" pitchFamily="34" charset="-122"/>
                <a:ea typeface="微软雅黑" pitchFamily="34" charset="-122"/>
              </a:rPr>
              <a:t>最简单的加密模式即为</a:t>
            </a:r>
            <a:r>
              <a:rPr lang="zh-CN" altLang="en-US" sz="24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电子密码本</a:t>
            </a:r>
            <a:r>
              <a:rPr lang="zh-CN" altLang="en-US" sz="2400" dirty="0">
                <a:latin typeface="微软雅黑" pitchFamily="34" charset="-122"/>
                <a:ea typeface="微软雅黑" pitchFamily="34" charset="-122"/>
              </a:rPr>
              <a:t>（</a:t>
            </a:r>
            <a:r>
              <a:rPr lang="en-US" altLang="zh-CN" sz="2400" dirty="0">
                <a:latin typeface="微软雅黑" pitchFamily="34" charset="-122"/>
                <a:ea typeface="微软雅黑" pitchFamily="34" charset="-122"/>
              </a:rPr>
              <a:t>Electronic codebook</a:t>
            </a:r>
            <a:r>
              <a:rPr lang="zh-CN" altLang="en-US" sz="2400" dirty="0">
                <a:latin typeface="微软雅黑" pitchFamily="34" charset="-122"/>
                <a:ea typeface="微软雅黑" pitchFamily="34" charset="-122"/>
              </a:rPr>
              <a:t>，</a:t>
            </a:r>
            <a:r>
              <a:rPr lang="en-US" altLang="zh-CN" sz="2400" dirty="0">
                <a:latin typeface="微软雅黑" pitchFamily="34" charset="-122"/>
                <a:ea typeface="微软雅黑" pitchFamily="34" charset="-122"/>
              </a:rPr>
              <a:t>ECB</a:t>
            </a:r>
            <a:r>
              <a:rPr lang="zh-CN" altLang="en-US" sz="2400" dirty="0">
                <a:latin typeface="微软雅黑" pitchFamily="34" charset="-122"/>
                <a:ea typeface="微软雅黑" pitchFamily="34" charset="-122"/>
              </a:rPr>
              <a:t>）模式。</a:t>
            </a:r>
            <a:endParaRPr lang="en-US" altLang="zh-CN" sz="2400" dirty="0">
              <a:latin typeface="微软雅黑" pitchFamily="34" charset="-122"/>
              <a:ea typeface="微软雅黑" pitchFamily="34" charset="-122"/>
            </a:endParaRPr>
          </a:p>
          <a:p>
            <a:pPr marL="457200" indent="-457200" algn="l">
              <a:lnSpc>
                <a:spcPct val="150000"/>
              </a:lnSpc>
              <a:spcBef>
                <a:spcPts val="600"/>
              </a:spcBef>
              <a:spcAft>
                <a:spcPts val="1200"/>
              </a:spcAft>
              <a:buClr>
                <a:srgbClr val="497E9D"/>
              </a:buClr>
              <a:buFont typeface="Wingdings" pitchFamily="2" charset="2"/>
              <a:buChar char="p"/>
            </a:pPr>
            <a:r>
              <a:rPr lang="zh-CN" altLang="en-US" sz="2400" dirty="0">
                <a:latin typeface="微软雅黑" pitchFamily="34" charset="-122"/>
                <a:ea typeface="微软雅黑" pitchFamily="34" charset="-122"/>
              </a:rPr>
              <a:t>需要加密的消息按照块密码的块大小被分为数个块，并对每个块进行独立加密。</a:t>
            </a:r>
          </a:p>
        </p:txBody>
      </p:sp>
    </p:spTree>
    <p:extLst>
      <p:ext uri="{BB962C8B-B14F-4D97-AF65-F5344CB8AC3E}">
        <p14:creationId xmlns:p14="http://schemas.microsoft.com/office/powerpoint/2010/main" val="2216861405"/>
      </p:ext>
    </p:extLst>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27384"/>
            <a:ext cx="7921625" cy="1008062"/>
          </a:xfrm>
        </p:spPr>
        <p:txBody>
          <a:bodyPr/>
          <a:lstStyle/>
          <a:p>
            <a:r>
              <a:rPr lang="en-US" altLang="zh-CN" b="0" dirty="0">
                <a:solidFill>
                  <a:schemeClr val="bg1"/>
                </a:solidFill>
                <a:latin typeface="+mj-ea"/>
              </a:rPr>
              <a:t>ECB</a:t>
            </a:r>
            <a:r>
              <a:rPr lang="zh-CN" altLang="en-US" b="0" dirty="0">
                <a:solidFill>
                  <a:schemeClr val="bg1"/>
                </a:solidFill>
                <a:latin typeface="+mj-ea"/>
              </a:rPr>
              <a:t>特点</a:t>
            </a:r>
          </a:p>
        </p:txBody>
      </p:sp>
      <p:pic>
        <p:nvPicPr>
          <p:cNvPr id="31745" name="Picture 1" descr="C:\Documents and Settings\H\Application Data\Tencent\Users\34767271\QQ\WinTemp\RichOle\I{[EO07]PAP(@A5T9{NRG(7.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15293" y="1350414"/>
            <a:ext cx="8409506" cy="4680520"/>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fld id="{737F2E61-75E1-4E22-B7C3-7A96A5DEDED1}" type="slidenum">
              <a:rPr lang="en-US" altLang="zh-CN" smtClean="0"/>
              <a:pPr/>
              <a:t>229</a:t>
            </a:fld>
            <a:endParaRPr lang="en-US" altLang="zh-CN"/>
          </a:p>
        </p:txBody>
      </p:sp>
    </p:spTree>
    <p:extLst>
      <p:ext uri="{BB962C8B-B14F-4D97-AF65-F5344CB8AC3E}">
        <p14:creationId xmlns:p14="http://schemas.microsoft.com/office/powerpoint/2010/main" val="2130342738"/>
      </p:ext>
    </p:extLst>
  </p:cSld>
  <p:clrMapOvr>
    <a:masterClrMapping/>
  </p:clrMapOvr>
  <p:transition>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altLang="en-US" b="0" dirty="0">
                <a:solidFill>
                  <a:schemeClr val="bg1"/>
                </a:solidFill>
                <a:latin typeface="+mj-ea"/>
              </a:rPr>
              <a:t>一次一密密码系统：例子</a:t>
            </a:r>
          </a:p>
        </p:txBody>
      </p:sp>
      <p:sp>
        <p:nvSpPr>
          <p:cNvPr id="2" name="灯片编号占位符 1"/>
          <p:cNvSpPr>
            <a:spLocks noGrp="1"/>
          </p:cNvSpPr>
          <p:nvPr>
            <p:ph type="sldNum" sz="quarter" idx="12"/>
          </p:nvPr>
        </p:nvSpPr>
        <p:spPr/>
        <p:txBody>
          <a:bodyPr/>
          <a:lstStyle/>
          <a:p>
            <a:fld id="{737F2E61-75E1-4E22-B7C3-7A96A5DEDED1}" type="slidenum">
              <a:rPr lang="en-US" altLang="zh-CN" smtClean="0"/>
              <a:pPr/>
              <a:t>23</a:t>
            </a:fld>
            <a:endParaRPr lang="en-US" altLang="zh-CN"/>
          </a:p>
        </p:txBody>
      </p:sp>
      <p:sp>
        <p:nvSpPr>
          <p:cNvPr id="5" name="Rectangle 3"/>
          <p:cNvSpPr txBox="1">
            <a:spLocks noChangeArrowheads="1"/>
          </p:cNvSpPr>
          <p:nvPr/>
        </p:nvSpPr>
        <p:spPr>
          <a:xfrm>
            <a:off x="457200" y="1125538"/>
            <a:ext cx="8229600" cy="5040312"/>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en-US" altLang="zh-CN" sz="2800" kern="0" dirty="0">
                <a:latin typeface="Times New Roman" panose="02020603050405020304" pitchFamily="18" charset="0"/>
              </a:rPr>
              <a:t>M</a:t>
            </a:r>
            <a:r>
              <a:rPr lang="zh-CN" altLang="en-US" sz="2800" kern="0" dirty="0">
                <a:latin typeface="Times New Roman" panose="02020603050405020304" pitchFamily="18" charset="0"/>
              </a:rPr>
              <a:t>：</a:t>
            </a:r>
            <a:r>
              <a:rPr lang="en-US" altLang="zh-CN" sz="2800" kern="0" dirty="0">
                <a:latin typeface="Times New Roman" panose="02020603050405020304" pitchFamily="18" charset="0"/>
              </a:rPr>
              <a:t>8bit </a:t>
            </a:r>
            <a:r>
              <a:rPr lang="zh-CN" altLang="en-US" sz="2800" kern="0" dirty="0">
                <a:latin typeface="Times New Roman" panose="02020603050405020304" pitchFamily="18" charset="0"/>
              </a:rPr>
              <a:t>二进制串</a:t>
            </a:r>
            <a:endParaRPr lang="en-US" altLang="zh-CN" sz="2800" kern="0" dirty="0">
              <a:latin typeface="Times New Roman" panose="02020603050405020304" pitchFamily="18" charset="0"/>
            </a:endParaRPr>
          </a:p>
          <a:p>
            <a:pPr>
              <a:buFontTx/>
              <a:buNone/>
            </a:pPr>
            <a:endParaRPr lang="en-US" altLang="zh-CN" kern="0" dirty="0">
              <a:latin typeface="Times New Roman" panose="02020603050405020304" pitchFamily="18" charset="0"/>
            </a:endParaRPr>
          </a:p>
          <a:p>
            <a:pPr>
              <a:buFontTx/>
              <a:buNone/>
            </a:pPr>
            <a:r>
              <a:rPr lang="en-US" altLang="zh-CN" i="1" kern="0" dirty="0">
                <a:latin typeface="Times New Roman" panose="02020603050405020304" pitchFamily="18" charset="0"/>
              </a:rPr>
              <a:t>m</a:t>
            </a:r>
            <a:r>
              <a:rPr lang="en-US" altLang="zh-CN" i="1" kern="0" baseline="-25000" dirty="0">
                <a:latin typeface="Times New Roman" panose="02020603050405020304" pitchFamily="18" charset="0"/>
              </a:rPr>
              <a:t>i </a:t>
            </a:r>
            <a:r>
              <a:rPr lang="en-US" altLang="zh-CN" kern="0" dirty="0">
                <a:latin typeface="Times New Roman" panose="02020603050405020304" pitchFamily="18" charset="0"/>
              </a:rPr>
              <a:t>= 00110011</a:t>
            </a:r>
            <a:br>
              <a:rPr lang="en-US" altLang="zh-CN" kern="0" dirty="0">
                <a:latin typeface="Times New Roman" panose="02020603050405020304" pitchFamily="18" charset="0"/>
              </a:rPr>
            </a:br>
            <a:r>
              <a:rPr lang="en-US" altLang="zh-CN" kern="0" dirty="0">
                <a:latin typeface="Times New Roman" panose="02020603050405020304" pitchFamily="18" charset="0"/>
              </a:rPr>
              <a:t>        </a:t>
            </a:r>
            <a:r>
              <a:rPr lang="en-US" altLang="zh-CN" dirty="0">
                <a:latin typeface="微软雅黑" pitchFamily="34" charset="-122"/>
                <a:ea typeface="微软雅黑" pitchFamily="34" charset="-122"/>
              </a:rPr>
              <a:t>⊕</a:t>
            </a:r>
            <a:endParaRPr lang="en-US" altLang="zh-CN" kern="0" dirty="0">
              <a:latin typeface="Times New Roman" panose="02020603050405020304" pitchFamily="18" charset="0"/>
            </a:endParaRPr>
          </a:p>
          <a:p>
            <a:pPr>
              <a:buFontTx/>
              <a:buNone/>
            </a:pPr>
            <a:r>
              <a:rPr lang="en-US" altLang="zh-CN" i="1" kern="0" dirty="0" err="1">
                <a:latin typeface="Times New Roman" panose="02020603050405020304" pitchFamily="18" charset="0"/>
              </a:rPr>
              <a:t>k</a:t>
            </a:r>
            <a:r>
              <a:rPr lang="en-US" altLang="zh-CN" i="1" kern="0" baseline="-25000" dirty="0" err="1">
                <a:latin typeface="Times New Roman" panose="02020603050405020304" pitchFamily="18" charset="0"/>
              </a:rPr>
              <a:t>i</a:t>
            </a:r>
            <a:r>
              <a:rPr lang="en-US" altLang="zh-CN" i="1" kern="0" dirty="0">
                <a:latin typeface="Times New Roman" panose="02020603050405020304" pitchFamily="18" charset="0"/>
              </a:rPr>
              <a:t> </a:t>
            </a:r>
            <a:r>
              <a:rPr lang="en-US" altLang="zh-CN" kern="0" dirty="0">
                <a:latin typeface="Times New Roman" panose="02020603050405020304" pitchFamily="18" charset="0"/>
              </a:rPr>
              <a:t> = 11000111</a:t>
            </a:r>
          </a:p>
          <a:p>
            <a:pPr>
              <a:buFontTx/>
              <a:buNone/>
            </a:pPr>
            <a:endParaRPr lang="en-US" altLang="zh-CN" kern="0" dirty="0">
              <a:latin typeface="Times New Roman" panose="02020603050405020304" pitchFamily="18" charset="0"/>
            </a:endParaRPr>
          </a:p>
          <a:p>
            <a:pPr>
              <a:buFontTx/>
              <a:buNone/>
            </a:pPr>
            <a:r>
              <a:rPr lang="en-US" altLang="zh-CN" i="1" kern="0" dirty="0">
                <a:latin typeface="Times New Roman" panose="02020603050405020304" pitchFamily="18" charset="0"/>
              </a:rPr>
              <a:t>c</a:t>
            </a:r>
            <a:r>
              <a:rPr lang="en-US" altLang="zh-CN" i="1" kern="0" baseline="-25000" dirty="0">
                <a:latin typeface="Times New Roman" panose="02020603050405020304" pitchFamily="18" charset="0"/>
              </a:rPr>
              <a:t>i</a:t>
            </a:r>
            <a:r>
              <a:rPr lang="en-US" altLang="zh-CN" i="1" kern="0" dirty="0">
                <a:latin typeface="Times New Roman" panose="02020603050405020304" pitchFamily="18" charset="0"/>
              </a:rPr>
              <a:t> </a:t>
            </a:r>
            <a:r>
              <a:rPr lang="en-US" altLang="zh-CN" kern="0" dirty="0">
                <a:latin typeface="Times New Roman" panose="02020603050405020304" pitchFamily="18" charset="0"/>
              </a:rPr>
              <a:t> =  11110100</a:t>
            </a:r>
            <a:endParaRPr lang="zh-CN" altLang="en-US" kern="0" dirty="0">
              <a:latin typeface="Times New Roman" panose="02020603050405020304" pitchFamily="18" charset="0"/>
            </a:endParaRPr>
          </a:p>
          <a:p>
            <a:pPr>
              <a:buFontTx/>
              <a:buNone/>
            </a:pPr>
            <a:endParaRPr lang="zh-CN" altLang="en-US" sz="2800" kern="0" dirty="0">
              <a:latin typeface="Times New Roman" panose="02020603050405020304" pitchFamily="18" charset="0"/>
            </a:endParaRPr>
          </a:p>
        </p:txBody>
      </p:sp>
    </p:spTree>
    <p:extLst>
      <p:ext uri="{BB962C8B-B14F-4D97-AF65-F5344CB8AC3E}">
        <p14:creationId xmlns:p14="http://schemas.microsoft.com/office/powerpoint/2010/main" val="9905603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B25D2523-320B-46B9-864B-EA9DC24FC5D1}" type="slidenum">
              <a:rPr lang="en-US" altLang="zh-CN" smtClean="0"/>
              <a:pPr/>
              <a:t>230</a:t>
            </a:fld>
            <a:endParaRPr lang="en-US" altLang="zh-CN"/>
          </a:p>
        </p:txBody>
      </p:sp>
      <p:sp>
        <p:nvSpPr>
          <p:cNvPr id="6146" name="Rectangle 2"/>
          <p:cNvSpPr>
            <a:spLocks noGrp="1" noChangeArrowheads="1"/>
          </p:cNvSpPr>
          <p:nvPr>
            <p:ph type="title" idx="4294967295"/>
          </p:nvPr>
        </p:nvSpPr>
        <p:spPr>
          <a:xfrm>
            <a:off x="0" y="-26988"/>
            <a:ext cx="7921625" cy="1008063"/>
          </a:xfrm>
        </p:spPr>
        <p:txBody>
          <a:bodyPr/>
          <a:lstStyle/>
          <a:p>
            <a:r>
              <a:rPr lang="zh-CN" altLang="en-US" b="0" dirty="0">
                <a:solidFill>
                  <a:schemeClr val="bg1"/>
                </a:solidFill>
                <a:latin typeface="+mj-ea"/>
              </a:rPr>
              <a:t>电子密码本模式 </a:t>
            </a:r>
            <a:r>
              <a:rPr lang="en-US" altLang="zh-CN" b="0" dirty="0">
                <a:solidFill>
                  <a:schemeClr val="bg1"/>
                </a:solidFill>
                <a:latin typeface="+mj-ea"/>
              </a:rPr>
              <a:t>ECB</a:t>
            </a:r>
            <a:endParaRPr lang="zh-CN" altLang="en-US" b="0" dirty="0">
              <a:solidFill>
                <a:schemeClr val="bg1"/>
              </a:solidFill>
              <a:latin typeface="+mj-ea"/>
            </a:endParaRPr>
          </a:p>
        </p:txBody>
      </p:sp>
      <p:sp>
        <p:nvSpPr>
          <p:cNvPr id="4" name="Text Box 10"/>
          <p:cNvSpPr txBox="1">
            <a:spLocks noChangeArrowheads="1"/>
          </p:cNvSpPr>
          <p:nvPr/>
        </p:nvSpPr>
        <p:spPr bwMode="auto">
          <a:xfrm>
            <a:off x="360909" y="620688"/>
            <a:ext cx="1114747" cy="46166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zh-CN" sz="2400" dirty="0">
                <a:solidFill>
                  <a:schemeClr val="bg1"/>
                </a:solidFill>
                <a:latin typeface="Arial Black" pitchFamily="34" charset="0"/>
                <a:ea typeface="+mj-ea"/>
                <a:cs typeface="+mj-cs"/>
              </a:rPr>
              <a:t>2.5.1</a:t>
            </a:r>
          </a:p>
        </p:txBody>
      </p:sp>
      <p:sp>
        <p:nvSpPr>
          <p:cNvPr id="3" name="AutoShape 4" descr="ECB - Hands-On Cryptography with Python [Book]">
            <a:extLst>
              <a:ext uri="{FF2B5EF4-FFF2-40B4-BE49-F238E27FC236}">
                <a16:creationId xmlns:a16="http://schemas.microsoft.com/office/drawing/2014/main" id="{0482C1EA-CF09-4DED-8CD7-3D6B698866C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B977A910-49A4-4893-9AC9-2FC59FE899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574" y="1653768"/>
            <a:ext cx="6835651" cy="4290604"/>
          </a:xfrm>
          <a:prstGeom prst="rect">
            <a:avLst/>
          </a:prstGeom>
        </p:spPr>
      </p:pic>
    </p:spTree>
    <p:extLst>
      <p:ext uri="{BB962C8B-B14F-4D97-AF65-F5344CB8AC3E}">
        <p14:creationId xmlns:p14="http://schemas.microsoft.com/office/powerpoint/2010/main" val="1586070194"/>
      </p:ext>
    </p:extLst>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11"/>
          <p:cNvSpPr>
            <a:spLocks noGrp="1"/>
          </p:cNvSpPr>
          <p:nvPr>
            <p:ph type="sldNum" sz="quarter" idx="12"/>
          </p:nvPr>
        </p:nvSpPr>
        <p:spPr/>
        <p:txBody>
          <a:bodyPr/>
          <a:lstStyle/>
          <a:p>
            <a:fld id="{327EB4C9-0CE4-4652-8205-542445BD62E1}" type="slidenum">
              <a:rPr lang="en-US" altLang="zh-CN" smtClean="0"/>
              <a:pPr/>
              <a:t>231</a:t>
            </a:fld>
            <a:endParaRPr lang="en-US" altLang="zh-CN" dirty="0"/>
          </a:p>
        </p:txBody>
      </p:sp>
      <p:sp>
        <p:nvSpPr>
          <p:cNvPr id="33794" name="Rectangle 2"/>
          <p:cNvSpPr>
            <a:spLocks noGrp="1" noChangeArrowheads="1"/>
          </p:cNvSpPr>
          <p:nvPr>
            <p:ph type="title" idx="4294967295"/>
          </p:nvPr>
        </p:nvSpPr>
        <p:spPr>
          <a:xfrm>
            <a:off x="1776413" y="334963"/>
            <a:ext cx="7367587" cy="569912"/>
          </a:xfrm>
        </p:spPr>
        <p:txBody>
          <a:bodyPr/>
          <a:lstStyle/>
          <a:p>
            <a:r>
              <a:rPr lang="zh-CN" altLang="en-US" b="0" dirty="0">
                <a:solidFill>
                  <a:schemeClr val="bg1"/>
                </a:solidFill>
                <a:latin typeface="+mj-ea"/>
              </a:rPr>
              <a:t>分组链接模式 </a:t>
            </a:r>
            <a:r>
              <a:rPr lang="en-AU" altLang="zh-CN" b="0" dirty="0">
                <a:solidFill>
                  <a:schemeClr val="bg1"/>
                </a:solidFill>
                <a:latin typeface="+mj-ea"/>
              </a:rPr>
              <a:t>CBC</a:t>
            </a:r>
            <a:endParaRPr lang="en-US" altLang="zh-CN" b="0" dirty="0">
              <a:solidFill>
                <a:schemeClr val="bg1"/>
              </a:solidFill>
              <a:latin typeface="+mj-ea"/>
            </a:endParaRPr>
          </a:p>
        </p:txBody>
      </p:sp>
      <p:sp>
        <p:nvSpPr>
          <p:cNvPr id="33795" name="Rectangle 3"/>
          <p:cNvSpPr>
            <a:spLocks noGrp="1" noChangeArrowheads="1"/>
          </p:cNvSpPr>
          <p:nvPr>
            <p:ph type="body" sz="half" idx="4294967295"/>
          </p:nvPr>
        </p:nvSpPr>
        <p:spPr>
          <a:xfrm>
            <a:off x="0" y="1628775"/>
            <a:ext cx="8916988" cy="2160588"/>
          </a:xfrm>
        </p:spPr>
        <p:txBody>
          <a:bodyPr/>
          <a:lstStyle/>
          <a:p>
            <a:pPr>
              <a:lnSpc>
                <a:spcPct val="150000"/>
              </a:lnSpc>
              <a:spcAft>
                <a:spcPts val="1200"/>
              </a:spcAft>
              <a:buClr>
                <a:srgbClr val="497E9D"/>
              </a:buClr>
              <a:buFont typeface="Wingdings" pitchFamily="2" charset="2"/>
              <a:buChar char="p"/>
            </a:pPr>
            <a:r>
              <a:rPr lang="en-US" altLang="zh-CN" sz="2000" dirty="0">
                <a:latin typeface="微软雅黑" pitchFamily="34" charset="-122"/>
                <a:ea typeface="微软雅黑" pitchFamily="34" charset="-122"/>
              </a:rPr>
              <a:t>1976</a:t>
            </a:r>
            <a:r>
              <a:rPr lang="zh-CN" altLang="en-US" sz="2000" dirty="0">
                <a:latin typeface="微软雅黑" pitchFamily="34" charset="-122"/>
                <a:ea typeface="微软雅黑" pitchFamily="34" charset="-122"/>
              </a:rPr>
              <a:t>年，</a:t>
            </a:r>
            <a:r>
              <a:rPr lang="en-US" altLang="zh-CN" sz="2000" dirty="0">
                <a:latin typeface="微软雅黑" pitchFamily="34" charset="-122"/>
                <a:ea typeface="微软雅黑" pitchFamily="34" charset="-122"/>
              </a:rPr>
              <a:t>IBM</a:t>
            </a:r>
            <a:r>
              <a:rPr lang="zh-CN" altLang="en-US" sz="2000" dirty="0">
                <a:latin typeface="微软雅黑" pitchFamily="34" charset="-122"/>
                <a:ea typeface="微软雅黑" pitchFamily="34" charset="-122"/>
              </a:rPr>
              <a:t>发明了</a:t>
            </a:r>
            <a:r>
              <a:rPr lang="zh-CN" altLang="en-US" sz="20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密码分组链接</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CBC</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Cipher-block chaining</a:t>
            </a:r>
            <a:r>
              <a:rPr lang="zh-CN" altLang="en-US" sz="2000" dirty="0">
                <a:latin typeface="微软雅黑" pitchFamily="34" charset="-122"/>
                <a:ea typeface="微软雅黑" pitchFamily="34" charset="-122"/>
              </a:rPr>
              <a:t>）模式</a:t>
            </a:r>
            <a:endParaRPr lang="en-US" altLang="zh-CN" sz="2000" dirty="0">
              <a:latin typeface="微软雅黑" pitchFamily="34" charset="-122"/>
              <a:ea typeface="微软雅黑" pitchFamily="34" charset="-122"/>
            </a:endParaRPr>
          </a:p>
          <a:p>
            <a:pPr>
              <a:lnSpc>
                <a:spcPct val="150000"/>
              </a:lnSpc>
              <a:spcAft>
                <a:spcPts val="1200"/>
              </a:spcAft>
              <a:buClr>
                <a:srgbClr val="497E9D"/>
              </a:buClr>
              <a:buFont typeface="Wingdings" pitchFamily="2" charset="2"/>
              <a:buChar char="p"/>
            </a:pPr>
            <a:r>
              <a:rPr lang="zh-CN" altLang="en-US" sz="2000" dirty="0">
                <a:latin typeface="微软雅黑" pitchFamily="34" charset="-122"/>
                <a:ea typeface="微软雅黑" pitchFamily="34" charset="-122"/>
              </a:rPr>
              <a:t>原理：在</a:t>
            </a:r>
            <a:r>
              <a:rPr lang="en-US" altLang="zh-CN" sz="2000" dirty="0">
                <a:latin typeface="微软雅黑" pitchFamily="34" charset="-122"/>
                <a:ea typeface="微软雅黑" pitchFamily="34" charset="-122"/>
              </a:rPr>
              <a:t>CBC</a:t>
            </a:r>
            <a:r>
              <a:rPr lang="zh-CN" altLang="en-US" sz="2000" dirty="0">
                <a:latin typeface="微软雅黑" pitchFamily="34" charset="-122"/>
                <a:ea typeface="微软雅黑" pitchFamily="34" charset="-122"/>
              </a:rPr>
              <a:t>模式中，每个明文块先与前一个密文块进行异或后，再进行加密。在这种方法中，每个密文块都依赖于它前面的所有明文块。同时，为了保证每条消息的唯一性，在第一个块中需要使用</a:t>
            </a:r>
            <a:r>
              <a:rPr lang="zh-CN" altLang="en-US" sz="2000" dirty="0">
                <a:solidFill>
                  <a:srgbClr val="FF0000"/>
                </a:solidFill>
                <a:latin typeface="微软雅黑" pitchFamily="34" charset="-122"/>
                <a:ea typeface="微软雅黑" pitchFamily="34" charset="-122"/>
              </a:rPr>
              <a:t>初始化向量</a:t>
            </a:r>
          </a:p>
        </p:txBody>
      </p:sp>
      <p:sp>
        <p:nvSpPr>
          <p:cNvPr id="5" name="Text Box 10"/>
          <p:cNvSpPr txBox="1">
            <a:spLocks noChangeArrowheads="1"/>
          </p:cNvSpPr>
          <p:nvPr/>
        </p:nvSpPr>
        <p:spPr bwMode="auto">
          <a:xfrm>
            <a:off x="360909" y="620688"/>
            <a:ext cx="1114747" cy="46166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zh-CN" sz="2400" dirty="0">
                <a:solidFill>
                  <a:schemeClr val="bg1"/>
                </a:solidFill>
                <a:latin typeface="Arial Black" pitchFamily="34" charset="0"/>
                <a:ea typeface="+mj-ea"/>
                <a:cs typeface="+mj-cs"/>
              </a:rPr>
              <a:t>2.5.2</a:t>
            </a:r>
          </a:p>
        </p:txBody>
      </p:sp>
      <p:pic>
        <p:nvPicPr>
          <p:cNvPr id="30723" name="Picture 3" descr="C_i = E_K(P_i \oplus C_{i-1}), C_0 = I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582" y="4653136"/>
            <a:ext cx="4087666" cy="360040"/>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P_i = D_K(C_i) \oplus C_{i-1}, C_0 = I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7" y="5805265"/>
            <a:ext cx="2952329" cy="33030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84277" y="5252601"/>
            <a:ext cx="1813317" cy="499624"/>
          </a:xfrm>
          <a:prstGeom prst="rect">
            <a:avLst/>
          </a:prstGeom>
        </p:spPr>
        <p:txBody>
          <a:bodyPr wrap="none">
            <a:spAutoFit/>
          </a:bodyPr>
          <a:lstStyle/>
          <a:p>
            <a:pPr marL="342900" indent="-342900" algn="l" eaLnBrk="0" hangingPunct="0">
              <a:lnSpc>
                <a:spcPct val="150000"/>
              </a:lnSpc>
              <a:spcBef>
                <a:spcPct val="20000"/>
              </a:spcBef>
              <a:spcAft>
                <a:spcPts val="1200"/>
              </a:spcAft>
              <a:buClr>
                <a:srgbClr val="497E9D"/>
              </a:buClr>
              <a:buFont typeface="Wingdings" pitchFamily="2" charset="2"/>
              <a:buChar char="p"/>
            </a:pPr>
            <a:r>
              <a:rPr lang="zh-CN" altLang="zh-CN" sz="2000" dirty="0">
                <a:latin typeface="微软雅黑" pitchFamily="34" charset="-122"/>
                <a:ea typeface="微软雅黑" pitchFamily="34" charset="-122"/>
              </a:rPr>
              <a:t>解密过程为</a:t>
            </a:r>
          </a:p>
        </p:txBody>
      </p:sp>
      <p:sp>
        <p:nvSpPr>
          <p:cNvPr id="4" name="矩形 3"/>
          <p:cNvSpPr/>
          <p:nvPr/>
        </p:nvSpPr>
        <p:spPr>
          <a:xfrm>
            <a:off x="107504" y="3898371"/>
            <a:ext cx="6696744" cy="499624"/>
          </a:xfrm>
          <a:prstGeom prst="rect">
            <a:avLst/>
          </a:prstGeom>
        </p:spPr>
        <p:txBody>
          <a:bodyPr wrap="square">
            <a:spAutoFit/>
          </a:bodyPr>
          <a:lstStyle/>
          <a:p>
            <a:pPr marL="342900" lvl="0" indent="-342900" algn="l">
              <a:lnSpc>
                <a:spcPct val="150000"/>
              </a:lnSpc>
              <a:spcBef>
                <a:spcPct val="20000"/>
              </a:spcBef>
              <a:spcAft>
                <a:spcPts val="1200"/>
              </a:spcAft>
              <a:buClr>
                <a:srgbClr val="497E9D"/>
              </a:buClr>
              <a:buFont typeface="Wingdings" pitchFamily="2" charset="2"/>
              <a:buChar char="p"/>
            </a:pPr>
            <a:r>
              <a:rPr lang="zh-CN" altLang="zh-CN" sz="2000" dirty="0">
                <a:latin typeface="微软雅黑" pitchFamily="34" charset="-122"/>
                <a:ea typeface="微软雅黑" pitchFamily="34" charset="-122"/>
              </a:rPr>
              <a:t>若第一个块的下标为1，则CBC模式的加密过程为</a:t>
            </a:r>
          </a:p>
        </p:txBody>
      </p:sp>
    </p:spTree>
    <p:extLst>
      <p:ext uri="{BB962C8B-B14F-4D97-AF65-F5344CB8AC3E}">
        <p14:creationId xmlns:p14="http://schemas.microsoft.com/office/powerpoint/2010/main" val="2777101415"/>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zh-CN" altLang="en-US" b="0" dirty="0">
                <a:solidFill>
                  <a:schemeClr val="bg1"/>
                </a:solidFill>
                <a:latin typeface="+mj-ea"/>
              </a:rPr>
              <a:t>分组链接模式 </a:t>
            </a:r>
            <a:r>
              <a:rPr lang="en-AU" altLang="zh-CN" b="0" dirty="0">
                <a:solidFill>
                  <a:schemeClr val="bg1"/>
                </a:solidFill>
                <a:latin typeface="+mj-ea"/>
              </a:rPr>
              <a:t>CBC</a:t>
            </a:r>
            <a:endParaRPr lang="en-US" altLang="zh-CN" b="0" dirty="0">
              <a:solidFill>
                <a:schemeClr val="bg1"/>
              </a:solidFill>
              <a:latin typeface="+mj-ea"/>
            </a:endParaRPr>
          </a:p>
        </p:txBody>
      </p:sp>
      <p:sp>
        <p:nvSpPr>
          <p:cNvPr id="33795" name="Rectangle 3"/>
          <p:cNvSpPr>
            <a:spLocks noGrp="1" noChangeArrowheads="1"/>
          </p:cNvSpPr>
          <p:nvPr>
            <p:ph type="body" sz="half" idx="4294967295"/>
          </p:nvPr>
        </p:nvSpPr>
        <p:spPr>
          <a:xfrm>
            <a:off x="-1" y="1628775"/>
            <a:ext cx="2721221" cy="4248150"/>
          </a:xfrm>
        </p:spPr>
        <p:txBody>
          <a:bodyPr/>
          <a:lstStyle/>
          <a:p>
            <a:pPr>
              <a:lnSpc>
                <a:spcPct val="150000"/>
              </a:lnSpc>
              <a:buClr>
                <a:srgbClr val="C00000"/>
              </a:buClr>
              <a:buFont typeface="Wingdings" panose="05000000000000000000" pitchFamily="2" charset="2"/>
              <a:buChar char="ü"/>
            </a:pPr>
            <a:r>
              <a:rPr lang="zh-CN" altLang="en-AU" sz="2000" b="0" dirty="0">
                <a:latin typeface="微软雅黑" pitchFamily="34" charset="-122"/>
                <a:ea typeface="微软雅黑" pitchFamily="34" charset="-122"/>
              </a:rPr>
              <a:t>加密输入是当前明文分组和前一密文分组的异或，形成一条链</a:t>
            </a:r>
            <a:endParaRPr lang="en-US" altLang="zh-CN" sz="2000" b="0" dirty="0">
              <a:latin typeface="微软雅黑" pitchFamily="34" charset="-122"/>
              <a:ea typeface="微软雅黑" pitchFamily="34" charset="-122"/>
            </a:endParaRPr>
          </a:p>
          <a:p>
            <a:pPr>
              <a:lnSpc>
                <a:spcPct val="150000"/>
              </a:lnSpc>
              <a:buClr>
                <a:srgbClr val="C00000"/>
              </a:buClr>
              <a:buFont typeface="Wingdings" panose="05000000000000000000" pitchFamily="2" charset="2"/>
              <a:buChar char="ü"/>
            </a:pPr>
            <a:endParaRPr lang="en-US" altLang="zh-CN" sz="2000" b="0" dirty="0">
              <a:latin typeface="微软雅黑" pitchFamily="34" charset="-122"/>
              <a:ea typeface="微软雅黑" pitchFamily="34" charset="-122"/>
            </a:endParaRPr>
          </a:p>
          <a:p>
            <a:pPr>
              <a:lnSpc>
                <a:spcPct val="150000"/>
              </a:lnSpc>
              <a:buClr>
                <a:srgbClr val="C00000"/>
              </a:buClr>
              <a:buFont typeface="Wingdings" panose="05000000000000000000" pitchFamily="2" charset="2"/>
              <a:buChar char="ü"/>
            </a:pPr>
            <a:r>
              <a:rPr lang="zh-CN" altLang="en-AU" sz="2000" b="0" dirty="0">
                <a:latin typeface="微软雅黑" pitchFamily="34" charset="-122"/>
                <a:ea typeface="微软雅黑" pitchFamily="34" charset="-122"/>
              </a:rPr>
              <a:t>使用相同的密钥，这样每个明文分组的加密函数输入与明文分组之间不再有固定的关系</a:t>
            </a:r>
            <a:endParaRPr lang="zh-CN" altLang="en-US" sz="2000" b="0" dirty="0">
              <a:latin typeface="微软雅黑" pitchFamily="34" charset="-122"/>
              <a:ea typeface="微软雅黑" pitchFamily="34" charset="-122"/>
            </a:endParaRPr>
          </a:p>
        </p:txBody>
      </p:sp>
      <p:sp>
        <p:nvSpPr>
          <p:cNvPr id="5" name="灯片编号占位符 4"/>
          <p:cNvSpPr>
            <a:spLocks noGrp="1"/>
          </p:cNvSpPr>
          <p:nvPr>
            <p:ph type="sldNum" sz="quarter" idx="12"/>
          </p:nvPr>
        </p:nvSpPr>
        <p:spPr/>
        <p:txBody>
          <a:bodyPr/>
          <a:lstStyle/>
          <a:p>
            <a:fld id="{737F2E61-75E1-4E22-B7C3-7A96A5DEDED1}" type="slidenum">
              <a:rPr lang="en-US" altLang="zh-CN" smtClean="0"/>
              <a:pPr/>
              <a:t>232</a:t>
            </a:fld>
            <a:endParaRPr lang="en-US" altLang="zh-CN"/>
          </a:p>
        </p:txBody>
      </p:sp>
      <p:pic>
        <p:nvPicPr>
          <p:cNvPr id="3" name="图片 2">
            <a:extLst>
              <a:ext uri="{FF2B5EF4-FFF2-40B4-BE49-F238E27FC236}">
                <a16:creationId xmlns:a16="http://schemas.microsoft.com/office/drawing/2014/main" id="{58E328C0-6E10-43A8-A574-CD46BE804A72}"/>
              </a:ext>
            </a:extLst>
          </p:cNvPr>
          <p:cNvPicPr>
            <a:picLocks noChangeAspect="1"/>
          </p:cNvPicPr>
          <p:nvPr/>
        </p:nvPicPr>
        <p:blipFill>
          <a:blip r:embed="rId3"/>
          <a:stretch>
            <a:fillRect/>
          </a:stretch>
        </p:blipFill>
        <p:spPr>
          <a:xfrm>
            <a:off x="2721221" y="1186236"/>
            <a:ext cx="6408712" cy="5375448"/>
          </a:xfrm>
          <a:prstGeom prst="rect">
            <a:avLst/>
          </a:prstGeom>
        </p:spPr>
      </p:pic>
    </p:spTree>
    <p:extLst>
      <p:ext uri="{BB962C8B-B14F-4D97-AF65-F5344CB8AC3E}">
        <p14:creationId xmlns:p14="http://schemas.microsoft.com/office/powerpoint/2010/main" val="955879596"/>
      </p:ext>
    </p:extLst>
  </p:cSld>
  <p:clrMapOvr>
    <a:masterClrMapping/>
  </p:clrMapOvr>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zh-CN" b="0" dirty="0">
                <a:solidFill>
                  <a:schemeClr val="bg1"/>
                </a:solidFill>
                <a:latin typeface="+mj-ea"/>
              </a:rPr>
              <a:t>CBC</a:t>
            </a:r>
            <a:r>
              <a:rPr lang="zh-CN" altLang="en-US" b="0" dirty="0">
                <a:solidFill>
                  <a:schemeClr val="bg1"/>
                </a:solidFill>
                <a:latin typeface="+mj-ea"/>
              </a:rPr>
              <a:t>模式</a:t>
            </a:r>
            <a:r>
              <a:rPr lang="en-US" altLang="zh-CN" b="0" dirty="0">
                <a:solidFill>
                  <a:schemeClr val="bg1"/>
                </a:solidFill>
                <a:latin typeface="+mj-ea"/>
              </a:rPr>
              <a:t>: IV</a:t>
            </a:r>
            <a:endParaRPr lang="zh-CN" altLang="en-US" b="0" dirty="0">
              <a:solidFill>
                <a:schemeClr val="bg1"/>
              </a:solidFill>
              <a:latin typeface="+mj-ea"/>
            </a:endParaRPr>
          </a:p>
        </p:txBody>
      </p:sp>
      <p:sp>
        <p:nvSpPr>
          <p:cNvPr id="57347" name="Rectangle 3"/>
          <p:cNvSpPr>
            <a:spLocks noGrp="1" noChangeArrowheads="1"/>
          </p:cNvSpPr>
          <p:nvPr>
            <p:ph type="body" idx="4294967295"/>
          </p:nvPr>
        </p:nvSpPr>
        <p:spPr>
          <a:xfrm>
            <a:off x="643071" y="1123950"/>
            <a:ext cx="8229600" cy="4897338"/>
          </a:xfrm>
        </p:spPr>
        <p:txBody>
          <a:bodyPr/>
          <a:lstStyle/>
          <a:p>
            <a:pPr algn="just">
              <a:lnSpc>
                <a:spcPct val="150000"/>
              </a:lnSpc>
              <a:buClr>
                <a:srgbClr val="FF0000"/>
              </a:buClr>
              <a:buFont typeface="Wingdings" pitchFamily="2" charset="2"/>
              <a:buChar char="p"/>
            </a:pPr>
            <a:r>
              <a:rPr lang="en-US" altLang="zh-CN" sz="2400" b="0" dirty="0">
                <a:latin typeface="微软雅黑" pitchFamily="34" charset="-122"/>
                <a:ea typeface="微软雅黑" pitchFamily="34" charset="-122"/>
              </a:rPr>
              <a:t>IV: Initialization vector</a:t>
            </a:r>
            <a:r>
              <a:rPr lang="zh-CN" altLang="en-US" sz="2400" b="0" dirty="0">
                <a:latin typeface="微软雅黑" pitchFamily="34" charset="-122"/>
                <a:ea typeface="微软雅黑" pitchFamily="34" charset="-122"/>
              </a:rPr>
              <a:t>，初始向量</a:t>
            </a:r>
            <a:endParaRPr lang="en-US" altLang="zh-CN" sz="2400" b="0" dirty="0">
              <a:latin typeface="微软雅黑" pitchFamily="34" charset="-122"/>
              <a:ea typeface="微软雅黑" pitchFamily="34" charset="-122"/>
            </a:endParaRPr>
          </a:p>
          <a:p>
            <a:pPr algn="just">
              <a:lnSpc>
                <a:spcPct val="150000"/>
              </a:lnSpc>
              <a:buClr>
                <a:srgbClr val="FF0000"/>
              </a:buClr>
              <a:buFont typeface="Wingdings" pitchFamily="2" charset="2"/>
              <a:buChar char="p"/>
            </a:pPr>
            <a:endParaRPr lang="en-US" altLang="zh-CN" sz="2400" b="0" dirty="0">
              <a:latin typeface="微软雅黑" pitchFamily="34" charset="-122"/>
              <a:ea typeface="微软雅黑" pitchFamily="34" charset="-122"/>
            </a:endParaRPr>
          </a:p>
          <a:p>
            <a:pPr algn="just">
              <a:lnSpc>
                <a:spcPct val="150000"/>
              </a:lnSpc>
              <a:buClr>
                <a:srgbClr val="FF0000"/>
              </a:buClr>
              <a:buFont typeface="Wingdings" pitchFamily="2" charset="2"/>
              <a:buChar char="p"/>
            </a:pPr>
            <a:r>
              <a:rPr lang="zh-CN" altLang="en-US" sz="2400" b="0" dirty="0">
                <a:latin typeface="微软雅黑" pitchFamily="34" charset="-122"/>
                <a:ea typeface="微软雅黑" pitchFamily="34" charset="-122"/>
              </a:rPr>
              <a:t>任一随机数（</a:t>
            </a:r>
            <a:r>
              <a:rPr lang="en-US" altLang="zh-CN" sz="2400" b="0" dirty="0">
                <a:latin typeface="微软雅黑" pitchFamily="34" charset="-122"/>
                <a:ea typeface="微软雅黑" pitchFamily="34" charset="-122"/>
              </a:rPr>
              <a:t>CBC</a:t>
            </a:r>
            <a:r>
              <a:rPr lang="zh-CN" altLang="en-US" sz="2400" b="0" dirty="0">
                <a:latin typeface="微软雅黑" pitchFamily="34" charset="-122"/>
                <a:ea typeface="微软雅黑" pitchFamily="34" charset="-122"/>
              </a:rPr>
              <a:t>，其它模式不要求随机数），只能使用一次（所有模式）</a:t>
            </a:r>
            <a:endParaRPr lang="en-US" altLang="zh-CN" sz="2400" b="0" dirty="0">
              <a:latin typeface="微软雅黑" pitchFamily="34" charset="-122"/>
              <a:ea typeface="微软雅黑" pitchFamily="34" charset="-122"/>
            </a:endParaRPr>
          </a:p>
          <a:p>
            <a:pPr algn="just">
              <a:lnSpc>
                <a:spcPct val="150000"/>
              </a:lnSpc>
              <a:buClr>
                <a:srgbClr val="FF0000"/>
              </a:buClr>
              <a:buFont typeface="Wingdings" pitchFamily="2" charset="2"/>
              <a:buChar char="p"/>
            </a:pPr>
            <a:endParaRPr lang="zh-CN" altLang="en-US" sz="2400" b="0" dirty="0">
              <a:latin typeface="微软雅黑" pitchFamily="34" charset="-122"/>
              <a:ea typeface="微软雅黑" pitchFamily="34" charset="-122"/>
            </a:endParaRPr>
          </a:p>
          <a:p>
            <a:pPr algn="just">
              <a:lnSpc>
                <a:spcPct val="150000"/>
              </a:lnSpc>
              <a:buClr>
                <a:srgbClr val="FF0000"/>
              </a:buClr>
              <a:buFont typeface="Wingdings" pitchFamily="2" charset="2"/>
              <a:buChar char="p"/>
            </a:pPr>
            <a:r>
              <a:rPr lang="zh-CN" altLang="en-US" sz="2400" b="0" dirty="0">
                <a:latin typeface="微软雅黑" pitchFamily="34" charset="-122"/>
                <a:ea typeface="微软雅黑" pitchFamily="34" charset="-122"/>
              </a:rPr>
              <a:t>可由发送方生成</a:t>
            </a:r>
            <a:r>
              <a:rPr lang="en-US" altLang="zh-CN" sz="2400" b="0" dirty="0">
                <a:latin typeface="微软雅黑" pitchFamily="34" charset="-122"/>
                <a:ea typeface="微软雅黑" pitchFamily="34" charset="-122"/>
              </a:rPr>
              <a:t>IV</a:t>
            </a:r>
            <a:r>
              <a:rPr lang="zh-CN" altLang="en-US" sz="2400" b="0" dirty="0">
                <a:latin typeface="微软雅黑" pitchFamily="34" charset="-122"/>
                <a:ea typeface="微软雅黑" pitchFamily="34" charset="-122"/>
              </a:rPr>
              <a:t>，然后随第一个密文一起发送给接收方</a:t>
            </a:r>
            <a:endParaRPr lang="en-US" altLang="zh-CN" sz="2400" b="0" dirty="0">
              <a:latin typeface="微软雅黑" pitchFamily="34" charset="-122"/>
              <a:ea typeface="微软雅黑" pitchFamily="34" charset="-122"/>
            </a:endParaRPr>
          </a:p>
          <a:p>
            <a:pPr marL="0" indent="0" algn="just">
              <a:lnSpc>
                <a:spcPct val="150000"/>
              </a:lnSpc>
              <a:buClr>
                <a:srgbClr val="FF0000"/>
              </a:buClr>
              <a:buNone/>
            </a:pPr>
            <a:endParaRPr lang="en-US" altLang="zh-CN" sz="2400" b="0" dirty="0">
              <a:latin typeface="微软雅黑" pitchFamily="34" charset="-122"/>
              <a:ea typeface="微软雅黑" pitchFamily="34" charset="-122"/>
            </a:endParaRPr>
          </a:p>
          <a:p>
            <a:pPr algn="just">
              <a:lnSpc>
                <a:spcPct val="150000"/>
              </a:lnSpc>
              <a:buClr>
                <a:srgbClr val="FF0000"/>
              </a:buClr>
              <a:buFont typeface="Wingdings" pitchFamily="2" charset="2"/>
              <a:buChar char="p"/>
            </a:pPr>
            <a:r>
              <a:rPr lang="zh-CN" altLang="en-US" sz="2400" b="0" dirty="0">
                <a:latin typeface="微软雅黑" pitchFamily="34" charset="-122"/>
                <a:ea typeface="微软雅黑" pitchFamily="34" charset="-122"/>
              </a:rPr>
              <a:t>发送时可以为明文</a:t>
            </a:r>
          </a:p>
        </p:txBody>
      </p:sp>
      <p:sp>
        <p:nvSpPr>
          <p:cNvPr id="5" name="灯片编号占位符 4"/>
          <p:cNvSpPr>
            <a:spLocks noGrp="1"/>
          </p:cNvSpPr>
          <p:nvPr>
            <p:ph type="sldNum" sz="quarter" idx="12"/>
          </p:nvPr>
        </p:nvSpPr>
        <p:spPr/>
        <p:txBody>
          <a:bodyPr/>
          <a:lstStyle/>
          <a:p>
            <a:fld id="{737F2E61-75E1-4E22-B7C3-7A96A5DEDED1}" type="slidenum">
              <a:rPr lang="en-US" altLang="zh-CN" smtClean="0"/>
              <a:pPr/>
              <a:t>233</a:t>
            </a:fld>
            <a:endParaRPr lang="en-US" altLang="zh-CN"/>
          </a:p>
        </p:txBody>
      </p:sp>
    </p:spTree>
    <p:extLst>
      <p:ext uri="{BB962C8B-B14F-4D97-AF65-F5344CB8AC3E}">
        <p14:creationId xmlns:p14="http://schemas.microsoft.com/office/powerpoint/2010/main" val="790837405"/>
      </p:ext>
    </p:extLst>
  </p:cSld>
  <p:clrMapOvr>
    <a:masterClrMapping/>
  </p:clrMapOvr>
  <p:transition>
    <p:wipe dir="d"/>
  </p:transition>
</p:sld>
</file>

<file path=ppt/slides/slide2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zh-CN" b="0" dirty="0">
                <a:solidFill>
                  <a:schemeClr val="bg1"/>
                </a:solidFill>
                <a:latin typeface="+mj-ea"/>
              </a:rPr>
              <a:t>CBC</a:t>
            </a:r>
            <a:r>
              <a:rPr lang="zh-CN" altLang="en-US" b="0" dirty="0">
                <a:solidFill>
                  <a:schemeClr val="bg1"/>
                </a:solidFill>
                <a:latin typeface="+mj-ea"/>
              </a:rPr>
              <a:t>模式特点</a:t>
            </a:r>
            <a:endParaRPr lang="zh-CN" altLang="zh-CN" b="0" dirty="0">
              <a:solidFill>
                <a:schemeClr val="bg1"/>
              </a:solidFill>
              <a:latin typeface="+mj-ea"/>
            </a:endParaRPr>
          </a:p>
        </p:txBody>
      </p:sp>
      <p:sp>
        <p:nvSpPr>
          <p:cNvPr id="5" name="灯片编号占位符 4"/>
          <p:cNvSpPr>
            <a:spLocks noGrp="1"/>
          </p:cNvSpPr>
          <p:nvPr>
            <p:ph type="sldNum" sz="quarter" idx="12"/>
          </p:nvPr>
        </p:nvSpPr>
        <p:spPr/>
        <p:txBody>
          <a:bodyPr/>
          <a:lstStyle/>
          <a:p>
            <a:fld id="{737F2E61-75E1-4E22-B7C3-7A96A5DEDED1}" type="slidenum">
              <a:rPr lang="en-US" altLang="zh-CN" smtClean="0"/>
              <a:pPr/>
              <a:t>234</a:t>
            </a:fld>
            <a:endParaRPr lang="en-US" altLang="zh-CN"/>
          </a:p>
        </p:txBody>
      </p:sp>
      <p:pic>
        <p:nvPicPr>
          <p:cNvPr id="2" name="图片 1"/>
          <p:cNvPicPr>
            <a:picLocks noChangeAspect="1"/>
          </p:cNvPicPr>
          <p:nvPr/>
        </p:nvPicPr>
        <p:blipFill>
          <a:blip r:embed="rId3"/>
          <a:stretch>
            <a:fillRect/>
          </a:stretch>
        </p:blipFill>
        <p:spPr>
          <a:xfrm>
            <a:off x="219075" y="1771096"/>
            <a:ext cx="8705850" cy="4105275"/>
          </a:xfrm>
          <a:prstGeom prst="rect">
            <a:avLst/>
          </a:prstGeom>
        </p:spPr>
      </p:pic>
    </p:spTree>
    <p:extLst>
      <p:ext uri="{BB962C8B-B14F-4D97-AF65-F5344CB8AC3E}">
        <p14:creationId xmlns:p14="http://schemas.microsoft.com/office/powerpoint/2010/main" val="799954657"/>
      </p:ext>
    </p:extLst>
  </p:cSld>
  <p:clrMapOvr>
    <a:masterClrMapping/>
  </p:clrMapOvr>
  <p:transition>
    <p:wipe dir="d"/>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zh-CN" b="0" dirty="0">
                <a:solidFill>
                  <a:schemeClr val="bg1"/>
                </a:solidFill>
                <a:latin typeface="+mj-ea"/>
              </a:rPr>
              <a:t>CBC</a:t>
            </a:r>
            <a:r>
              <a:rPr lang="zh-CN" altLang="en-US" b="0" dirty="0">
                <a:solidFill>
                  <a:schemeClr val="bg1"/>
                </a:solidFill>
                <a:latin typeface="+mj-ea"/>
              </a:rPr>
              <a:t>模式的优缺点</a:t>
            </a:r>
          </a:p>
        </p:txBody>
      </p:sp>
      <p:sp>
        <p:nvSpPr>
          <p:cNvPr id="57347" name="Rectangle 3"/>
          <p:cNvSpPr>
            <a:spLocks noGrp="1" noChangeArrowheads="1"/>
          </p:cNvSpPr>
          <p:nvPr>
            <p:ph type="body" idx="4294967295"/>
          </p:nvPr>
        </p:nvSpPr>
        <p:spPr>
          <a:xfrm>
            <a:off x="620011" y="1093929"/>
            <a:ext cx="8229600" cy="4104456"/>
          </a:xfrm>
        </p:spPr>
        <p:txBody>
          <a:bodyPr/>
          <a:lstStyle/>
          <a:p>
            <a:pPr algn="just">
              <a:lnSpc>
                <a:spcPct val="150000"/>
              </a:lnSpc>
              <a:buClr>
                <a:srgbClr val="FF0000"/>
              </a:buClr>
              <a:buFont typeface="Wingdings" pitchFamily="2" charset="2"/>
              <a:buChar char="p"/>
            </a:pPr>
            <a:r>
              <a:rPr lang="zh-CN" altLang="en-US" sz="2400" b="0" dirty="0">
                <a:latin typeface="微软雅黑" pitchFamily="34" charset="-122"/>
                <a:ea typeface="微软雅黑" pitchFamily="34" charset="-122"/>
              </a:rPr>
              <a:t>明文的重复排列不会反映在密文中</a:t>
            </a:r>
            <a:endParaRPr lang="en-US" altLang="zh-CN" sz="2400" b="0" dirty="0">
              <a:latin typeface="微软雅黑" pitchFamily="34" charset="-122"/>
              <a:ea typeface="微软雅黑" pitchFamily="34" charset="-122"/>
            </a:endParaRPr>
          </a:p>
          <a:p>
            <a:pPr algn="just">
              <a:lnSpc>
                <a:spcPct val="150000"/>
              </a:lnSpc>
              <a:buClr>
                <a:srgbClr val="FF0000"/>
              </a:buClr>
              <a:buFont typeface="Wingdings" pitchFamily="2" charset="2"/>
              <a:buChar char="p"/>
            </a:pPr>
            <a:endParaRPr lang="en-US" altLang="zh-CN" sz="2400" b="0" dirty="0">
              <a:latin typeface="微软雅黑" pitchFamily="34" charset="-122"/>
              <a:ea typeface="微软雅黑" pitchFamily="34" charset="-122"/>
            </a:endParaRPr>
          </a:p>
          <a:p>
            <a:pPr algn="just">
              <a:lnSpc>
                <a:spcPct val="150000"/>
              </a:lnSpc>
              <a:buClr>
                <a:srgbClr val="FF0000"/>
              </a:buClr>
              <a:buFont typeface="Wingdings" pitchFamily="2" charset="2"/>
              <a:buChar char="p"/>
            </a:pPr>
            <a:r>
              <a:rPr lang="zh-CN" altLang="en-US" sz="2400" b="0" dirty="0">
                <a:latin typeface="微软雅黑" pitchFamily="34" charset="-122"/>
                <a:ea typeface="微软雅黑" pitchFamily="34" charset="-122"/>
              </a:rPr>
              <a:t>如果明文分组中的一位出错，将影响该分组的密文及其以后的所有密文分组。</a:t>
            </a:r>
            <a:endParaRPr lang="en-US" altLang="zh-CN" sz="2400" b="0" dirty="0">
              <a:latin typeface="微软雅黑" pitchFamily="34" charset="-122"/>
              <a:ea typeface="微软雅黑" pitchFamily="34" charset="-122"/>
            </a:endParaRPr>
          </a:p>
          <a:p>
            <a:pPr algn="just">
              <a:lnSpc>
                <a:spcPct val="150000"/>
              </a:lnSpc>
              <a:buClr>
                <a:srgbClr val="FF0000"/>
              </a:buClr>
              <a:buFont typeface="Wingdings" pitchFamily="2" charset="2"/>
              <a:buChar char="p"/>
            </a:pPr>
            <a:endParaRPr lang="zh-CN" altLang="en-US" sz="2400" b="0" dirty="0">
              <a:latin typeface="微软雅黑" pitchFamily="34" charset="-122"/>
              <a:ea typeface="微软雅黑" pitchFamily="34" charset="-122"/>
            </a:endParaRPr>
          </a:p>
          <a:p>
            <a:pPr algn="just">
              <a:lnSpc>
                <a:spcPct val="150000"/>
              </a:lnSpc>
              <a:buClr>
                <a:srgbClr val="FF0000"/>
              </a:buClr>
              <a:buFont typeface="Wingdings" pitchFamily="2" charset="2"/>
              <a:buChar char="p"/>
            </a:pPr>
            <a:r>
              <a:rPr lang="zh-CN" altLang="en-US" sz="2400" b="0" dirty="0">
                <a:latin typeface="微软雅黑" pitchFamily="34" charset="-122"/>
                <a:ea typeface="微软雅黑" pitchFamily="34" charset="-122"/>
              </a:rPr>
              <a:t>在一定程度上能防止数据篡改</a:t>
            </a:r>
            <a:endParaRPr lang="en-US" altLang="zh-CN" sz="2400" b="0" dirty="0">
              <a:latin typeface="微软雅黑" pitchFamily="34" charset="-122"/>
              <a:ea typeface="微软雅黑" pitchFamily="34" charset="-122"/>
            </a:endParaRPr>
          </a:p>
          <a:p>
            <a:pPr algn="just">
              <a:lnSpc>
                <a:spcPct val="150000"/>
              </a:lnSpc>
              <a:buClr>
                <a:srgbClr val="FF0000"/>
              </a:buClr>
              <a:buFont typeface="Wingdings" pitchFamily="2" charset="2"/>
              <a:buChar char="p"/>
            </a:pPr>
            <a:endParaRPr lang="en-US" altLang="zh-CN" sz="2400" b="0" dirty="0">
              <a:latin typeface="微软雅黑" pitchFamily="34" charset="-122"/>
              <a:ea typeface="微软雅黑" pitchFamily="34" charset="-122"/>
            </a:endParaRPr>
          </a:p>
          <a:p>
            <a:pPr algn="just">
              <a:lnSpc>
                <a:spcPct val="150000"/>
              </a:lnSpc>
              <a:buClr>
                <a:srgbClr val="FF0000"/>
              </a:buClr>
              <a:buFont typeface="Wingdings" pitchFamily="2" charset="2"/>
              <a:buChar char="p"/>
            </a:pPr>
            <a:r>
              <a:rPr lang="zh-CN" altLang="en-US" sz="2400" b="0" dirty="0">
                <a:latin typeface="微软雅黑" pitchFamily="34" charset="-122"/>
                <a:ea typeface="微软雅黑" pitchFamily="34" charset="-122"/>
              </a:rPr>
              <a:t>但是如果密文序列中丢失</a:t>
            </a:r>
            <a:r>
              <a:rPr lang="en-US" altLang="zh-CN" sz="2400" b="0" dirty="0">
                <a:latin typeface="微软雅黑" pitchFamily="34" charset="-122"/>
                <a:ea typeface="微软雅黑" pitchFamily="34" charset="-122"/>
              </a:rPr>
              <a:t>1</a:t>
            </a:r>
            <a:r>
              <a:rPr lang="zh-CN" altLang="en-US" sz="2400" b="0" dirty="0">
                <a:latin typeface="微软雅黑" pitchFamily="34" charset="-122"/>
                <a:ea typeface="微软雅黑" pitchFamily="34" charset="-122"/>
              </a:rPr>
              <a:t>位，那么所有后续分组要移动</a:t>
            </a:r>
            <a:r>
              <a:rPr lang="en-US" altLang="zh-CN" sz="2400" b="0" dirty="0">
                <a:latin typeface="微软雅黑" pitchFamily="34" charset="-122"/>
                <a:ea typeface="微软雅黑" pitchFamily="34" charset="-122"/>
              </a:rPr>
              <a:t>1</a:t>
            </a:r>
            <a:r>
              <a:rPr lang="zh-CN" altLang="en-US" sz="2400" b="0" dirty="0">
                <a:latin typeface="微软雅黑" pitchFamily="34" charset="-122"/>
                <a:ea typeface="微软雅黑" pitchFamily="34" charset="-122"/>
              </a:rPr>
              <a:t>位，并且解密将全部错误</a:t>
            </a:r>
          </a:p>
        </p:txBody>
      </p:sp>
      <p:sp>
        <p:nvSpPr>
          <p:cNvPr id="5" name="灯片编号占位符 4"/>
          <p:cNvSpPr>
            <a:spLocks noGrp="1"/>
          </p:cNvSpPr>
          <p:nvPr>
            <p:ph type="sldNum" sz="quarter" idx="12"/>
          </p:nvPr>
        </p:nvSpPr>
        <p:spPr/>
        <p:txBody>
          <a:bodyPr/>
          <a:lstStyle/>
          <a:p>
            <a:fld id="{737F2E61-75E1-4E22-B7C3-7A96A5DEDED1}" type="slidenum">
              <a:rPr lang="en-US" altLang="zh-CN" smtClean="0"/>
              <a:pPr/>
              <a:t>235</a:t>
            </a:fld>
            <a:endParaRPr lang="en-US" altLang="zh-CN"/>
          </a:p>
        </p:txBody>
      </p:sp>
    </p:spTree>
    <p:extLst>
      <p:ext uri="{BB962C8B-B14F-4D97-AF65-F5344CB8AC3E}">
        <p14:creationId xmlns:p14="http://schemas.microsoft.com/office/powerpoint/2010/main" val="741181703"/>
      </p:ext>
    </p:extLst>
  </p:cSld>
  <p:clrMapOvr>
    <a:masterClrMapping/>
  </p:clrMapOvr>
  <p:transition>
    <p:wipe dir="d"/>
  </p:transition>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ltLang="zh-CN" b="0" dirty="0">
                <a:solidFill>
                  <a:schemeClr val="bg1"/>
                </a:solidFill>
                <a:latin typeface="+mj-ea"/>
              </a:rPr>
              <a:t>CBC</a:t>
            </a:r>
            <a:r>
              <a:rPr lang="zh-CN" altLang="en-US" b="0" dirty="0">
                <a:solidFill>
                  <a:schemeClr val="bg1"/>
                </a:solidFill>
                <a:latin typeface="+mj-ea"/>
              </a:rPr>
              <a:t>模式的缺点</a:t>
            </a:r>
          </a:p>
        </p:txBody>
      </p:sp>
      <p:sp>
        <p:nvSpPr>
          <p:cNvPr id="58371" name="Rectangle 3"/>
          <p:cNvSpPr>
            <a:spLocks noGrp="1" noChangeArrowheads="1"/>
          </p:cNvSpPr>
          <p:nvPr>
            <p:ph type="body" idx="4294967295"/>
          </p:nvPr>
        </p:nvSpPr>
        <p:spPr>
          <a:xfrm>
            <a:off x="467544" y="1700808"/>
            <a:ext cx="8229600" cy="4713288"/>
          </a:xfrm>
        </p:spPr>
        <p:txBody>
          <a:bodyPr/>
          <a:lstStyle/>
          <a:p>
            <a:pPr algn="just">
              <a:lnSpc>
                <a:spcPct val="150000"/>
              </a:lnSpc>
              <a:buClr>
                <a:srgbClr val="497E9D"/>
              </a:buClr>
              <a:buFont typeface="Wingdings" pitchFamily="2" charset="2"/>
              <a:buChar char="p"/>
            </a:pPr>
            <a:r>
              <a:rPr lang="zh-CN" altLang="en-US" sz="2400" b="0" dirty="0">
                <a:latin typeface="微软雅黑" pitchFamily="34" charset="-122"/>
                <a:ea typeface="微软雅黑" pitchFamily="34" charset="-122"/>
              </a:rPr>
              <a:t>加密的消息的长度只能是分组长度的倍数，不是任意长度的消息 	</a:t>
            </a:r>
          </a:p>
          <a:p>
            <a:pPr algn="just">
              <a:lnSpc>
                <a:spcPct val="150000"/>
              </a:lnSpc>
              <a:buClr>
                <a:srgbClr val="497E9D"/>
              </a:buClr>
              <a:buFont typeface="Wingdings" pitchFamily="2" charset="2"/>
              <a:buChar char="p"/>
            </a:pPr>
            <a:endParaRPr lang="zh-CN" altLang="en-US" sz="2400" b="0" dirty="0">
              <a:latin typeface="微软雅黑" pitchFamily="34" charset="-122"/>
              <a:ea typeface="微软雅黑" pitchFamily="34" charset="-122"/>
            </a:endParaRPr>
          </a:p>
          <a:p>
            <a:pPr algn="just">
              <a:lnSpc>
                <a:spcPct val="150000"/>
              </a:lnSpc>
              <a:buClr>
                <a:srgbClr val="497E9D"/>
              </a:buClr>
              <a:buFont typeface="Wingdings" pitchFamily="2" charset="2"/>
              <a:buChar char="p"/>
            </a:pPr>
            <a:r>
              <a:rPr lang="zh-CN" altLang="en-US" sz="2400" b="0" dirty="0">
                <a:latin typeface="微软雅黑" pitchFamily="34" charset="-122"/>
                <a:ea typeface="微软雅黑" pitchFamily="34" charset="-122"/>
              </a:rPr>
              <a:t>以</a:t>
            </a:r>
            <a:r>
              <a:rPr lang="en-US" altLang="zh-CN" sz="2400" b="0" dirty="0">
                <a:latin typeface="微软雅黑" pitchFamily="34" charset="-122"/>
                <a:ea typeface="微软雅黑" pitchFamily="34" charset="-122"/>
              </a:rPr>
              <a:t>DES</a:t>
            </a:r>
            <a:r>
              <a:rPr lang="zh-CN" altLang="en-US" sz="2400" b="0" dirty="0">
                <a:latin typeface="微软雅黑" pitchFamily="34" charset="-122"/>
                <a:ea typeface="微软雅黑" pitchFamily="34" charset="-122"/>
              </a:rPr>
              <a:t>为例，必须等到每</a:t>
            </a:r>
            <a:r>
              <a:rPr lang="en-US" altLang="zh-CN" sz="2400" b="0" dirty="0">
                <a:latin typeface="微软雅黑" pitchFamily="34" charset="-122"/>
                <a:ea typeface="微软雅黑" pitchFamily="34" charset="-122"/>
              </a:rPr>
              <a:t>8</a:t>
            </a:r>
            <a:r>
              <a:rPr lang="zh-CN" altLang="en-US" sz="2400" b="0" dirty="0">
                <a:latin typeface="微软雅黑" pitchFamily="34" charset="-122"/>
                <a:ea typeface="微软雅黑" pitchFamily="34" charset="-122"/>
              </a:rPr>
              <a:t>个字节都接受到之后才能开始加密，否则就不能得到正确的结果</a:t>
            </a:r>
          </a:p>
          <a:p>
            <a:pPr algn="just">
              <a:lnSpc>
                <a:spcPct val="150000"/>
              </a:lnSpc>
              <a:buClr>
                <a:srgbClr val="497E9D"/>
              </a:buClr>
              <a:buFont typeface="Wingdings" pitchFamily="2" charset="2"/>
              <a:buChar char="p"/>
            </a:pPr>
            <a:endParaRPr lang="zh-CN" altLang="en-US" sz="2400" b="0" dirty="0">
              <a:latin typeface="微软雅黑" pitchFamily="34" charset="-122"/>
              <a:ea typeface="微软雅黑" pitchFamily="34" charset="-122"/>
            </a:endParaRPr>
          </a:p>
          <a:p>
            <a:pPr algn="just">
              <a:lnSpc>
                <a:spcPct val="150000"/>
              </a:lnSpc>
              <a:buClr>
                <a:srgbClr val="497E9D"/>
              </a:buClr>
              <a:buFont typeface="Wingdings" pitchFamily="2" charset="2"/>
              <a:buChar char="p"/>
            </a:pPr>
            <a:r>
              <a:rPr lang="zh-CN" altLang="en-US" sz="2400" b="0" dirty="0">
                <a:latin typeface="微软雅黑" pitchFamily="34" charset="-122"/>
                <a:ea typeface="微软雅黑" pitchFamily="34" charset="-122"/>
              </a:rPr>
              <a:t>这在要求实时性比较高的时候就显得不合适了</a:t>
            </a:r>
          </a:p>
          <a:p>
            <a:pPr algn="just">
              <a:lnSpc>
                <a:spcPct val="150000"/>
              </a:lnSpc>
              <a:buClr>
                <a:srgbClr val="FF0000"/>
              </a:buClr>
              <a:buFont typeface="Wingdings" pitchFamily="2" charset="2"/>
              <a:buChar char="p"/>
            </a:pPr>
            <a:endParaRPr lang="zh-CN" altLang="en-US" sz="2400" b="0" dirty="0">
              <a:latin typeface="微软雅黑" pitchFamily="34" charset="-122"/>
              <a:ea typeface="微软雅黑" pitchFamily="34" charset="-122"/>
            </a:endParaRPr>
          </a:p>
          <a:p>
            <a:pPr algn="just">
              <a:lnSpc>
                <a:spcPct val="150000"/>
              </a:lnSpc>
              <a:buClr>
                <a:srgbClr val="FF0000"/>
              </a:buClr>
              <a:buFont typeface="Wingdings" pitchFamily="2" charset="2"/>
              <a:buChar char="p"/>
            </a:pPr>
            <a:endParaRPr lang="zh-CN" altLang="en-US" sz="2400" b="0" dirty="0">
              <a:latin typeface="微软雅黑" pitchFamily="34" charset="-122"/>
              <a:ea typeface="微软雅黑" pitchFamily="34" charset="-122"/>
            </a:endParaRPr>
          </a:p>
          <a:p>
            <a:pPr>
              <a:lnSpc>
                <a:spcPct val="150000"/>
              </a:lnSpc>
              <a:buClr>
                <a:srgbClr val="FF0000"/>
              </a:buClr>
              <a:buFont typeface="Wingdings" pitchFamily="2" charset="2"/>
              <a:buChar char="p"/>
            </a:pPr>
            <a:endParaRPr lang="en-US" altLang="zh-CN" sz="2400" b="0" dirty="0">
              <a:latin typeface="微软雅黑" pitchFamily="34" charset="-122"/>
              <a:ea typeface="微软雅黑" pitchFamily="34" charset="-122"/>
            </a:endParaRPr>
          </a:p>
        </p:txBody>
      </p:sp>
      <p:sp>
        <p:nvSpPr>
          <p:cNvPr id="5" name="灯片编号占位符 4"/>
          <p:cNvSpPr>
            <a:spLocks noGrp="1"/>
          </p:cNvSpPr>
          <p:nvPr>
            <p:ph type="sldNum" sz="quarter" idx="12"/>
          </p:nvPr>
        </p:nvSpPr>
        <p:spPr/>
        <p:txBody>
          <a:bodyPr/>
          <a:lstStyle/>
          <a:p>
            <a:fld id="{737F2E61-75E1-4E22-B7C3-7A96A5DEDED1}" type="slidenum">
              <a:rPr lang="en-US" altLang="zh-CN" smtClean="0"/>
              <a:pPr/>
              <a:t>236</a:t>
            </a:fld>
            <a:endParaRPr lang="en-US" altLang="zh-CN"/>
          </a:p>
        </p:txBody>
      </p:sp>
    </p:spTree>
    <p:extLst>
      <p:ext uri="{BB962C8B-B14F-4D97-AF65-F5344CB8AC3E}">
        <p14:creationId xmlns:p14="http://schemas.microsoft.com/office/powerpoint/2010/main" val="3785099333"/>
      </p:ext>
    </p:extLst>
  </p:cSld>
  <p:clrMapOvr>
    <a:masterClrMapping/>
  </p:clrMapOvr>
  <p:transition>
    <p:wipe dir="d"/>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CBA1EC56-8748-426B-855A-225108A56414}" type="slidenum">
              <a:rPr lang="en-US" altLang="zh-CN" smtClean="0"/>
              <a:pPr/>
              <a:t>237</a:t>
            </a:fld>
            <a:endParaRPr lang="en-US" altLang="zh-CN"/>
          </a:p>
        </p:txBody>
      </p:sp>
      <p:sp>
        <p:nvSpPr>
          <p:cNvPr id="8" name="标题 7"/>
          <p:cNvSpPr>
            <a:spLocks noGrp="1"/>
          </p:cNvSpPr>
          <p:nvPr>
            <p:ph type="title" idx="4294967295"/>
          </p:nvPr>
        </p:nvSpPr>
        <p:spPr>
          <a:xfrm>
            <a:off x="0" y="115888"/>
            <a:ext cx="7921625" cy="1008062"/>
          </a:xfrm>
        </p:spPr>
        <p:txBody>
          <a:bodyPr/>
          <a:lstStyle/>
          <a:p>
            <a:r>
              <a:rPr lang="zh-CN" altLang="en-US" b="0" dirty="0">
                <a:solidFill>
                  <a:schemeClr val="bg1"/>
                </a:solidFill>
                <a:latin typeface="+mj-ea"/>
              </a:rPr>
              <a:t>密码反馈模式</a:t>
            </a:r>
            <a:r>
              <a:rPr lang="en-AU" altLang="zh-CN" b="0" dirty="0">
                <a:solidFill>
                  <a:schemeClr val="bg1"/>
                </a:solidFill>
                <a:latin typeface="+mj-ea"/>
              </a:rPr>
              <a:t>  CFB</a:t>
            </a:r>
            <a:endParaRPr lang="zh-CN" altLang="en-US" dirty="0"/>
          </a:p>
        </p:txBody>
      </p:sp>
      <p:sp>
        <p:nvSpPr>
          <p:cNvPr id="10" name="Text Box 10"/>
          <p:cNvSpPr txBox="1">
            <a:spLocks noChangeArrowheads="1"/>
          </p:cNvSpPr>
          <p:nvPr/>
        </p:nvSpPr>
        <p:spPr bwMode="auto">
          <a:xfrm>
            <a:off x="360909" y="620688"/>
            <a:ext cx="1114747" cy="46166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zh-CN" sz="2400" dirty="0">
                <a:solidFill>
                  <a:schemeClr val="bg1"/>
                </a:solidFill>
                <a:latin typeface="Arial Black" pitchFamily="34" charset="0"/>
                <a:ea typeface="+mj-ea"/>
                <a:cs typeface="+mj-cs"/>
              </a:rPr>
              <a:t>2.5.3</a:t>
            </a:r>
          </a:p>
        </p:txBody>
      </p:sp>
      <p:sp>
        <p:nvSpPr>
          <p:cNvPr id="6" name="Rectangle 2"/>
          <p:cNvSpPr txBox="1">
            <a:spLocks noChangeArrowheads="1"/>
          </p:cNvSpPr>
          <p:nvPr/>
        </p:nvSpPr>
        <p:spPr bwMode="auto">
          <a:xfrm>
            <a:off x="755576" y="1484313"/>
            <a:ext cx="8164512" cy="482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spcAft>
                <a:spcPts val="1800"/>
              </a:spcAft>
              <a:buClr>
                <a:srgbClr val="497E9D"/>
              </a:buClr>
              <a:buFont typeface="Wingdings" pitchFamily="2" charset="2"/>
              <a:buChar char="p"/>
            </a:pPr>
            <a:r>
              <a:rPr kumimoji="0" lang="zh-CN" altLang="en-US" sz="2200" kern="0" dirty="0">
                <a:latin typeface="微软雅黑" pitchFamily="34" charset="-122"/>
                <a:ea typeface="微软雅黑" pitchFamily="34" charset="-122"/>
              </a:rPr>
              <a:t>是一种</a:t>
            </a:r>
            <a:r>
              <a:rPr kumimoji="0" lang="zh-CN" altLang="en-US" sz="2200" kern="0" dirty="0">
                <a:solidFill>
                  <a:srgbClr val="C00000"/>
                </a:solidFill>
                <a:latin typeface="微软雅黑" pitchFamily="34" charset="-122"/>
                <a:ea typeface="微软雅黑" pitchFamily="34" charset="-122"/>
              </a:rPr>
              <a:t>将对称分组加密转化成流密码的技术</a:t>
            </a:r>
            <a:r>
              <a:rPr kumimoji="0" lang="zh-CN" altLang="en-US" sz="2200" kern="0" dirty="0">
                <a:latin typeface="微软雅黑" pitchFamily="34" charset="-122"/>
                <a:ea typeface="微软雅黑" pitchFamily="34" charset="-122"/>
              </a:rPr>
              <a:t>，不再要求报文被填充成整个分组，可以实时运行，如果要传输一个字符流，每个字符都可以使用面向字符的流密码立刻加密和传输。</a:t>
            </a:r>
          </a:p>
          <a:p>
            <a:pPr>
              <a:lnSpc>
                <a:spcPct val="150000"/>
              </a:lnSpc>
              <a:spcAft>
                <a:spcPts val="1800"/>
              </a:spcAft>
              <a:buClr>
                <a:srgbClr val="497E9D"/>
              </a:buClr>
              <a:buFont typeface="Wingdings" pitchFamily="2" charset="2"/>
              <a:buChar char="p"/>
            </a:pPr>
            <a:r>
              <a:rPr kumimoji="0" lang="zh-CN" altLang="en-US" sz="2200" kern="0" dirty="0">
                <a:latin typeface="微软雅黑" pitchFamily="34" charset="-122"/>
                <a:ea typeface="微软雅黑" pitchFamily="34" charset="-122"/>
              </a:rPr>
              <a:t>加密：加密函数的输入是一个</a:t>
            </a:r>
            <a:r>
              <a:rPr kumimoji="0" lang="en-US" altLang="zh-CN" sz="2200" kern="0" dirty="0">
                <a:latin typeface="微软雅黑" pitchFamily="34" charset="-122"/>
                <a:ea typeface="微软雅黑" pitchFamily="34" charset="-122"/>
              </a:rPr>
              <a:t>b</a:t>
            </a:r>
            <a:r>
              <a:rPr kumimoji="0" lang="zh-CN" altLang="en-US" sz="2200" kern="0" dirty="0">
                <a:latin typeface="微软雅黑" pitchFamily="34" charset="-122"/>
                <a:ea typeface="微软雅黑" pitchFamily="34" charset="-122"/>
              </a:rPr>
              <a:t>位的移位寄存器，值为初始向量</a:t>
            </a:r>
            <a:r>
              <a:rPr kumimoji="0" lang="en-US" altLang="zh-CN" sz="2200" kern="0" dirty="0">
                <a:latin typeface="微软雅黑" pitchFamily="34" charset="-122"/>
                <a:ea typeface="微软雅黑" pitchFamily="34" charset="-122"/>
              </a:rPr>
              <a:t>IV</a:t>
            </a:r>
            <a:r>
              <a:rPr kumimoji="0" lang="zh-CN" altLang="en-US" sz="2200" kern="0" dirty="0">
                <a:latin typeface="微软雅黑" pitchFamily="34" charset="-122"/>
                <a:ea typeface="微软雅黑" pitchFamily="34" charset="-122"/>
              </a:rPr>
              <a:t>。加密函数高端</a:t>
            </a:r>
            <a:r>
              <a:rPr kumimoji="0" lang="en-US" altLang="zh-CN" sz="2200" kern="0" dirty="0">
                <a:latin typeface="微软雅黑" pitchFamily="34" charset="-122"/>
                <a:ea typeface="微软雅黑" pitchFamily="34" charset="-122"/>
              </a:rPr>
              <a:t>s</a:t>
            </a:r>
            <a:r>
              <a:rPr kumimoji="0" lang="zh-CN" altLang="en-US" sz="2200" kern="0" dirty="0">
                <a:latin typeface="微软雅黑" pitchFamily="34" charset="-122"/>
                <a:ea typeface="微软雅黑" pitchFamily="34" charset="-122"/>
              </a:rPr>
              <a:t>位与明文</a:t>
            </a:r>
            <a:r>
              <a:rPr kumimoji="0" lang="en-US" altLang="zh-CN" sz="2200" kern="0" dirty="0">
                <a:latin typeface="微软雅黑" pitchFamily="34" charset="-122"/>
                <a:ea typeface="微软雅黑" pitchFamily="34" charset="-122"/>
              </a:rPr>
              <a:t>P1</a:t>
            </a:r>
            <a:r>
              <a:rPr kumimoji="0" lang="zh-CN" altLang="en-US" sz="2200" kern="0" dirty="0">
                <a:latin typeface="微软雅黑" pitchFamily="34" charset="-122"/>
                <a:ea typeface="微软雅黑" pitchFamily="34" charset="-122"/>
              </a:rPr>
              <a:t>的第一单元异或，产生</a:t>
            </a:r>
            <a:r>
              <a:rPr kumimoji="0" lang="en-US" altLang="zh-CN" sz="2200" kern="0" dirty="0">
                <a:latin typeface="微软雅黑" pitchFamily="34" charset="-122"/>
                <a:ea typeface="微软雅黑" pitchFamily="34" charset="-122"/>
              </a:rPr>
              <a:t>s</a:t>
            </a:r>
            <a:r>
              <a:rPr kumimoji="0" lang="zh-CN" altLang="en-US" sz="2200" kern="0" dirty="0">
                <a:latin typeface="微软雅黑" pitchFamily="34" charset="-122"/>
                <a:ea typeface="微软雅黑" pitchFamily="34" charset="-122"/>
              </a:rPr>
              <a:t>位密文</a:t>
            </a:r>
            <a:r>
              <a:rPr kumimoji="0" lang="en-US" altLang="zh-CN" sz="2200" kern="0" dirty="0">
                <a:latin typeface="微软雅黑" pitchFamily="34" charset="-122"/>
                <a:ea typeface="微软雅黑" pitchFamily="34" charset="-122"/>
              </a:rPr>
              <a:t>C1</a:t>
            </a:r>
            <a:r>
              <a:rPr kumimoji="0" lang="zh-CN" altLang="en-US" sz="2200" kern="0" dirty="0">
                <a:latin typeface="微软雅黑" pitchFamily="34" charset="-122"/>
                <a:ea typeface="微软雅黑" pitchFamily="34" charset="-122"/>
              </a:rPr>
              <a:t>进入移位寄存器低端，继续加密，与</a:t>
            </a:r>
            <a:r>
              <a:rPr kumimoji="0" lang="en-US" altLang="zh-CN" sz="2200" kern="0" dirty="0">
                <a:latin typeface="微软雅黑" pitchFamily="34" charset="-122"/>
                <a:ea typeface="微软雅黑" pitchFamily="34" charset="-122"/>
              </a:rPr>
              <a:t>P2</a:t>
            </a:r>
            <a:r>
              <a:rPr kumimoji="0" lang="zh-CN" altLang="en-US" sz="2200" kern="0" dirty="0">
                <a:latin typeface="微软雅黑" pitchFamily="34" charset="-122"/>
                <a:ea typeface="微软雅黑" pitchFamily="34" charset="-122"/>
              </a:rPr>
              <a:t>输入异或，如此重复直到所有明文单元都完成加密。</a:t>
            </a:r>
          </a:p>
          <a:p>
            <a:pPr>
              <a:lnSpc>
                <a:spcPct val="150000"/>
              </a:lnSpc>
              <a:spcAft>
                <a:spcPts val="1800"/>
              </a:spcAft>
              <a:buClr>
                <a:srgbClr val="497E9D"/>
              </a:buClr>
              <a:buFont typeface="Wingdings" pitchFamily="2" charset="2"/>
              <a:buChar char="p"/>
            </a:pPr>
            <a:r>
              <a:rPr kumimoji="0" lang="zh-CN" altLang="en-US" sz="2200" kern="0" dirty="0">
                <a:latin typeface="微软雅黑" pitchFamily="34" charset="-122"/>
                <a:ea typeface="微软雅黑" pitchFamily="34" charset="-122"/>
              </a:rPr>
              <a:t>解密：采用相同方案，但是使用</a:t>
            </a:r>
            <a:r>
              <a:rPr kumimoji="0" lang="zh-CN" altLang="en-US" sz="2200" kern="0" dirty="0">
                <a:solidFill>
                  <a:srgbClr val="C00000"/>
                </a:solidFill>
                <a:latin typeface="微软雅黑" pitchFamily="34" charset="-122"/>
                <a:ea typeface="微软雅黑" pitchFamily="34" charset="-122"/>
              </a:rPr>
              <a:t>加密函数而非解密函数。</a:t>
            </a:r>
          </a:p>
        </p:txBody>
      </p:sp>
    </p:spTree>
    <p:extLst>
      <p:ext uri="{BB962C8B-B14F-4D97-AF65-F5344CB8AC3E}">
        <p14:creationId xmlns:p14="http://schemas.microsoft.com/office/powerpoint/2010/main" val="3461002326"/>
      </p:ext>
    </p:extLst>
  </p:cSld>
  <p:clrMapOvr>
    <a:masterClrMapping/>
  </p:clrMapOvr>
  <p:transition>
    <p:wipe dir="d"/>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177" y="1232164"/>
            <a:ext cx="3563888" cy="5303696"/>
          </a:xfrm>
          <a:prstGeom prst="rect">
            <a:avLst/>
          </a:prstGeom>
        </p:spPr>
        <p:txBody>
          <a:bodyPr wrap="square">
            <a:spAutoFit/>
          </a:bodyPr>
          <a:lstStyle/>
          <a:p>
            <a:pPr marL="342900" indent="-342900" algn="l">
              <a:lnSpc>
                <a:spcPct val="150000"/>
              </a:lnSpc>
              <a:buClr>
                <a:srgbClr val="FF0000"/>
              </a:buClr>
              <a:buFont typeface="Wingdings" pitchFamily="2" charset="2"/>
              <a:buChar char="ü"/>
            </a:pPr>
            <a:r>
              <a:rPr lang="zh-CN" altLang="en-US" sz="1900" dirty="0">
                <a:latin typeface="微软雅黑" pitchFamily="34" charset="-122"/>
                <a:ea typeface="微软雅黑" pitchFamily="34" charset="-122"/>
              </a:rPr>
              <a:t>加密模块的输入是一个</a:t>
            </a:r>
            <a:r>
              <a:rPr lang="en-US" altLang="zh-CN" sz="1900" dirty="0">
                <a:latin typeface="微软雅黑" pitchFamily="34" charset="-122"/>
                <a:ea typeface="微软雅黑" pitchFamily="34" charset="-122"/>
              </a:rPr>
              <a:t>b</a:t>
            </a:r>
            <a:r>
              <a:rPr lang="zh-CN" altLang="en-US" sz="1900" dirty="0">
                <a:latin typeface="微软雅黑" pitchFamily="34" charset="-122"/>
                <a:ea typeface="微软雅黑" pitchFamily="34" charset="-122"/>
              </a:rPr>
              <a:t>个比特的移位寄存器，初始值设定为某初始向量</a:t>
            </a:r>
            <a:r>
              <a:rPr lang="en-US" altLang="zh-CN" sz="1900" dirty="0">
                <a:latin typeface="微软雅黑" pitchFamily="34" charset="-122"/>
                <a:ea typeface="微软雅黑" pitchFamily="34" charset="-122"/>
              </a:rPr>
              <a:t>(IV ) </a:t>
            </a:r>
          </a:p>
          <a:p>
            <a:pPr marL="342900" indent="-342900" algn="l">
              <a:lnSpc>
                <a:spcPct val="150000"/>
              </a:lnSpc>
              <a:buClr>
                <a:srgbClr val="FF0000"/>
              </a:buClr>
              <a:buFont typeface="Wingdings" pitchFamily="2" charset="2"/>
              <a:buChar char="ü"/>
            </a:pPr>
            <a:r>
              <a:rPr lang="zh-CN" altLang="en-US" sz="1900" dirty="0">
                <a:latin typeface="微软雅黑" pitchFamily="34" charset="-122"/>
                <a:ea typeface="微软雅黑" pitchFamily="34" charset="-122"/>
              </a:rPr>
              <a:t>加密模块输出的最左边</a:t>
            </a:r>
            <a:r>
              <a:rPr lang="en-US" altLang="zh-CN" sz="1900" dirty="0">
                <a:latin typeface="微软雅黑" pitchFamily="34" charset="-122"/>
                <a:ea typeface="微软雅黑" pitchFamily="34" charset="-122"/>
              </a:rPr>
              <a:t>(</a:t>
            </a:r>
            <a:r>
              <a:rPr lang="zh-CN" altLang="en-US" sz="1900" dirty="0">
                <a:latin typeface="微软雅黑" pitchFamily="34" charset="-122"/>
                <a:ea typeface="微软雅黑" pitchFamily="34" charset="-122"/>
              </a:rPr>
              <a:t>最高</a:t>
            </a:r>
            <a:r>
              <a:rPr lang="en-US" altLang="zh-CN" sz="1900" dirty="0">
                <a:latin typeface="微软雅黑" pitchFamily="34" charset="-122"/>
                <a:ea typeface="微软雅黑" pitchFamily="34" charset="-122"/>
              </a:rPr>
              <a:t>) s </a:t>
            </a:r>
            <a:r>
              <a:rPr lang="zh-CN" altLang="en-US" sz="1900" dirty="0">
                <a:latin typeface="微软雅黑" pitchFamily="34" charset="-122"/>
                <a:ea typeface="微软雅黑" pitchFamily="34" charset="-122"/>
              </a:rPr>
              <a:t>比特和明文</a:t>
            </a:r>
            <a:r>
              <a:rPr lang="en-US" altLang="zh-CN" sz="1900" dirty="0">
                <a:latin typeface="微软雅黑" pitchFamily="34" charset="-122"/>
                <a:ea typeface="微软雅黑" pitchFamily="34" charset="-122"/>
              </a:rPr>
              <a:t>P</a:t>
            </a:r>
            <a:r>
              <a:rPr lang="en-US" altLang="zh-CN" sz="1900" baseline="-25000" dirty="0">
                <a:latin typeface="微软雅黑" pitchFamily="34" charset="-122"/>
                <a:ea typeface="微软雅黑" pitchFamily="34" charset="-122"/>
              </a:rPr>
              <a:t>1</a:t>
            </a:r>
            <a:r>
              <a:rPr lang="zh-CN" altLang="en-US" sz="1900" dirty="0">
                <a:latin typeface="微软雅黑" pitchFamily="34" charset="-122"/>
                <a:ea typeface="微软雅黑" pitchFamily="34" charset="-122"/>
              </a:rPr>
              <a:t>的第</a:t>
            </a:r>
            <a:r>
              <a:rPr lang="en-US" altLang="zh-CN" sz="1900" dirty="0">
                <a:latin typeface="微软雅黑" pitchFamily="34" charset="-122"/>
                <a:ea typeface="微软雅黑" pitchFamily="34" charset="-122"/>
              </a:rPr>
              <a:t>1 </a:t>
            </a:r>
            <a:r>
              <a:rPr lang="zh-CN" altLang="en-US" sz="1900" dirty="0">
                <a:latin typeface="微软雅黑" pitchFamily="34" charset="-122"/>
                <a:ea typeface="微软雅黑" pitchFamily="34" charset="-122"/>
              </a:rPr>
              <a:t>个单元进行异或，产生密文</a:t>
            </a:r>
            <a:r>
              <a:rPr lang="en-US" altLang="zh-CN" sz="1900" dirty="0">
                <a:latin typeface="微软雅黑" pitchFamily="34" charset="-122"/>
                <a:ea typeface="微软雅黑" pitchFamily="34" charset="-122"/>
              </a:rPr>
              <a:t>C</a:t>
            </a:r>
            <a:r>
              <a:rPr lang="en-US" altLang="zh-CN" sz="1900" baseline="-25000" dirty="0">
                <a:latin typeface="微软雅黑" pitchFamily="34" charset="-122"/>
                <a:ea typeface="微软雅黑" pitchFamily="34" charset="-122"/>
              </a:rPr>
              <a:t>1</a:t>
            </a:r>
            <a:r>
              <a:rPr lang="en-US" altLang="zh-CN" sz="1900" dirty="0">
                <a:latin typeface="微软雅黑" pitchFamily="34" charset="-122"/>
                <a:ea typeface="微软雅黑" pitchFamily="34" charset="-122"/>
              </a:rPr>
              <a:t> </a:t>
            </a:r>
            <a:r>
              <a:rPr lang="zh-CN" altLang="en-US" sz="1900" dirty="0">
                <a:latin typeface="微软雅黑" pitchFamily="34" charset="-122"/>
                <a:ea typeface="微软雅黑" pitchFamily="34" charset="-122"/>
              </a:rPr>
              <a:t>的第</a:t>
            </a:r>
            <a:r>
              <a:rPr lang="en-US" altLang="zh-CN" sz="1900" dirty="0">
                <a:latin typeface="微软雅黑" pitchFamily="34" charset="-122"/>
                <a:ea typeface="微软雅黑" pitchFamily="34" charset="-122"/>
              </a:rPr>
              <a:t>1 </a:t>
            </a:r>
            <a:r>
              <a:rPr lang="zh-CN" altLang="en-US" sz="1900" dirty="0">
                <a:latin typeface="微软雅黑" pitchFamily="34" charset="-122"/>
                <a:ea typeface="微软雅黑" pitchFamily="34" charset="-122"/>
              </a:rPr>
              <a:t>个单元，然后传输。</a:t>
            </a:r>
            <a:endParaRPr lang="en-US" altLang="zh-CN" sz="1900" dirty="0">
              <a:latin typeface="微软雅黑" pitchFamily="34" charset="-122"/>
              <a:ea typeface="微软雅黑" pitchFamily="34" charset="-122"/>
            </a:endParaRPr>
          </a:p>
          <a:p>
            <a:pPr marL="342900" indent="-342900" algn="l">
              <a:lnSpc>
                <a:spcPct val="150000"/>
              </a:lnSpc>
              <a:buClr>
                <a:srgbClr val="FF0000"/>
              </a:buClr>
              <a:buFont typeface="Wingdings" pitchFamily="2" charset="2"/>
              <a:buChar char="ü"/>
            </a:pPr>
            <a:r>
              <a:rPr lang="zh-CN" altLang="en-US" sz="1900" dirty="0">
                <a:latin typeface="微软雅黑" pitchFamily="34" charset="-122"/>
                <a:ea typeface="微软雅黑" pitchFamily="34" charset="-122"/>
              </a:rPr>
              <a:t>移位寄存器的内容都左移</a:t>
            </a:r>
            <a:r>
              <a:rPr lang="en-US" altLang="zh-CN" sz="1900" dirty="0">
                <a:latin typeface="微软雅黑" pitchFamily="34" charset="-122"/>
                <a:ea typeface="微软雅黑" pitchFamily="34" charset="-122"/>
              </a:rPr>
              <a:t>s </a:t>
            </a:r>
            <a:r>
              <a:rPr lang="zh-CN" altLang="en-US" sz="1900" dirty="0">
                <a:latin typeface="微软雅黑" pitchFamily="34" charset="-122"/>
                <a:ea typeface="微软雅黑" pitchFamily="34" charset="-122"/>
              </a:rPr>
              <a:t>比特，同时将</a:t>
            </a:r>
            <a:r>
              <a:rPr lang="en-US" altLang="zh-CN" sz="1900" dirty="0">
                <a:latin typeface="微软雅黑" pitchFamily="34" charset="-122"/>
                <a:ea typeface="微软雅黑" pitchFamily="34" charset="-122"/>
              </a:rPr>
              <a:t>C</a:t>
            </a:r>
            <a:r>
              <a:rPr lang="en-US" altLang="zh-CN" sz="1900" baseline="-25000" dirty="0">
                <a:latin typeface="微软雅黑" pitchFamily="34" charset="-122"/>
                <a:ea typeface="微软雅黑" pitchFamily="34" charset="-122"/>
              </a:rPr>
              <a:t>1</a:t>
            </a:r>
            <a:r>
              <a:rPr lang="zh-CN" altLang="en-US" sz="1900" dirty="0">
                <a:latin typeface="微软雅黑" pitchFamily="34" charset="-122"/>
                <a:ea typeface="微软雅黑" pitchFamily="34" charset="-122"/>
              </a:rPr>
              <a:t>放在移位寄存器的最右边</a:t>
            </a:r>
            <a:r>
              <a:rPr lang="en-US" altLang="zh-CN" sz="1900" dirty="0">
                <a:latin typeface="微软雅黑" pitchFamily="34" charset="-122"/>
                <a:ea typeface="微软雅黑" pitchFamily="34" charset="-122"/>
              </a:rPr>
              <a:t>〈</a:t>
            </a:r>
            <a:r>
              <a:rPr lang="zh-CN" altLang="en-US" sz="1900" dirty="0">
                <a:latin typeface="微软雅黑" pitchFamily="34" charset="-122"/>
                <a:ea typeface="微软雅黑" pitchFamily="34" charset="-122"/>
              </a:rPr>
              <a:t>最低</a:t>
            </a:r>
            <a:r>
              <a:rPr lang="en-US" altLang="zh-CN" sz="1900" dirty="0">
                <a:latin typeface="微软雅黑" pitchFamily="34" charset="-122"/>
                <a:ea typeface="微软雅黑" pitchFamily="34" charset="-122"/>
              </a:rPr>
              <a:t>) s </a:t>
            </a:r>
            <a:r>
              <a:rPr lang="zh-CN" altLang="en-US" sz="1900" dirty="0">
                <a:latin typeface="微软雅黑" pitchFamily="34" charset="-122"/>
                <a:ea typeface="微软雅黑" pitchFamily="34" charset="-122"/>
              </a:rPr>
              <a:t>比特。</a:t>
            </a:r>
            <a:endParaRPr lang="en-US" altLang="zh-CN" sz="1900" dirty="0">
              <a:latin typeface="微软雅黑" pitchFamily="34" charset="-122"/>
              <a:ea typeface="微软雅黑" pitchFamily="34" charset="-122"/>
            </a:endParaRPr>
          </a:p>
          <a:p>
            <a:pPr marL="342900" indent="-342900" algn="l">
              <a:lnSpc>
                <a:spcPct val="150000"/>
              </a:lnSpc>
              <a:buClr>
                <a:srgbClr val="FF0000"/>
              </a:buClr>
              <a:buFont typeface="Wingdings" pitchFamily="2" charset="2"/>
              <a:buChar char="ü"/>
            </a:pPr>
            <a:r>
              <a:rPr lang="zh-CN" altLang="en-US" sz="1900" dirty="0">
                <a:latin typeface="微软雅黑" pitchFamily="34" charset="-122"/>
                <a:ea typeface="微软雅黑" pitchFamily="34" charset="-122"/>
              </a:rPr>
              <a:t>持续直到所有明文单元都已被加密。</a:t>
            </a:r>
          </a:p>
        </p:txBody>
      </p:sp>
      <p:sp>
        <p:nvSpPr>
          <p:cNvPr id="3" name="TextBox 2"/>
          <p:cNvSpPr txBox="1"/>
          <p:nvPr/>
        </p:nvSpPr>
        <p:spPr>
          <a:xfrm>
            <a:off x="2771800" y="116632"/>
            <a:ext cx="3096344" cy="707886"/>
          </a:xfrm>
          <a:prstGeom prst="rect">
            <a:avLst/>
          </a:prstGeom>
          <a:noFill/>
        </p:spPr>
        <p:txBody>
          <a:bodyPr wrap="square" rtlCol="0">
            <a:spAutoFit/>
          </a:bodyPr>
          <a:lstStyle/>
          <a:p>
            <a:r>
              <a:rPr lang="en-AU" altLang="zh-CN" sz="4000" dirty="0">
                <a:solidFill>
                  <a:schemeClr val="bg1"/>
                </a:solidFill>
                <a:latin typeface="+mj-ea"/>
                <a:ea typeface="+mj-ea"/>
              </a:rPr>
              <a:t>CFB</a:t>
            </a:r>
            <a:r>
              <a:rPr lang="zh-CN" altLang="en-US" sz="4000" dirty="0">
                <a:solidFill>
                  <a:schemeClr val="bg1"/>
                </a:solidFill>
                <a:latin typeface="+mj-ea"/>
                <a:ea typeface="+mj-ea"/>
              </a:rPr>
              <a:t>加密</a:t>
            </a:r>
            <a:endParaRPr lang="zh-CN" altLang="en-US" sz="4000" dirty="0">
              <a:latin typeface="+mj-ea"/>
              <a:ea typeface="+mj-ea"/>
            </a:endParaRPr>
          </a:p>
        </p:txBody>
      </p:sp>
      <p:sp>
        <p:nvSpPr>
          <p:cNvPr id="7" name="灯片编号占位符 6"/>
          <p:cNvSpPr>
            <a:spLocks noGrp="1"/>
          </p:cNvSpPr>
          <p:nvPr>
            <p:ph type="sldNum" sz="quarter" idx="12"/>
          </p:nvPr>
        </p:nvSpPr>
        <p:spPr/>
        <p:txBody>
          <a:bodyPr/>
          <a:lstStyle/>
          <a:p>
            <a:fld id="{458C8F27-2AC2-4F48-B4D1-AAB02A38F0D0}" type="slidenum">
              <a:rPr lang="en-US" altLang="zh-CN" smtClean="0"/>
              <a:pPr/>
              <a:t>238</a:t>
            </a:fld>
            <a:endParaRPr lang="en-US" altLang="zh-CN"/>
          </a:p>
        </p:txBody>
      </p:sp>
      <p:pic>
        <p:nvPicPr>
          <p:cNvPr id="4" name="图片 3">
            <a:extLst>
              <a:ext uri="{FF2B5EF4-FFF2-40B4-BE49-F238E27FC236}">
                <a16:creationId xmlns:a16="http://schemas.microsoft.com/office/drawing/2014/main" id="{BCA0438A-F9AB-4663-A531-531D78333F24}"/>
              </a:ext>
            </a:extLst>
          </p:cNvPr>
          <p:cNvPicPr>
            <a:picLocks noChangeAspect="1"/>
          </p:cNvPicPr>
          <p:nvPr/>
        </p:nvPicPr>
        <p:blipFill>
          <a:blip r:embed="rId3"/>
          <a:stretch>
            <a:fillRect/>
          </a:stretch>
        </p:blipFill>
        <p:spPr>
          <a:xfrm>
            <a:off x="3762375" y="1141053"/>
            <a:ext cx="5381625" cy="5485918"/>
          </a:xfrm>
          <a:prstGeom prst="rect">
            <a:avLst/>
          </a:prstGeom>
        </p:spPr>
      </p:pic>
    </p:spTree>
    <p:extLst>
      <p:ext uri="{BB962C8B-B14F-4D97-AF65-F5344CB8AC3E}">
        <p14:creationId xmlns:p14="http://schemas.microsoft.com/office/powerpoint/2010/main" val="2569264849"/>
      </p:ext>
    </p:extLst>
  </p:cSld>
  <p:clrMapOvr>
    <a:masterClrMapping/>
  </p:clrMapOvr>
  <p:transition>
    <p:wipe dir="d"/>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177" y="1232164"/>
            <a:ext cx="3563888" cy="5013039"/>
          </a:xfrm>
          <a:prstGeom prst="rect">
            <a:avLst/>
          </a:prstGeom>
        </p:spPr>
        <p:txBody>
          <a:bodyPr wrap="square">
            <a:spAutoFit/>
          </a:bodyPr>
          <a:lstStyle/>
          <a:p>
            <a:pPr marL="342900" indent="-342900" algn="l">
              <a:lnSpc>
                <a:spcPct val="150000"/>
              </a:lnSpc>
              <a:buClr>
                <a:srgbClr val="FF0000"/>
              </a:buClr>
              <a:buFont typeface="Wingdings" pitchFamily="2" charset="2"/>
              <a:buChar char="ü"/>
            </a:pPr>
            <a:r>
              <a:rPr lang="zh-CN" altLang="en-US" sz="2400" dirty="0">
                <a:solidFill>
                  <a:srgbClr val="FF0000"/>
                </a:solidFill>
                <a:latin typeface="微软雅黑" pitchFamily="34" charset="-122"/>
                <a:ea typeface="微软雅黑" pitchFamily="34" charset="-122"/>
              </a:rPr>
              <a:t>解密时，使用同样的方案</a:t>
            </a:r>
            <a:endParaRPr lang="en-US" altLang="zh-CN" sz="2400" dirty="0">
              <a:solidFill>
                <a:srgbClr val="FF0000"/>
              </a:solidFill>
              <a:latin typeface="微软雅黑" pitchFamily="34" charset="-122"/>
              <a:ea typeface="微软雅黑" pitchFamily="34" charset="-122"/>
            </a:endParaRPr>
          </a:p>
          <a:p>
            <a:pPr marL="342900" indent="-342900" algn="l">
              <a:lnSpc>
                <a:spcPct val="150000"/>
              </a:lnSpc>
              <a:buClr>
                <a:srgbClr val="FF0000"/>
              </a:buClr>
              <a:buFont typeface="Wingdings" pitchFamily="2" charset="2"/>
              <a:buChar char="ü"/>
            </a:pPr>
            <a:r>
              <a:rPr lang="zh-CN" altLang="en-US" sz="2400" dirty="0">
                <a:latin typeface="微软雅黑" pitchFamily="34" charset="-122"/>
                <a:ea typeface="微软雅黑" pitchFamily="34" charset="-122"/>
              </a:rPr>
              <a:t>不同的是将接收到的密文单元和加密模块的输出进行异或得到明文单元</a:t>
            </a:r>
            <a:endParaRPr lang="en-US" altLang="zh-CN" sz="2400" dirty="0">
              <a:latin typeface="微软雅黑" pitchFamily="34" charset="-122"/>
              <a:ea typeface="微软雅黑" pitchFamily="34" charset="-122"/>
            </a:endParaRPr>
          </a:p>
          <a:p>
            <a:pPr marL="342900" indent="-342900" algn="l">
              <a:lnSpc>
                <a:spcPct val="150000"/>
              </a:lnSpc>
              <a:buClr>
                <a:srgbClr val="FF0000"/>
              </a:buClr>
              <a:buFont typeface="Wingdings" pitchFamily="2" charset="2"/>
              <a:buChar char="ü"/>
            </a:pPr>
            <a:r>
              <a:rPr lang="zh-CN" altLang="en-US" sz="2400" dirty="0">
                <a:latin typeface="微软雅黑" pitchFamily="34" charset="-122"/>
                <a:ea typeface="微软雅黑" pitchFamily="34" charset="-122"/>
              </a:rPr>
              <a:t>注意这里使用的是加密函数，而不是解密函数</a:t>
            </a:r>
          </a:p>
        </p:txBody>
      </p:sp>
      <p:sp>
        <p:nvSpPr>
          <p:cNvPr id="3" name="TextBox 2"/>
          <p:cNvSpPr txBox="1"/>
          <p:nvPr/>
        </p:nvSpPr>
        <p:spPr>
          <a:xfrm>
            <a:off x="2771800" y="116632"/>
            <a:ext cx="3096344" cy="707886"/>
          </a:xfrm>
          <a:prstGeom prst="rect">
            <a:avLst/>
          </a:prstGeom>
          <a:noFill/>
        </p:spPr>
        <p:txBody>
          <a:bodyPr wrap="square" rtlCol="0">
            <a:spAutoFit/>
          </a:bodyPr>
          <a:lstStyle/>
          <a:p>
            <a:r>
              <a:rPr lang="en-AU" altLang="zh-CN" sz="4000" dirty="0">
                <a:solidFill>
                  <a:schemeClr val="bg1"/>
                </a:solidFill>
                <a:latin typeface="+mj-ea"/>
                <a:ea typeface="+mj-ea"/>
              </a:rPr>
              <a:t>CFB</a:t>
            </a:r>
            <a:r>
              <a:rPr lang="zh-CN" altLang="en-US" sz="4000" dirty="0">
                <a:solidFill>
                  <a:schemeClr val="bg1"/>
                </a:solidFill>
                <a:latin typeface="+mj-ea"/>
                <a:ea typeface="+mj-ea"/>
              </a:rPr>
              <a:t>加密</a:t>
            </a:r>
            <a:endParaRPr lang="zh-CN" altLang="en-US" sz="4000" dirty="0">
              <a:latin typeface="+mj-ea"/>
              <a:ea typeface="+mj-ea"/>
            </a:endParaRPr>
          </a:p>
        </p:txBody>
      </p:sp>
      <p:sp>
        <p:nvSpPr>
          <p:cNvPr id="7" name="灯片编号占位符 6"/>
          <p:cNvSpPr>
            <a:spLocks noGrp="1"/>
          </p:cNvSpPr>
          <p:nvPr>
            <p:ph type="sldNum" sz="quarter" idx="12"/>
          </p:nvPr>
        </p:nvSpPr>
        <p:spPr/>
        <p:txBody>
          <a:bodyPr/>
          <a:lstStyle/>
          <a:p>
            <a:fld id="{458C8F27-2AC2-4F48-B4D1-AAB02A38F0D0}" type="slidenum">
              <a:rPr lang="en-US" altLang="zh-CN" smtClean="0"/>
              <a:pPr/>
              <a:t>239</a:t>
            </a:fld>
            <a:endParaRPr lang="en-US" altLang="zh-CN"/>
          </a:p>
        </p:txBody>
      </p:sp>
      <p:pic>
        <p:nvPicPr>
          <p:cNvPr id="4" name="图片 3">
            <a:extLst>
              <a:ext uri="{FF2B5EF4-FFF2-40B4-BE49-F238E27FC236}">
                <a16:creationId xmlns:a16="http://schemas.microsoft.com/office/drawing/2014/main" id="{BCA0438A-F9AB-4663-A531-531D78333F24}"/>
              </a:ext>
            </a:extLst>
          </p:cNvPr>
          <p:cNvPicPr>
            <a:picLocks noChangeAspect="1"/>
          </p:cNvPicPr>
          <p:nvPr/>
        </p:nvPicPr>
        <p:blipFill>
          <a:blip r:embed="rId3"/>
          <a:stretch>
            <a:fillRect/>
          </a:stretch>
        </p:blipFill>
        <p:spPr>
          <a:xfrm>
            <a:off x="3762375" y="1141053"/>
            <a:ext cx="5381625" cy="5485918"/>
          </a:xfrm>
          <a:prstGeom prst="rect">
            <a:avLst/>
          </a:prstGeom>
        </p:spPr>
      </p:pic>
    </p:spTree>
    <p:extLst>
      <p:ext uri="{BB962C8B-B14F-4D97-AF65-F5344CB8AC3E}">
        <p14:creationId xmlns:p14="http://schemas.microsoft.com/office/powerpoint/2010/main" val="1849483591"/>
      </p:ext>
    </p:extLst>
  </p:cSld>
  <p:clrMapOvr>
    <a:masterClrMapping/>
  </p:clrMapOvr>
  <p:transition>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altLang="en-US" b="0" dirty="0">
                <a:solidFill>
                  <a:schemeClr val="bg1"/>
                </a:solidFill>
                <a:latin typeface="+mj-ea"/>
              </a:rPr>
              <a:t>一次一密密码系统：要求</a:t>
            </a:r>
          </a:p>
        </p:txBody>
      </p:sp>
      <p:sp>
        <p:nvSpPr>
          <p:cNvPr id="2" name="灯片编号占位符 1"/>
          <p:cNvSpPr>
            <a:spLocks noGrp="1"/>
          </p:cNvSpPr>
          <p:nvPr>
            <p:ph type="sldNum" sz="quarter" idx="12"/>
          </p:nvPr>
        </p:nvSpPr>
        <p:spPr/>
        <p:txBody>
          <a:bodyPr/>
          <a:lstStyle/>
          <a:p>
            <a:fld id="{737F2E61-75E1-4E22-B7C3-7A96A5DEDED1}" type="slidenum">
              <a:rPr lang="en-US" altLang="zh-CN" smtClean="0"/>
              <a:pPr/>
              <a:t>24</a:t>
            </a:fld>
            <a:endParaRPr lang="en-US" altLang="zh-CN"/>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a:xfrm>
                <a:off x="457200" y="1125538"/>
                <a:ext cx="8229600" cy="5040312"/>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endParaRPr lang="zh-CN" altLang="en-US" sz="2800" kern="0" dirty="0">
                  <a:latin typeface="Times New Roman" panose="02020603050405020304" pitchFamily="18" charset="0"/>
                </a:endParaRPr>
              </a:p>
              <a:p>
                <a:pPr>
                  <a:buFontTx/>
                  <a:buNone/>
                </a:pPr>
                <a:endParaRPr lang="en-US" altLang="zh-CN" sz="2800" kern="0" dirty="0">
                  <a:solidFill>
                    <a:srgbClr val="FF0000"/>
                  </a:solidFill>
                  <a:latin typeface="Times New Roman" panose="02020603050405020304" pitchFamily="18" charset="0"/>
                </a:endParaRPr>
              </a:p>
              <a:p>
                <a:pPr>
                  <a:buFontTx/>
                  <a:buNone/>
                </a:pPr>
                <a:r>
                  <a:rPr lang="en-US" altLang="zh-CN" sz="2800" kern="0" dirty="0">
                    <a:solidFill>
                      <a:srgbClr val="FF0000"/>
                    </a:solidFill>
                    <a:latin typeface="Times New Roman" panose="02020603050405020304" pitchFamily="18" charset="0"/>
                  </a:rPr>
                  <a:t>1</a:t>
                </a:r>
                <a:r>
                  <a:rPr lang="zh-CN" altLang="en-US" sz="2800" kern="0" dirty="0">
                    <a:solidFill>
                      <a:srgbClr val="FF0000"/>
                    </a:solidFill>
                    <a:latin typeface="Times New Roman" panose="02020603050405020304" pitchFamily="18" charset="0"/>
                  </a:rPr>
                  <a:t>）密钥</a:t>
                </a:r>
                <a:r>
                  <a:rPr lang="en-US" altLang="zh-CN" sz="2800" i="1" kern="0" dirty="0">
                    <a:solidFill>
                      <a:srgbClr val="FF0000"/>
                    </a:solidFill>
                    <a:latin typeface="Times New Roman" panose="02020603050405020304" pitchFamily="18" charset="0"/>
                  </a:rPr>
                  <a:t>K=</a:t>
                </a:r>
                <a:r>
                  <a:rPr lang="zh-CN" altLang="en-US" sz="2800" i="1" kern="0" dirty="0">
                    <a:solidFill>
                      <a:srgbClr val="FF0000"/>
                    </a:solidFill>
                    <a:latin typeface="Times New Roman" panose="02020603050405020304" pitchFamily="18" charset="0"/>
                  </a:rPr>
                  <a:t>（</a:t>
                </a:r>
                <a:r>
                  <a:rPr lang="en-US" altLang="zh-CN" sz="2800" i="1" kern="0" dirty="0">
                    <a:solidFill>
                      <a:srgbClr val="FF0000"/>
                    </a:solidFill>
                    <a:latin typeface="Times New Roman" panose="02020603050405020304" pitchFamily="18" charset="0"/>
                  </a:rPr>
                  <a:t>k</a:t>
                </a:r>
                <a:r>
                  <a:rPr lang="en-US" altLang="zh-CN" sz="2800" i="1" kern="0" baseline="-25000" dirty="0">
                    <a:solidFill>
                      <a:srgbClr val="FF0000"/>
                    </a:solidFill>
                    <a:latin typeface="Times New Roman" panose="02020603050405020304" pitchFamily="18" charset="0"/>
                  </a:rPr>
                  <a:t>0</a:t>
                </a:r>
                <a:r>
                  <a:rPr lang="zh-CN" altLang="en-US" sz="2800" i="1" kern="0" dirty="0">
                    <a:solidFill>
                      <a:srgbClr val="FF0000"/>
                    </a:solidFill>
                    <a:latin typeface="Times New Roman" panose="02020603050405020304" pitchFamily="18" charset="0"/>
                  </a:rPr>
                  <a:t>，</a:t>
                </a:r>
                <a:r>
                  <a:rPr lang="en-US" altLang="zh-CN" sz="2800" i="1" kern="0" dirty="0">
                    <a:solidFill>
                      <a:srgbClr val="FF0000"/>
                    </a:solidFill>
                    <a:latin typeface="Times New Roman" panose="02020603050405020304" pitchFamily="18" charset="0"/>
                  </a:rPr>
                  <a:t>k</a:t>
                </a:r>
                <a:r>
                  <a:rPr lang="en-US" altLang="zh-CN" sz="2800" i="1" kern="0" baseline="-25000" dirty="0">
                    <a:solidFill>
                      <a:srgbClr val="FF0000"/>
                    </a:solidFill>
                    <a:latin typeface="Times New Roman" panose="02020603050405020304" pitchFamily="18" charset="0"/>
                  </a:rPr>
                  <a:t>1</a:t>
                </a:r>
                <a:r>
                  <a:rPr lang="zh-CN" altLang="en-US" sz="2800" i="1" kern="0" dirty="0">
                    <a:solidFill>
                      <a:srgbClr val="FF0000"/>
                    </a:solidFill>
                    <a:latin typeface="Times New Roman" panose="02020603050405020304" pitchFamily="18" charset="0"/>
                  </a:rPr>
                  <a:t>，</a:t>
                </a:r>
                <a:r>
                  <a:rPr lang="en-US" altLang="zh-CN" sz="2800" i="1" kern="0" dirty="0">
                    <a:solidFill>
                      <a:srgbClr val="FF0000"/>
                    </a:solidFill>
                    <a:latin typeface="Times New Roman" panose="02020603050405020304" pitchFamily="18" charset="0"/>
                  </a:rPr>
                  <a:t>…</a:t>
                </a:r>
                <a:r>
                  <a:rPr lang="zh-CN" altLang="en-US" sz="2800" i="1" kern="0" dirty="0">
                    <a:solidFill>
                      <a:srgbClr val="FF0000"/>
                    </a:solidFill>
                    <a:latin typeface="Times New Roman" panose="02020603050405020304" pitchFamily="18" charset="0"/>
                  </a:rPr>
                  <a:t>，</a:t>
                </a:r>
                <a:r>
                  <a:rPr lang="en-US" altLang="zh-CN" sz="2800" i="1" kern="0" dirty="0">
                    <a:solidFill>
                      <a:srgbClr val="FF0000"/>
                    </a:solidFill>
                    <a:latin typeface="Times New Roman" panose="02020603050405020304" pitchFamily="18" charset="0"/>
                  </a:rPr>
                  <a:t>k</a:t>
                </a:r>
                <a:r>
                  <a:rPr lang="en-US" altLang="zh-CN" sz="2800" i="1" kern="0" baseline="-25000" dirty="0">
                    <a:solidFill>
                      <a:srgbClr val="FF0000"/>
                    </a:solidFill>
                    <a:latin typeface="Times New Roman" panose="02020603050405020304" pitchFamily="18" charset="0"/>
                  </a:rPr>
                  <a:t>n-1</a:t>
                </a:r>
                <a:r>
                  <a:rPr lang="zh-CN" altLang="en-US" sz="2800" i="1" kern="0" dirty="0">
                    <a:solidFill>
                      <a:srgbClr val="FF0000"/>
                    </a:solidFill>
                    <a:latin typeface="Times New Roman" panose="02020603050405020304" pitchFamily="18" charset="0"/>
                  </a:rPr>
                  <a:t>）</a:t>
                </a:r>
                <a:r>
                  <a:rPr lang="zh-CN" altLang="en-US" sz="2800" kern="0" dirty="0">
                    <a:solidFill>
                      <a:srgbClr val="FF0000"/>
                    </a:solidFill>
                    <a:latin typeface="Times New Roman" panose="02020603050405020304" pitchFamily="18" charset="0"/>
                  </a:rPr>
                  <a:t>是一个随机序列，</a:t>
                </a:r>
                <a:endParaRPr lang="en-US" altLang="zh-CN" sz="2800" kern="0" dirty="0">
                  <a:solidFill>
                    <a:srgbClr val="FF0000"/>
                  </a:solidFill>
                  <a:latin typeface="Times New Roman" panose="02020603050405020304" pitchFamily="18" charset="0"/>
                </a:endParaRPr>
              </a:p>
              <a:p>
                <a:pPr>
                  <a:buFontTx/>
                  <a:buNone/>
                </a:pPr>
                <a:r>
                  <a:rPr lang="zh-CN" altLang="en-US" sz="2800" kern="0" dirty="0">
                    <a:solidFill>
                      <a:srgbClr val="FF0000"/>
                    </a:solidFill>
                    <a:latin typeface="Times New Roman" panose="02020603050405020304" pitchFamily="18" charset="0"/>
                  </a:rPr>
                  <a:t>即</a:t>
                </a:r>
                <a:r>
                  <a:rPr lang="en-US" altLang="zh-CN" sz="2800" i="1" kern="0" dirty="0" err="1">
                    <a:solidFill>
                      <a:srgbClr val="FF0000"/>
                    </a:solidFill>
                    <a:latin typeface="Times New Roman" panose="02020603050405020304" pitchFamily="18" charset="0"/>
                  </a:rPr>
                  <a:t>k</a:t>
                </a:r>
                <a:r>
                  <a:rPr lang="en-US" altLang="zh-CN" sz="2800" i="1" kern="0" baseline="-25000" dirty="0" err="1">
                    <a:solidFill>
                      <a:srgbClr val="FF0000"/>
                    </a:solidFill>
                    <a:latin typeface="Times New Roman" panose="02020603050405020304" pitchFamily="18" charset="0"/>
                  </a:rPr>
                  <a:t>i</a:t>
                </a:r>
                <a:r>
                  <a:rPr lang="zh-CN" altLang="en-US" sz="2800" b="0" kern="0" dirty="0">
                    <a:solidFill>
                      <a:srgbClr val="FF0000"/>
                    </a:solidFill>
                    <a:latin typeface="Times New Roman" panose="02020603050405020304" pitchFamily="18" charset="0"/>
                  </a:rPr>
                  <a:t>是</a:t>
                </a:r>
                <a:r>
                  <a:rPr lang="zh-CN" altLang="en-US" sz="2800" kern="0" dirty="0">
                    <a:solidFill>
                      <a:srgbClr val="FF0000"/>
                    </a:solidFill>
                    <a:latin typeface="Times New Roman" panose="02020603050405020304" pitchFamily="18" charset="0"/>
                  </a:rPr>
                  <a:t>从密钥空间</a:t>
                </a:r>
                <a:r>
                  <a:rPr lang="en-US" altLang="zh-CN" sz="2800" i="1" kern="0" dirty="0">
                    <a:solidFill>
                      <a:srgbClr val="FF0000"/>
                    </a:solidFill>
                    <a:latin typeface="Times New Roman" panose="02020603050405020304" pitchFamily="18" charset="0"/>
                  </a:rPr>
                  <a:t>K</a:t>
                </a:r>
                <a:r>
                  <a:rPr lang="zh-CN" altLang="en-US" sz="2800" kern="0" dirty="0">
                    <a:solidFill>
                      <a:srgbClr val="FF0000"/>
                    </a:solidFill>
                    <a:latin typeface="Times New Roman" panose="02020603050405020304" pitchFamily="18" charset="0"/>
                  </a:rPr>
                  <a:t>中随机选取；</a:t>
                </a:r>
                <a:endParaRPr lang="en-US" altLang="zh-CN" sz="2800" kern="0" dirty="0">
                  <a:solidFill>
                    <a:srgbClr val="FF0000"/>
                  </a:solidFill>
                  <a:latin typeface="Times New Roman" panose="02020603050405020304" pitchFamily="18" charset="0"/>
                </a:endParaRPr>
              </a:p>
              <a:p>
                <a:pPr>
                  <a:buFontTx/>
                  <a:buNone/>
                </a:pPr>
                <a:endParaRPr lang="zh-CN" altLang="en-US" sz="2800" kern="0" dirty="0">
                  <a:solidFill>
                    <a:srgbClr val="FF0000"/>
                  </a:solidFill>
                  <a:latin typeface="Times New Roman" panose="02020603050405020304" pitchFamily="18" charset="0"/>
                </a:endParaRPr>
              </a:p>
              <a:p>
                <a:pPr>
                  <a:buFontTx/>
                  <a:buNone/>
                </a:pPr>
                <a:r>
                  <a:rPr lang="en-US" altLang="zh-CN" sz="2800" kern="0" dirty="0">
                    <a:solidFill>
                      <a:srgbClr val="FF0000"/>
                    </a:solidFill>
                    <a:latin typeface="Times New Roman" panose="02020603050405020304" pitchFamily="18" charset="0"/>
                  </a:rPr>
                  <a:t>2</a:t>
                </a:r>
                <a:r>
                  <a:rPr lang="zh-CN" altLang="en-US" sz="2800" kern="0" dirty="0">
                    <a:solidFill>
                      <a:srgbClr val="FF0000"/>
                    </a:solidFill>
                    <a:latin typeface="Times New Roman" panose="02020603050405020304" pitchFamily="18" charset="0"/>
                  </a:rPr>
                  <a:t>）密钥</a:t>
                </a:r>
                <a:r>
                  <a:rPr lang="en-US" altLang="zh-CN" sz="2800" i="1" kern="0" dirty="0" err="1">
                    <a:solidFill>
                      <a:srgbClr val="FF0000"/>
                    </a:solidFill>
                    <a:latin typeface="Times New Roman" panose="02020603050405020304" pitchFamily="18" charset="0"/>
                  </a:rPr>
                  <a:t>k</a:t>
                </a:r>
                <a:r>
                  <a:rPr lang="en-US" altLang="zh-CN" sz="2800" i="1" kern="0" baseline="-25000" dirty="0" err="1">
                    <a:solidFill>
                      <a:srgbClr val="FF0000"/>
                    </a:solidFill>
                    <a:latin typeface="Times New Roman" panose="02020603050405020304" pitchFamily="18" charset="0"/>
                  </a:rPr>
                  <a:t>i</a:t>
                </a:r>
                <a:r>
                  <a:rPr lang="zh-CN" altLang="en-US" sz="2800" kern="0" dirty="0">
                    <a:solidFill>
                      <a:srgbClr val="FF0000"/>
                    </a:solidFill>
                    <a:latin typeface="Times New Roman" panose="02020603050405020304" pitchFamily="18" charset="0"/>
                  </a:rPr>
                  <a:t>只能使用一次；</a:t>
                </a:r>
                <a:endParaRPr lang="en-US" altLang="zh-CN" sz="2800" kern="0" dirty="0">
                  <a:solidFill>
                    <a:srgbClr val="FF0000"/>
                  </a:solidFill>
                  <a:latin typeface="Times New Roman" panose="02020603050405020304" pitchFamily="18" charset="0"/>
                </a:endParaRPr>
              </a:p>
              <a:p>
                <a:pPr>
                  <a:buFontTx/>
                  <a:buNone/>
                </a:pPr>
                <a:endParaRPr lang="zh-CN" altLang="en-US" sz="2800" kern="0" dirty="0">
                  <a:solidFill>
                    <a:srgbClr val="FF0000"/>
                  </a:solidFill>
                  <a:latin typeface="Times New Roman" panose="02020603050405020304" pitchFamily="18" charset="0"/>
                </a:endParaRPr>
              </a:p>
              <a:p>
                <a:pPr>
                  <a:buFontTx/>
                  <a:buNone/>
                </a:pPr>
                <a:r>
                  <a:rPr lang="en-US" altLang="zh-CN" sz="2800" kern="0" dirty="0">
                    <a:solidFill>
                      <a:srgbClr val="FF0000"/>
                    </a:solidFill>
                    <a:latin typeface="Times New Roman" panose="02020603050405020304" pitchFamily="18" charset="0"/>
                  </a:rPr>
                  <a:t>3</a:t>
                </a:r>
                <a:r>
                  <a:rPr lang="zh-CN" altLang="en-US" sz="2800" kern="0" dirty="0">
                    <a:solidFill>
                      <a:srgbClr val="FF0000"/>
                    </a:solidFill>
                    <a:latin typeface="Times New Roman" panose="02020603050405020304" pitchFamily="18" charset="0"/>
                  </a:rPr>
                  <a:t>）</a:t>
                </a:r>
                <a:r>
                  <a:rPr lang="en-US" altLang="zh-CN" sz="2800" kern="0" dirty="0">
                    <a:solidFill>
                      <a:srgbClr val="FF0000"/>
                    </a:solidFill>
                    <a:latin typeface="Times New Roman" panose="02020603050405020304" pitchFamily="18" charset="0"/>
                  </a:rPr>
                  <a:t>|</a:t>
                </a:r>
                <a:r>
                  <a:rPr lang="en-US" altLang="zh-CN" sz="2800" i="1" kern="0" dirty="0" err="1">
                    <a:solidFill>
                      <a:srgbClr val="FF0000"/>
                    </a:solidFill>
                    <a:latin typeface="Times New Roman" panose="02020603050405020304" pitchFamily="18" charset="0"/>
                  </a:rPr>
                  <a:t>k</a:t>
                </a:r>
                <a:r>
                  <a:rPr lang="en-US" altLang="zh-CN" sz="2800" i="1" kern="0" baseline="-25000" dirty="0" err="1">
                    <a:solidFill>
                      <a:srgbClr val="FF0000"/>
                    </a:solidFill>
                    <a:latin typeface="Times New Roman" panose="02020603050405020304" pitchFamily="18" charset="0"/>
                  </a:rPr>
                  <a:t>i</a:t>
                </a:r>
                <a:r>
                  <a:rPr lang="en-US" altLang="zh-CN" sz="2800" kern="0" dirty="0">
                    <a:solidFill>
                      <a:srgbClr val="FF0000"/>
                    </a:solidFill>
                    <a:latin typeface="Times New Roman" panose="02020603050405020304" pitchFamily="18" charset="0"/>
                  </a:rPr>
                  <a:t>| = |</a:t>
                </a:r>
                <a:r>
                  <a:rPr lang="en-US" altLang="zh-CN" sz="2800" i="1" kern="0" dirty="0">
                    <a:solidFill>
                      <a:srgbClr val="FF0000"/>
                    </a:solidFill>
                    <a:latin typeface="Times New Roman" panose="02020603050405020304" pitchFamily="18" charset="0"/>
                  </a:rPr>
                  <a:t>m</a:t>
                </a:r>
                <a:r>
                  <a:rPr lang="en-US" altLang="zh-CN" sz="2800" i="1" kern="0" baseline="-25000" dirty="0">
                    <a:solidFill>
                      <a:srgbClr val="FF0000"/>
                    </a:solidFill>
                    <a:latin typeface="Times New Roman" panose="02020603050405020304" pitchFamily="18" charset="0"/>
                  </a:rPr>
                  <a:t>i</a:t>
                </a:r>
                <a:r>
                  <a:rPr lang="en-US" altLang="zh-CN" sz="2800" kern="0" dirty="0">
                    <a:solidFill>
                      <a:srgbClr val="FF0000"/>
                    </a:solidFill>
                    <a:latin typeface="Times New Roman" panose="02020603050405020304" pitchFamily="18" charset="0"/>
                  </a:rPr>
                  <a:t>|</a:t>
                </a:r>
                <a:r>
                  <a:rPr lang="zh-CN" altLang="en-US" sz="2800" kern="0" dirty="0">
                    <a:solidFill>
                      <a:srgbClr val="FF0000"/>
                    </a:solidFill>
                    <a:latin typeface="Times New Roman" panose="02020603050405020304" pitchFamily="18" charset="0"/>
                  </a:rPr>
                  <a:t>，且密钥空间要大于等于明文空间，即</a:t>
                </a:r>
                <a:r>
                  <a:rPr lang="en-US" altLang="zh-CN" sz="2800" kern="0" dirty="0">
                    <a:solidFill>
                      <a:srgbClr val="FF0000"/>
                    </a:solidFill>
                    <a:latin typeface="Times New Roman" panose="02020603050405020304" pitchFamily="18" charset="0"/>
                  </a:rPr>
                  <a:t>||</a:t>
                </a:r>
                <a:r>
                  <a:rPr lang="en-US" altLang="zh-CN" sz="2800" i="1" kern="0" dirty="0">
                    <a:solidFill>
                      <a:srgbClr val="FF0000"/>
                    </a:solidFill>
                    <a:latin typeface="Times New Roman" panose="02020603050405020304" pitchFamily="18" charset="0"/>
                  </a:rPr>
                  <a:t>K</a:t>
                </a:r>
                <a:r>
                  <a:rPr lang="en-US" altLang="zh-CN" sz="2800" kern="0" dirty="0">
                    <a:solidFill>
                      <a:srgbClr val="FF0000"/>
                    </a:solidFill>
                    <a:latin typeface="Times New Roman" panose="02020603050405020304" pitchFamily="18" charset="0"/>
                  </a:rPr>
                  <a:t>|| </a:t>
                </a:r>
                <a14:m>
                  <m:oMath xmlns:m="http://schemas.openxmlformats.org/officeDocument/2006/math">
                    <m:r>
                      <a:rPr lang="en-US" altLang="zh-CN" sz="2800" b="1" i="1" kern="0" smtClean="0">
                        <a:solidFill>
                          <a:srgbClr val="FF0000"/>
                        </a:solidFill>
                        <a:latin typeface="Cambria Math" panose="02040503050406030204" pitchFamily="18" charset="0"/>
                        <a:ea typeface="Cambria Math" panose="02040503050406030204" pitchFamily="18" charset="0"/>
                      </a:rPr>
                      <m:t>≥</m:t>
                    </m:r>
                    <m:r>
                      <m:rPr>
                        <m:nor/>
                      </m:rPr>
                      <a:rPr lang="en-US" altLang="zh-CN" sz="2800" kern="0" dirty="0">
                        <a:solidFill>
                          <a:srgbClr val="FF0000"/>
                        </a:solidFill>
                        <a:latin typeface="Times New Roman" panose="02020603050405020304" pitchFamily="18" charset="0"/>
                      </a:rPr>
                      <m:t>||</m:t>
                    </m:r>
                    <m:r>
                      <m:rPr>
                        <m:nor/>
                      </m:rPr>
                      <a:rPr lang="en-US" altLang="zh-CN" sz="2800" b="1" i="1" kern="0" dirty="0" smtClean="0">
                        <a:solidFill>
                          <a:srgbClr val="FF0000"/>
                        </a:solidFill>
                        <a:latin typeface="Times New Roman" panose="02020603050405020304" pitchFamily="18" charset="0"/>
                      </a:rPr>
                      <m:t>M</m:t>
                    </m:r>
                    <m:r>
                      <m:rPr>
                        <m:nor/>
                      </m:rPr>
                      <a:rPr lang="en-US" altLang="zh-CN" sz="2800" kern="0" dirty="0">
                        <a:solidFill>
                          <a:srgbClr val="FF0000"/>
                        </a:solidFill>
                        <a:latin typeface="Times New Roman" panose="02020603050405020304" pitchFamily="18" charset="0"/>
                      </a:rPr>
                      <m:t>|</m:t>
                    </m:r>
                  </m:oMath>
                </a14:m>
                <a:r>
                  <a:rPr lang="en-US" altLang="zh-CN" sz="2800" kern="0" dirty="0">
                    <a:solidFill>
                      <a:srgbClr val="FF0000"/>
                    </a:solidFill>
                    <a:latin typeface="Times New Roman" panose="02020603050405020304" pitchFamily="18" charset="0"/>
                  </a:rPr>
                  <a:t>|</a:t>
                </a:r>
                <a:r>
                  <a:rPr lang="zh-CN" altLang="en-US" sz="2800" kern="0" dirty="0">
                    <a:solidFill>
                      <a:srgbClr val="FF0000"/>
                    </a:solidFill>
                    <a:latin typeface="Times New Roman" panose="02020603050405020304" pitchFamily="18" charset="0"/>
                  </a:rPr>
                  <a:t>。 </a:t>
                </a:r>
              </a:p>
            </p:txBody>
          </p:sp>
        </mc:Choice>
        <mc:Fallback xmlns="">
          <p:sp>
            <p:nvSpPr>
              <p:cNvPr id="5" name="Rectangle 3"/>
              <p:cNvSpPr txBox="1">
                <a:spLocks noRot="1" noChangeAspect="1" noMove="1" noResize="1" noEditPoints="1" noAdjustHandles="1" noChangeArrowheads="1" noChangeShapeType="1" noTextEdit="1"/>
              </p:cNvSpPr>
              <p:nvPr/>
            </p:nvSpPr>
            <p:spPr>
              <a:xfrm>
                <a:off x="457200" y="1125538"/>
                <a:ext cx="8229600" cy="5040312"/>
              </a:xfrm>
              <a:prstGeom prst="rect">
                <a:avLst/>
              </a:prstGeom>
              <a:blipFill>
                <a:blip r:embed="rId3"/>
                <a:stretch>
                  <a:fillRect l="-1481"/>
                </a:stretch>
              </a:blipFill>
            </p:spPr>
            <p:txBody>
              <a:bodyPr/>
              <a:lstStyle/>
              <a:p>
                <a:r>
                  <a:rPr lang="en-US">
                    <a:noFill/>
                  </a:rPr>
                  <a:t> </a:t>
                </a:r>
              </a:p>
            </p:txBody>
          </p:sp>
        </mc:Fallback>
      </mc:AlternateContent>
    </p:spTree>
    <p:extLst>
      <p:ext uri="{BB962C8B-B14F-4D97-AF65-F5344CB8AC3E}">
        <p14:creationId xmlns:p14="http://schemas.microsoft.com/office/powerpoint/2010/main" val="511762747"/>
      </p:ext>
    </p:extLst>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AU" altLang="zh-CN" b="0" dirty="0">
                <a:solidFill>
                  <a:schemeClr val="bg1"/>
                </a:solidFill>
                <a:latin typeface="+mj-ea"/>
              </a:rPr>
              <a:t>CFB</a:t>
            </a:r>
            <a:r>
              <a:rPr lang="zh-CN" altLang="en-AU" b="0" dirty="0">
                <a:solidFill>
                  <a:schemeClr val="bg1"/>
                </a:solidFill>
                <a:latin typeface="+mj-ea"/>
              </a:rPr>
              <a:t>模式的优点和局限</a:t>
            </a:r>
            <a:endParaRPr lang="zh-CN" altLang="en-US" b="0" dirty="0">
              <a:solidFill>
                <a:schemeClr val="bg1"/>
              </a:solidFill>
              <a:latin typeface="+mj-ea"/>
            </a:endParaRPr>
          </a:p>
        </p:txBody>
      </p:sp>
      <p:sp>
        <p:nvSpPr>
          <p:cNvPr id="37891" name="Rectangle 3"/>
          <p:cNvSpPr>
            <a:spLocks noGrp="1" noChangeArrowheads="1"/>
          </p:cNvSpPr>
          <p:nvPr>
            <p:ph type="body" idx="4294967295"/>
          </p:nvPr>
        </p:nvSpPr>
        <p:spPr>
          <a:xfrm>
            <a:off x="467544" y="1484784"/>
            <a:ext cx="8229600" cy="4896544"/>
          </a:xfrm>
        </p:spPr>
        <p:txBody>
          <a:bodyPr/>
          <a:lstStyle/>
          <a:p>
            <a:pPr>
              <a:buClr>
                <a:srgbClr val="497E9D"/>
              </a:buClr>
              <a:buFont typeface="Wingdings" pitchFamily="2" charset="2"/>
              <a:buChar char="p"/>
            </a:pPr>
            <a:r>
              <a:rPr lang="zh-CN" altLang="en-AU" sz="2100" b="0" dirty="0">
                <a:latin typeface="微软雅黑" pitchFamily="34" charset="-122"/>
                <a:ea typeface="微软雅黑" pitchFamily="34" charset="-122"/>
              </a:rPr>
              <a:t>当数据以位或字节形式到达时使用都是适当的 </a:t>
            </a:r>
          </a:p>
          <a:p>
            <a:pPr>
              <a:buClr>
                <a:srgbClr val="497E9D"/>
              </a:buClr>
              <a:buFont typeface="Wingdings" pitchFamily="2" charset="2"/>
              <a:buChar char="p"/>
            </a:pPr>
            <a:endParaRPr lang="zh-CN" altLang="en-AU" sz="2100" b="0" dirty="0">
              <a:latin typeface="微软雅黑" pitchFamily="34" charset="-122"/>
              <a:ea typeface="微软雅黑" pitchFamily="34" charset="-122"/>
            </a:endParaRPr>
          </a:p>
          <a:p>
            <a:pPr>
              <a:buClr>
                <a:srgbClr val="497E9D"/>
              </a:buClr>
              <a:buFont typeface="Wingdings" pitchFamily="2" charset="2"/>
              <a:buChar char="p"/>
            </a:pPr>
            <a:r>
              <a:rPr lang="zh-CN" altLang="en-AU" sz="2100" b="0" dirty="0">
                <a:latin typeface="微软雅黑" pitchFamily="34" charset="-122"/>
                <a:ea typeface="微软雅黑" pitchFamily="34" charset="-122"/>
              </a:rPr>
              <a:t>在加密解密两端都需要用分组加密器</a:t>
            </a:r>
          </a:p>
          <a:p>
            <a:pPr>
              <a:buClr>
                <a:srgbClr val="497E9D"/>
              </a:buClr>
              <a:buFont typeface="Wingdings" pitchFamily="2" charset="2"/>
              <a:buChar char="p"/>
            </a:pPr>
            <a:endParaRPr lang="zh-CN" altLang="en-AU" sz="2100" b="0" dirty="0">
              <a:latin typeface="微软雅黑" pitchFamily="34" charset="-122"/>
              <a:ea typeface="微软雅黑" pitchFamily="34" charset="-122"/>
            </a:endParaRPr>
          </a:p>
          <a:p>
            <a:pPr>
              <a:buClr>
                <a:srgbClr val="497E9D"/>
              </a:buClr>
              <a:buFont typeface="Wingdings" pitchFamily="2" charset="2"/>
              <a:buChar char="p"/>
            </a:pPr>
            <a:r>
              <a:rPr lang="zh-CN" altLang="en-AU" sz="2100" b="0" dirty="0">
                <a:latin typeface="微软雅黑" pitchFamily="34" charset="-122"/>
                <a:ea typeface="微软雅黑" pitchFamily="34" charset="-122"/>
              </a:rPr>
              <a:t>明文发生错误时，错误会传播</a:t>
            </a:r>
          </a:p>
          <a:p>
            <a:pPr>
              <a:buClr>
                <a:srgbClr val="497E9D"/>
              </a:buClr>
              <a:buFont typeface="Wingdings" pitchFamily="2" charset="2"/>
              <a:buChar char="p"/>
            </a:pPr>
            <a:endParaRPr lang="zh-CN" altLang="en-AU" sz="2100" b="0" dirty="0">
              <a:latin typeface="微软雅黑" pitchFamily="34" charset="-122"/>
              <a:ea typeface="微软雅黑" pitchFamily="34" charset="-122"/>
            </a:endParaRPr>
          </a:p>
          <a:p>
            <a:pPr>
              <a:buClr>
                <a:srgbClr val="497E9D"/>
              </a:buClr>
              <a:buFont typeface="Wingdings" pitchFamily="2" charset="2"/>
              <a:buChar char="p"/>
            </a:pPr>
            <a:r>
              <a:rPr lang="zh-CN" altLang="en-US" sz="2100" b="0" dirty="0">
                <a:latin typeface="微软雅黑" pitchFamily="34" charset="-122"/>
                <a:ea typeface="微软雅黑" pitchFamily="34" charset="-122"/>
              </a:rPr>
              <a:t>如果其中有一个字节的密文在传输的时候发生错误（即使是其中的一位），那么它出现在移位寄存器期间解密的</a:t>
            </a:r>
            <a:r>
              <a:rPr lang="en-US" altLang="zh-CN" sz="2100" b="0" dirty="0">
                <a:latin typeface="微软雅黑" pitchFamily="34" charset="-122"/>
                <a:ea typeface="微软雅黑" pitchFamily="34" charset="-122"/>
              </a:rPr>
              <a:t>8</a:t>
            </a:r>
            <a:r>
              <a:rPr lang="zh-CN" altLang="en-US" sz="2100" b="0" dirty="0">
                <a:latin typeface="微软雅黑" pitchFamily="34" charset="-122"/>
                <a:ea typeface="微软雅黑" pitchFamily="34" charset="-122"/>
              </a:rPr>
              <a:t>个字节的数据都会得不到正确的解密结果，当然，这</a:t>
            </a:r>
            <a:r>
              <a:rPr lang="en-US" altLang="zh-CN" sz="2100" b="0" dirty="0">
                <a:latin typeface="微软雅黑" pitchFamily="34" charset="-122"/>
                <a:ea typeface="微软雅黑" pitchFamily="34" charset="-122"/>
              </a:rPr>
              <a:t>8</a:t>
            </a:r>
            <a:r>
              <a:rPr lang="zh-CN" altLang="en-US" sz="2100" b="0" dirty="0">
                <a:latin typeface="微软雅黑" pitchFamily="34" charset="-122"/>
                <a:ea typeface="微软雅黑" pitchFamily="34" charset="-122"/>
              </a:rPr>
              <a:t>个字节过去之后，依然可以得到正确的解密结果</a:t>
            </a:r>
          </a:p>
          <a:p>
            <a:pPr>
              <a:buClr>
                <a:srgbClr val="497E9D"/>
              </a:buClr>
              <a:buFont typeface="Wingdings" pitchFamily="2" charset="2"/>
              <a:buChar char="p"/>
            </a:pPr>
            <a:endParaRPr lang="zh-CN" altLang="en-AU" sz="2100" b="0" dirty="0">
              <a:latin typeface="微软雅黑" pitchFamily="34" charset="-122"/>
              <a:ea typeface="微软雅黑" pitchFamily="34" charset="-122"/>
            </a:endParaRPr>
          </a:p>
          <a:p>
            <a:pPr>
              <a:buClr>
                <a:srgbClr val="497E9D"/>
              </a:buClr>
              <a:buFont typeface="Wingdings" pitchFamily="2" charset="2"/>
              <a:buChar char="p"/>
            </a:pPr>
            <a:r>
              <a:rPr lang="zh-CN" altLang="en-US" sz="2100" b="0" dirty="0">
                <a:latin typeface="微软雅黑" pitchFamily="34" charset="-122"/>
                <a:ea typeface="微软雅黑" pitchFamily="34" charset="-122"/>
              </a:rPr>
              <a:t>该模式也是比较浪费的，因为在每轮加解密中都丢弃了大部分结果</a:t>
            </a:r>
            <a:r>
              <a:rPr lang="en-US" altLang="zh-CN" sz="2100" b="0" dirty="0">
                <a:latin typeface="微软雅黑" pitchFamily="34" charset="-122"/>
                <a:ea typeface="微软雅黑" pitchFamily="34" charset="-122"/>
              </a:rPr>
              <a:t>,s </a:t>
            </a:r>
            <a:r>
              <a:rPr lang="zh-CN" altLang="en-US" sz="2100" b="0" dirty="0">
                <a:latin typeface="微软雅黑" pitchFamily="34" charset="-122"/>
                <a:ea typeface="微软雅黑" pitchFamily="34" charset="-122"/>
              </a:rPr>
              <a:t>通常为一字节（</a:t>
            </a:r>
            <a:r>
              <a:rPr lang="en-US" altLang="zh-CN" sz="2100" b="0" dirty="0">
                <a:latin typeface="微软雅黑" pitchFamily="34" charset="-122"/>
                <a:ea typeface="微软雅黑" pitchFamily="34" charset="-122"/>
              </a:rPr>
              <a:t>8 </a:t>
            </a:r>
            <a:r>
              <a:rPr lang="zh-CN" altLang="en-US" sz="2100" b="0" dirty="0">
                <a:latin typeface="微软雅黑" pitchFamily="34" charset="-122"/>
                <a:ea typeface="微软雅黑" pitchFamily="34" charset="-122"/>
              </a:rPr>
              <a:t>位）</a:t>
            </a:r>
            <a:endParaRPr lang="en-AU" altLang="zh-CN" sz="2100" b="0" dirty="0">
              <a:latin typeface="微软雅黑" pitchFamily="34" charset="-122"/>
              <a:ea typeface="微软雅黑" pitchFamily="34" charset="-122"/>
            </a:endParaRPr>
          </a:p>
        </p:txBody>
      </p:sp>
      <p:sp>
        <p:nvSpPr>
          <p:cNvPr id="5" name="灯片编号占位符 4"/>
          <p:cNvSpPr>
            <a:spLocks noGrp="1"/>
          </p:cNvSpPr>
          <p:nvPr>
            <p:ph type="sldNum" sz="quarter" idx="12"/>
          </p:nvPr>
        </p:nvSpPr>
        <p:spPr/>
        <p:txBody>
          <a:bodyPr/>
          <a:lstStyle/>
          <a:p>
            <a:fld id="{737F2E61-75E1-4E22-B7C3-7A96A5DEDED1}" type="slidenum">
              <a:rPr lang="en-US" altLang="zh-CN" smtClean="0"/>
              <a:pPr/>
              <a:t>240</a:t>
            </a:fld>
            <a:endParaRPr lang="en-US" altLang="zh-CN"/>
          </a:p>
        </p:txBody>
      </p:sp>
    </p:spTree>
    <p:extLst>
      <p:ext uri="{BB962C8B-B14F-4D97-AF65-F5344CB8AC3E}">
        <p14:creationId xmlns:p14="http://schemas.microsoft.com/office/powerpoint/2010/main" val="469376378"/>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B25D2523-320B-46B9-864B-EA9DC24FC5D1}" type="slidenum">
              <a:rPr lang="en-US" altLang="zh-CN" smtClean="0"/>
              <a:pPr/>
              <a:t>241</a:t>
            </a:fld>
            <a:endParaRPr lang="en-US" altLang="zh-CN"/>
          </a:p>
        </p:txBody>
      </p:sp>
      <p:sp>
        <p:nvSpPr>
          <p:cNvPr id="43010" name="Rectangle 2"/>
          <p:cNvSpPr>
            <a:spLocks noGrp="1" noChangeArrowheads="1"/>
          </p:cNvSpPr>
          <p:nvPr>
            <p:ph type="title" idx="4294967295"/>
          </p:nvPr>
        </p:nvSpPr>
        <p:spPr>
          <a:xfrm>
            <a:off x="0" y="115888"/>
            <a:ext cx="7921625" cy="1008062"/>
          </a:xfrm>
        </p:spPr>
        <p:txBody>
          <a:bodyPr/>
          <a:lstStyle/>
          <a:p>
            <a:r>
              <a:rPr lang="zh-CN" altLang="en-US" b="0" dirty="0">
                <a:solidFill>
                  <a:schemeClr val="bg1"/>
                </a:solidFill>
                <a:latin typeface="+mj-ea"/>
              </a:rPr>
              <a:t>计数器模式</a:t>
            </a:r>
            <a:r>
              <a:rPr lang="en-US" altLang="zh-CN" b="0" dirty="0">
                <a:solidFill>
                  <a:schemeClr val="bg1"/>
                </a:solidFill>
                <a:latin typeface="+mj-ea"/>
              </a:rPr>
              <a:t>  CTR </a:t>
            </a:r>
          </a:p>
        </p:txBody>
      </p:sp>
      <p:sp>
        <p:nvSpPr>
          <p:cNvPr id="4" name="Text Box 10"/>
          <p:cNvSpPr txBox="1">
            <a:spLocks noChangeArrowheads="1"/>
          </p:cNvSpPr>
          <p:nvPr/>
        </p:nvSpPr>
        <p:spPr bwMode="auto">
          <a:xfrm>
            <a:off x="360909" y="620688"/>
            <a:ext cx="1114747" cy="46166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zh-CN" sz="2400" dirty="0">
                <a:solidFill>
                  <a:schemeClr val="bg1"/>
                </a:solidFill>
                <a:latin typeface="Arial Black" pitchFamily="34" charset="0"/>
                <a:ea typeface="+mj-ea"/>
                <a:cs typeface="+mj-cs"/>
              </a:rPr>
              <a:t>2.5.4</a:t>
            </a:r>
          </a:p>
        </p:txBody>
      </p:sp>
      <p:sp>
        <p:nvSpPr>
          <p:cNvPr id="2" name="矩形 1"/>
          <p:cNvSpPr/>
          <p:nvPr/>
        </p:nvSpPr>
        <p:spPr>
          <a:xfrm>
            <a:off x="378201" y="1916832"/>
            <a:ext cx="8675587" cy="3785652"/>
          </a:xfrm>
          <a:prstGeom prst="rect">
            <a:avLst/>
          </a:prstGeom>
        </p:spPr>
        <p:txBody>
          <a:bodyPr wrap="square">
            <a:spAutoFit/>
          </a:bodyPr>
          <a:lstStyle/>
          <a:p>
            <a:pPr marL="342900" indent="-342900" algn="l">
              <a:lnSpc>
                <a:spcPct val="150000"/>
              </a:lnSpc>
              <a:spcBef>
                <a:spcPts val="600"/>
              </a:spcBef>
              <a:spcAft>
                <a:spcPts val="1200"/>
              </a:spcAft>
              <a:buClr>
                <a:srgbClr val="497E9D"/>
              </a:buClr>
              <a:buFont typeface="Wingdings" pitchFamily="2" charset="2"/>
              <a:buChar char="p"/>
            </a:pPr>
            <a:r>
              <a:rPr lang="en-US" altLang="zh-CN" sz="2000" dirty="0">
                <a:latin typeface="微软雅黑" pitchFamily="34" charset="-122"/>
                <a:ea typeface="微软雅黑" pitchFamily="34" charset="-122"/>
              </a:rPr>
              <a:t>CTR</a:t>
            </a:r>
            <a:r>
              <a:rPr lang="zh-CN" altLang="en-US" sz="2000" dirty="0">
                <a:latin typeface="微软雅黑" pitchFamily="34" charset="-122"/>
                <a:ea typeface="微软雅黑" pitchFamily="34" charset="-122"/>
              </a:rPr>
              <a:t>模式（</a:t>
            </a:r>
            <a:r>
              <a:rPr lang="en-US" altLang="zh-CN" sz="2000" dirty="0">
                <a:latin typeface="微软雅黑" pitchFamily="34" charset="-122"/>
                <a:ea typeface="微软雅黑" pitchFamily="34" charset="-122"/>
              </a:rPr>
              <a:t>Counter mode</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CM</a:t>
            </a:r>
            <a:r>
              <a:rPr lang="zh-CN" altLang="en-US" sz="2000" dirty="0">
                <a:latin typeface="微软雅黑" pitchFamily="34" charset="-122"/>
                <a:ea typeface="微软雅黑" pitchFamily="34" charset="-122"/>
              </a:rPr>
              <a:t>）也被称为</a:t>
            </a:r>
            <a:r>
              <a:rPr lang="en-US" altLang="zh-CN" sz="20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ICM</a:t>
            </a:r>
            <a:r>
              <a:rPr lang="zh-CN" altLang="en-US" sz="20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模式（</a:t>
            </a:r>
            <a:r>
              <a:rPr lang="en-US" altLang="zh-CN" sz="20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Integer Counter Mode</a:t>
            </a:r>
            <a:r>
              <a:rPr lang="zh-CN" altLang="en-US" sz="20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，整数计数模式）和</a:t>
            </a:r>
            <a:r>
              <a:rPr lang="en-US" altLang="zh-CN" sz="20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SIC</a:t>
            </a:r>
            <a:r>
              <a:rPr lang="zh-CN" altLang="en-US" sz="20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模式（</a:t>
            </a:r>
            <a:r>
              <a:rPr lang="en-US" altLang="zh-CN" sz="20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Segmented Integer Counter</a:t>
            </a:r>
            <a:r>
              <a:rPr lang="zh-CN" altLang="en-US" sz="20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a:t>
            </a:r>
            <a:endParaRPr lang="en-US" altLang="zh-CN" sz="20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a:p>
            <a:pPr marL="342900" indent="-342900" algn="l">
              <a:lnSpc>
                <a:spcPct val="150000"/>
              </a:lnSpc>
              <a:spcBef>
                <a:spcPts val="600"/>
              </a:spcBef>
              <a:spcAft>
                <a:spcPts val="1200"/>
              </a:spcAft>
              <a:buClr>
                <a:srgbClr val="497E9D"/>
              </a:buClr>
              <a:buFont typeface="Wingdings" pitchFamily="2" charset="2"/>
              <a:buChar char="p"/>
            </a:pPr>
            <a:r>
              <a:rPr lang="en-US" altLang="zh-CN" sz="2000" dirty="0">
                <a:latin typeface="微软雅黑" pitchFamily="34" charset="-122"/>
                <a:ea typeface="微软雅黑" pitchFamily="34" charset="-122"/>
              </a:rPr>
              <a:t>CTR</a:t>
            </a:r>
            <a:r>
              <a:rPr lang="zh-CN" altLang="en-US" sz="2000" dirty="0">
                <a:latin typeface="微软雅黑" pitchFamily="34" charset="-122"/>
                <a:ea typeface="微软雅黑" pitchFamily="34" charset="-122"/>
              </a:rPr>
              <a:t>通过递增一个加密计数器以产生连续的密钥流，其中，计数器可以是任意保证不产生长时间重复输出的函数，但使用一个普通的计数器是最简单和最常见的做法</a:t>
            </a:r>
            <a:endParaRPr lang="en-US" altLang="zh-CN" sz="2000" dirty="0">
              <a:latin typeface="微软雅黑" pitchFamily="34" charset="-122"/>
              <a:ea typeface="微软雅黑" pitchFamily="34" charset="-122"/>
            </a:endParaRPr>
          </a:p>
          <a:p>
            <a:pPr marL="342900" indent="-342900" algn="l">
              <a:lnSpc>
                <a:spcPct val="150000"/>
              </a:lnSpc>
              <a:spcBef>
                <a:spcPts val="600"/>
              </a:spcBef>
              <a:spcAft>
                <a:spcPts val="1200"/>
              </a:spcAft>
              <a:buClr>
                <a:srgbClr val="497E9D"/>
              </a:buClr>
              <a:buFont typeface="Wingdings" pitchFamily="2" charset="2"/>
              <a:buChar char="p"/>
            </a:pPr>
            <a:r>
              <a:rPr lang="zh-CN" altLang="en-US" sz="2000" dirty="0">
                <a:latin typeface="微软雅黑" pitchFamily="34" charset="-122"/>
                <a:ea typeface="微软雅黑" pitchFamily="34" charset="-122"/>
              </a:rPr>
              <a:t>由于加密和解密过程均可以进行并行处理，</a:t>
            </a:r>
            <a:r>
              <a:rPr lang="en-US" altLang="zh-CN" sz="2000" dirty="0">
                <a:latin typeface="微软雅黑" pitchFamily="34" charset="-122"/>
                <a:ea typeface="微软雅黑" pitchFamily="34" charset="-122"/>
              </a:rPr>
              <a:t>CTR</a:t>
            </a:r>
            <a:r>
              <a:rPr lang="zh-CN" altLang="en-US" sz="2000" dirty="0">
                <a:latin typeface="微软雅黑" pitchFamily="34" charset="-122"/>
                <a:ea typeface="微软雅黑" pitchFamily="34" charset="-122"/>
              </a:rPr>
              <a:t>适合运用于多处理器的硬件上</a:t>
            </a:r>
          </a:p>
        </p:txBody>
      </p:sp>
    </p:spTree>
    <p:extLst>
      <p:ext uri="{BB962C8B-B14F-4D97-AF65-F5344CB8AC3E}">
        <p14:creationId xmlns:p14="http://schemas.microsoft.com/office/powerpoint/2010/main" val="3622063118"/>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fld id="{B25D2523-320B-46B9-864B-EA9DC24FC5D1}" type="slidenum">
              <a:rPr lang="en-US" altLang="zh-CN" smtClean="0"/>
              <a:pPr/>
              <a:t>242</a:t>
            </a:fld>
            <a:endParaRPr lang="en-US" altLang="zh-CN"/>
          </a:p>
        </p:txBody>
      </p:sp>
      <p:pic>
        <p:nvPicPr>
          <p:cNvPr id="52225" name="Picture 1" descr="C:\Documents and Settings\H\Application Data\Tencent\Users\34767271\QQ\WinTemp\RichOle\X~~X7@)~S2D88@A(EKV{D~H.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5616" y="1198240"/>
            <a:ext cx="684076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52226" name="Picture 2" descr="C:\Documents and Settings\H\Application Data\Tencent\Users\34767271\QQ\WinTemp\RichOle\}%3KR%ZYM3863WD8X1415}N.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0932" y="3799807"/>
            <a:ext cx="6855443"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647595"/>
      </p:ext>
    </p:extLst>
  </p:cSld>
  <p:clrMapOvr>
    <a:masterClrMapping/>
  </p:clrMapOvr>
  <p:transition>
    <p:wipe dir="d"/>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fld id="{B25D2523-320B-46B9-864B-EA9DC24FC5D1}" type="slidenum">
              <a:rPr lang="en-US" altLang="zh-CN" smtClean="0"/>
              <a:pPr/>
              <a:t>243</a:t>
            </a:fld>
            <a:endParaRPr lang="en-US" altLang="zh-CN"/>
          </a:p>
        </p:txBody>
      </p:sp>
      <p:pic>
        <p:nvPicPr>
          <p:cNvPr id="2" name="图片 1"/>
          <p:cNvPicPr>
            <a:picLocks noChangeAspect="1"/>
          </p:cNvPicPr>
          <p:nvPr/>
        </p:nvPicPr>
        <p:blipFill>
          <a:blip r:embed="rId3"/>
          <a:stretch>
            <a:fillRect/>
          </a:stretch>
        </p:blipFill>
        <p:spPr>
          <a:xfrm>
            <a:off x="251520" y="1352525"/>
            <a:ext cx="8712967" cy="4991100"/>
          </a:xfrm>
          <a:prstGeom prst="rect">
            <a:avLst/>
          </a:prstGeom>
        </p:spPr>
      </p:pic>
    </p:spTree>
    <p:extLst>
      <p:ext uri="{BB962C8B-B14F-4D97-AF65-F5344CB8AC3E}">
        <p14:creationId xmlns:p14="http://schemas.microsoft.com/office/powerpoint/2010/main" val="223109622"/>
      </p:ext>
    </p:extLst>
  </p:cSld>
  <p:clrMapOvr>
    <a:masterClrMapping/>
  </p:clrMapOvr>
  <p:transition>
    <p:wipe dir="d"/>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fld id="{B25D2523-320B-46B9-864B-EA9DC24FC5D1}" type="slidenum">
              <a:rPr lang="en-US" altLang="zh-CN" smtClean="0"/>
              <a:pPr/>
              <a:t>244</a:t>
            </a:fld>
            <a:endParaRPr lang="en-US" altLang="zh-CN"/>
          </a:p>
        </p:txBody>
      </p:sp>
      <p:pic>
        <p:nvPicPr>
          <p:cNvPr id="3" name="图片 2"/>
          <p:cNvPicPr>
            <a:picLocks noChangeAspect="1"/>
          </p:cNvPicPr>
          <p:nvPr/>
        </p:nvPicPr>
        <p:blipFill>
          <a:blip r:embed="rId3"/>
          <a:stretch>
            <a:fillRect/>
          </a:stretch>
        </p:blipFill>
        <p:spPr>
          <a:xfrm>
            <a:off x="107504" y="1556792"/>
            <a:ext cx="8839200" cy="4464496"/>
          </a:xfrm>
          <a:prstGeom prst="rect">
            <a:avLst/>
          </a:prstGeom>
        </p:spPr>
      </p:pic>
    </p:spTree>
    <p:extLst>
      <p:ext uri="{BB962C8B-B14F-4D97-AF65-F5344CB8AC3E}">
        <p14:creationId xmlns:p14="http://schemas.microsoft.com/office/powerpoint/2010/main" val="1394711201"/>
      </p:ext>
    </p:extLst>
  </p:cSld>
  <p:clrMapOvr>
    <a:masterClrMapping/>
  </p:clrMapOvr>
  <p:transition>
    <p:wipe dir="d"/>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395288" y="332656"/>
            <a:ext cx="7848600" cy="647700"/>
          </a:xfrm>
        </p:spPr>
        <p:txBody>
          <a:bodyPr/>
          <a:lstStyle/>
          <a:p>
            <a:r>
              <a:rPr lang="en-AU" altLang="zh-CN" b="0" dirty="0">
                <a:solidFill>
                  <a:schemeClr val="bg1"/>
                </a:solidFill>
                <a:latin typeface="+mj-ea"/>
              </a:rPr>
              <a:t>CTR</a:t>
            </a:r>
            <a:r>
              <a:rPr lang="zh-CN" altLang="en-AU" b="0" dirty="0">
                <a:solidFill>
                  <a:schemeClr val="bg1"/>
                </a:solidFill>
                <a:latin typeface="+mj-ea"/>
              </a:rPr>
              <a:t>的优点</a:t>
            </a:r>
            <a:endParaRPr lang="zh-CN" altLang="en-US" b="0" dirty="0">
              <a:solidFill>
                <a:schemeClr val="bg1"/>
              </a:solidFill>
              <a:latin typeface="+mj-ea"/>
            </a:endParaRPr>
          </a:p>
        </p:txBody>
      </p:sp>
      <p:sp>
        <p:nvSpPr>
          <p:cNvPr id="44035" name="Rectangle 3"/>
          <p:cNvSpPr>
            <a:spLocks noGrp="1" noChangeArrowheads="1"/>
          </p:cNvSpPr>
          <p:nvPr>
            <p:ph type="body" idx="1"/>
          </p:nvPr>
        </p:nvSpPr>
        <p:spPr>
          <a:xfrm>
            <a:off x="677863" y="1341438"/>
            <a:ext cx="7861300" cy="4751858"/>
          </a:xfrm>
        </p:spPr>
        <p:txBody>
          <a:bodyPr/>
          <a:lstStyle/>
          <a:p>
            <a:pPr>
              <a:lnSpc>
                <a:spcPct val="120000"/>
              </a:lnSpc>
              <a:spcBef>
                <a:spcPts val="600"/>
              </a:spcBef>
              <a:spcAft>
                <a:spcPts val="600"/>
              </a:spcAft>
              <a:buClr>
                <a:srgbClr val="497E9D"/>
              </a:buClr>
              <a:buFont typeface="Wingdings" pitchFamily="2" charset="2"/>
              <a:buChar char="p"/>
            </a:pPr>
            <a:r>
              <a:rPr lang="zh-CN" altLang="en-US" sz="2000" b="0" dirty="0">
                <a:solidFill>
                  <a:srgbClr val="C00000"/>
                </a:solidFill>
                <a:latin typeface="微软雅黑" pitchFamily="34" charset="-122"/>
                <a:ea typeface="微软雅黑" pitchFamily="34" charset="-122"/>
              </a:rPr>
              <a:t>预处理：</a:t>
            </a:r>
            <a:r>
              <a:rPr lang="zh-CN" altLang="en-US" sz="2000" b="0" dirty="0">
                <a:latin typeface="微软雅黑" pitchFamily="34" charset="-122"/>
                <a:ea typeface="微软雅黑" pitchFamily="34" charset="-122"/>
              </a:rPr>
              <a:t> 算法和加密盒的输出不依靠明文和密文的输入，加密算法将仅仅是一系列异或运算，这将极大地提高吞吐量。</a:t>
            </a:r>
          </a:p>
          <a:p>
            <a:pPr>
              <a:lnSpc>
                <a:spcPct val="120000"/>
              </a:lnSpc>
              <a:spcBef>
                <a:spcPts val="600"/>
              </a:spcBef>
              <a:spcAft>
                <a:spcPts val="600"/>
              </a:spcAft>
              <a:buClr>
                <a:srgbClr val="497E9D"/>
              </a:buClr>
              <a:buFont typeface="Wingdings" pitchFamily="2" charset="2"/>
              <a:buChar char="p"/>
            </a:pPr>
            <a:r>
              <a:rPr lang="zh-CN" altLang="en-US" sz="2000" b="0" dirty="0">
                <a:solidFill>
                  <a:srgbClr val="C00000"/>
                </a:solidFill>
                <a:latin typeface="微软雅黑" pitchFamily="34" charset="-122"/>
                <a:ea typeface="微软雅黑" pitchFamily="34" charset="-122"/>
              </a:rPr>
              <a:t>高效</a:t>
            </a:r>
            <a:r>
              <a:rPr lang="en-US" altLang="zh-CN" sz="2000" b="0" dirty="0">
                <a:solidFill>
                  <a:srgbClr val="C00000"/>
                </a:solidFill>
                <a:latin typeface="微软雅黑" pitchFamily="34" charset="-122"/>
                <a:ea typeface="微软雅黑" pitchFamily="34" charset="-122"/>
              </a:rPr>
              <a:t>:</a:t>
            </a:r>
            <a:r>
              <a:rPr lang="zh-CN" altLang="en-US" sz="2000" b="0" dirty="0">
                <a:latin typeface="微软雅黑" pitchFamily="34" charset="-122"/>
                <a:ea typeface="微软雅黑" pitchFamily="34" charset="-122"/>
              </a:rPr>
              <a:t>可以做并行加密</a:t>
            </a:r>
            <a:r>
              <a:rPr lang="en-US" altLang="zh-CN" sz="2000" b="0" dirty="0">
                <a:latin typeface="微软雅黑" pitchFamily="34" charset="-122"/>
                <a:ea typeface="微软雅黑" pitchFamily="34" charset="-122"/>
              </a:rPr>
              <a:t>,</a:t>
            </a:r>
            <a:r>
              <a:rPr lang="zh-CN" altLang="en-US" sz="2000" b="0" dirty="0">
                <a:latin typeface="微软雅黑" pitchFamily="34" charset="-122"/>
                <a:ea typeface="微软雅黑" pitchFamily="34" charset="-122"/>
              </a:rPr>
              <a:t>允许同时处理多块明文 </a:t>
            </a:r>
            <a:r>
              <a:rPr lang="en-US" altLang="zh-CN" sz="2000" b="0" dirty="0">
                <a:latin typeface="微软雅黑" pitchFamily="34" charset="-122"/>
                <a:ea typeface="微软雅黑" pitchFamily="34" charset="-122"/>
              </a:rPr>
              <a:t>/ </a:t>
            </a:r>
            <a:r>
              <a:rPr lang="zh-CN" altLang="en-US" sz="2000" b="0" dirty="0">
                <a:latin typeface="微软雅黑" pitchFamily="34" charset="-122"/>
                <a:ea typeface="微软雅黑" pitchFamily="34" charset="-122"/>
              </a:rPr>
              <a:t>密文</a:t>
            </a:r>
          </a:p>
          <a:p>
            <a:pPr lvl="1">
              <a:lnSpc>
                <a:spcPct val="120000"/>
              </a:lnSpc>
              <a:spcBef>
                <a:spcPts val="600"/>
              </a:spcBef>
              <a:spcAft>
                <a:spcPts val="600"/>
              </a:spcAft>
              <a:buClr>
                <a:srgbClr val="FF0000"/>
              </a:buClr>
            </a:pPr>
            <a:r>
              <a:rPr lang="zh-CN" altLang="en-US" sz="2000" dirty="0">
                <a:latin typeface="微软雅黑" pitchFamily="34" charset="-122"/>
                <a:ea typeface="微软雅黑" pitchFamily="34" charset="-122"/>
              </a:rPr>
              <a:t>硬件效率</a:t>
            </a:r>
            <a:endParaRPr lang="en-US" altLang="zh-CN" sz="2000" dirty="0">
              <a:latin typeface="微软雅黑" pitchFamily="34" charset="-122"/>
              <a:ea typeface="微软雅黑" pitchFamily="34" charset="-122"/>
            </a:endParaRPr>
          </a:p>
          <a:p>
            <a:pPr lvl="1">
              <a:lnSpc>
                <a:spcPct val="120000"/>
              </a:lnSpc>
              <a:spcBef>
                <a:spcPts val="600"/>
              </a:spcBef>
              <a:spcAft>
                <a:spcPts val="600"/>
              </a:spcAft>
              <a:buClr>
                <a:srgbClr val="FF0000"/>
              </a:buClr>
            </a:pPr>
            <a:r>
              <a:rPr lang="zh-CN" altLang="en-US" sz="2000" dirty="0">
                <a:latin typeface="微软雅黑" pitchFamily="34" charset="-122"/>
                <a:ea typeface="微软雅黑" pitchFamily="34" charset="-122"/>
              </a:rPr>
              <a:t>软件效率</a:t>
            </a:r>
            <a:endParaRPr lang="en-US" altLang="zh-CN" sz="2000" dirty="0">
              <a:latin typeface="微软雅黑" pitchFamily="34" charset="-122"/>
              <a:ea typeface="微软雅黑" pitchFamily="34" charset="-122"/>
            </a:endParaRPr>
          </a:p>
          <a:p>
            <a:pPr marL="342900" lvl="1" indent="-342900">
              <a:lnSpc>
                <a:spcPct val="120000"/>
              </a:lnSpc>
              <a:spcBef>
                <a:spcPts val="600"/>
              </a:spcBef>
              <a:spcAft>
                <a:spcPts val="600"/>
              </a:spcAft>
              <a:buClr>
                <a:srgbClr val="497E9D"/>
              </a:buClr>
              <a:buFont typeface="Wingdings" pitchFamily="2" charset="2"/>
              <a:buChar char="p"/>
            </a:pPr>
            <a:r>
              <a:rPr lang="zh-CN" altLang="en-US" sz="2000" dirty="0">
                <a:solidFill>
                  <a:srgbClr val="C00000"/>
                </a:solidFill>
                <a:latin typeface="微软雅黑" pitchFamily="34" charset="-122"/>
                <a:ea typeface="微软雅黑" pitchFamily="34" charset="-122"/>
                <a:cs typeface="+mn-cs"/>
              </a:rPr>
              <a:t>随机存取：</a:t>
            </a:r>
            <a:r>
              <a:rPr lang="zh-CN" altLang="en-US" sz="2000" dirty="0">
                <a:latin typeface="微软雅黑" pitchFamily="34" charset="-122"/>
                <a:ea typeface="微软雅黑" pitchFamily="34" charset="-122"/>
                <a:cs typeface="+mn-cs"/>
              </a:rPr>
              <a:t>第 </a:t>
            </a:r>
            <a:r>
              <a:rPr lang="en-US" altLang="zh-CN" sz="2000" dirty="0">
                <a:latin typeface="微软雅黑" pitchFamily="34" charset="-122"/>
                <a:ea typeface="微软雅黑" pitchFamily="34" charset="-122"/>
                <a:cs typeface="+mn-cs"/>
              </a:rPr>
              <a:t>i </a:t>
            </a:r>
            <a:r>
              <a:rPr lang="zh-CN" altLang="en-US" sz="2000" dirty="0">
                <a:latin typeface="微软雅黑" pitchFamily="34" charset="-122"/>
                <a:ea typeface="微软雅黑" pitchFamily="34" charset="-122"/>
                <a:cs typeface="+mn-cs"/>
              </a:rPr>
              <a:t>块密文的解密不依赖于第 </a:t>
            </a:r>
            <a:r>
              <a:rPr lang="en-US" altLang="zh-CN" sz="2000" dirty="0">
                <a:latin typeface="微软雅黑" pitchFamily="34" charset="-122"/>
                <a:ea typeface="微软雅黑" pitchFamily="34" charset="-122"/>
                <a:cs typeface="+mn-cs"/>
              </a:rPr>
              <a:t>i-1 </a:t>
            </a:r>
            <a:r>
              <a:rPr lang="zh-CN" altLang="en-US" sz="2000" dirty="0">
                <a:latin typeface="微软雅黑" pitchFamily="34" charset="-122"/>
                <a:ea typeface="微软雅黑" pitchFamily="34" charset="-122"/>
                <a:cs typeface="+mn-cs"/>
              </a:rPr>
              <a:t>块密文，提供很高的随机访问能力</a:t>
            </a:r>
          </a:p>
          <a:p>
            <a:pPr>
              <a:lnSpc>
                <a:spcPct val="120000"/>
              </a:lnSpc>
              <a:spcBef>
                <a:spcPts val="600"/>
              </a:spcBef>
              <a:spcAft>
                <a:spcPts val="600"/>
              </a:spcAft>
              <a:buClr>
                <a:srgbClr val="497E9D"/>
              </a:buClr>
              <a:buFont typeface="Wingdings" pitchFamily="2" charset="2"/>
              <a:buChar char="p"/>
            </a:pPr>
            <a:r>
              <a:rPr lang="zh-CN" altLang="en-US" sz="2000" b="0" dirty="0">
                <a:solidFill>
                  <a:srgbClr val="C00000"/>
                </a:solidFill>
                <a:latin typeface="微软雅黑" pitchFamily="34" charset="-122"/>
                <a:ea typeface="微软雅黑" pitchFamily="34" charset="-122"/>
              </a:rPr>
              <a:t>简单：</a:t>
            </a:r>
            <a:r>
              <a:rPr lang="zh-CN" altLang="en-US" sz="2000" b="0" dirty="0">
                <a:latin typeface="微软雅黑" pitchFamily="34" charset="-122"/>
                <a:ea typeface="微软雅黑" pitchFamily="34" charset="-122"/>
              </a:rPr>
              <a:t>仅要求实现加密算法，但不要求实现解密算法。对于 </a:t>
            </a:r>
            <a:r>
              <a:rPr lang="en-US" altLang="zh-CN" sz="2000" b="0" dirty="0">
                <a:latin typeface="微软雅黑" pitchFamily="34" charset="-122"/>
                <a:ea typeface="微软雅黑" pitchFamily="34" charset="-122"/>
              </a:rPr>
              <a:t>AES </a:t>
            </a:r>
            <a:r>
              <a:rPr lang="zh-CN" altLang="en-US" sz="2000" b="0" dirty="0">
                <a:latin typeface="微软雅黑" pitchFamily="34" charset="-122"/>
                <a:ea typeface="微软雅黑" pitchFamily="34" charset="-122"/>
              </a:rPr>
              <a:t>等加</a:t>
            </a:r>
            <a:r>
              <a:rPr lang="en-US" altLang="zh-CN" sz="2000" b="0" dirty="0">
                <a:latin typeface="微软雅黑" pitchFamily="34" charset="-122"/>
                <a:ea typeface="微软雅黑" pitchFamily="34" charset="-122"/>
              </a:rPr>
              <a:t>/</a:t>
            </a:r>
            <a:r>
              <a:rPr lang="zh-CN" altLang="en-US" sz="2000" b="0" dirty="0">
                <a:latin typeface="微软雅黑" pitchFamily="34" charset="-122"/>
                <a:ea typeface="微软雅黑" pitchFamily="34" charset="-122"/>
              </a:rPr>
              <a:t>解密本质上不同的算法来说，这种简化是巨大的</a:t>
            </a:r>
            <a:endParaRPr lang="en-US" altLang="zh-CN" sz="2000" b="0" dirty="0">
              <a:latin typeface="微软雅黑" pitchFamily="34" charset="-122"/>
              <a:ea typeface="微软雅黑" pitchFamily="34" charset="-122"/>
            </a:endParaRPr>
          </a:p>
          <a:p>
            <a:pPr>
              <a:lnSpc>
                <a:spcPct val="120000"/>
              </a:lnSpc>
              <a:spcBef>
                <a:spcPts val="600"/>
              </a:spcBef>
              <a:spcAft>
                <a:spcPts val="600"/>
              </a:spcAft>
              <a:buClr>
                <a:srgbClr val="497E9D"/>
              </a:buClr>
              <a:buFont typeface="Wingdings" pitchFamily="2" charset="2"/>
              <a:buChar char="p"/>
            </a:pPr>
            <a:r>
              <a:rPr lang="zh-CN" altLang="en-US" sz="2000" b="0" dirty="0">
                <a:solidFill>
                  <a:srgbClr val="C00000"/>
                </a:solidFill>
                <a:latin typeface="微软雅黑" pitchFamily="34" charset="-122"/>
                <a:ea typeface="微软雅黑" pitchFamily="34" charset="-122"/>
              </a:rPr>
              <a:t>安全</a:t>
            </a:r>
          </a:p>
        </p:txBody>
      </p:sp>
      <p:sp>
        <p:nvSpPr>
          <p:cNvPr id="2" name="灯片编号占位符 1"/>
          <p:cNvSpPr>
            <a:spLocks noGrp="1"/>
          </p:cNvSpPr>
          <p:nvPr>
            <p:ph type="sldNum" sz="quarter" idx="12"/>
          </p:nvPr>
        </p:nvSpPr>
        <p:spPr/>
        <p:txBody>
          <a:bodyPr/>
          <a:lstStyle/>
          <a:p>
            <a:fld id="{458C8F27-2AC2-4F48-B4D1-AAB02A38F0D0}" type="slidenum">
              <a:rPr lang="en-US" altLang="zh-CN" smtClean="0"/>
              <a:pPr/>
              <a:t>245</a:t>
            </a:fld>
            <a:endParaRPr lang="en-US" altLang="zh-CN"/>
          </a:p>
        </p:txBody>
      </p:sp>
    </p:spTree>
    <p:extLst>
      <p:ext uri="{BB962C8B-B14F-4D97-AF65-F5344CB8AC3E}">
        <p14:creationId xmlns:p14="http://schemas.microsoft.com/office/powerpoint/2010/main" val="792825472"/>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solidFill>
                  <a:schemeClr val="bg1"/>
                </a:solidFill>
              </a:rPr>
              <a:t>破 译</a:t>
            </a:r>
          </a:p>
        </p:txBody>
      </p:sp>
      <p:sp>
        <p:nvSpPr>
          <p:cNvPr id="5" name="Rectangle 2"/>
          <p:cNvSpPr txBox="1">
            <a:spLocks noChangeArrowheads="1"/>
          </p:cNvSpPr>
          <p:nvPr/>
        </p:nvSpPr>
        <p:spPr bwMode="auto">
          <a:xfrm>
            <a:off x="900113" y="1809750"/>
            <a:ext cx="7164387" cy="428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marL="639763" lvl="1">
              <a:spcBef>
                <a:spcPct val="35000"/>
              </a:spcBef>
              <a:buClr>
                <a:srgbClr val="3A0074"/>
              </a:buClr>
              <a:buSzPct val="60000"/>
              <a:buFont typeface="Wingdings" pitchFamily="2" charset="2"/>
              <a:buNone/>
            </a:pPr>
            <a:endParaRPr lang="zh-CN" altLang="en-US" b="1" dirty="0">
              <a:solidFill>
                <a:srgbClr val="FF0000"/>
              </a:solidFill>
              <a:ea typeface="宋体" pitchFamily="2" charset="-122"/>
            </a:endParaRPr>
          </a:p>
        </p:txBody>
      </p:sp>
      <p:sp>
        <p:nvSpPr>
          <p:cNvPr id="3" name="灯片编号占位符 2"/>
          <p:cNvSpPr>
            <a:spLocks noGrp="1"/>
          </p:cNvSpPr>
          <p:nvPr>
            <p:ph type="sldNum" sz="quarter" idx="12"/>
          </p:nvPr>
        </p:nvSpPr>
        <p:spPr/>
        <p:txBody>
          <a:bodyPr/>
          <a:lstStyle/>
          <a:p>
            <a:fld id="{458C8F27-2AC2-4F48-B4D1-AAB02A38F0D0}" type="slidenum">
              <a:rPr lang="en-US" altLang="zh-CN" smtClean="0">
                <a:solidFill>
                  <a:srgbClr val="000000"/>
                </a:solidFill>
              </a:rPr>
              <a:pPr/>
              <a:t>246</a:t>
            </a:fld>
            <a:endParaRPr lang="en-US" altLang="zh-CN">
              <a:solidFill>
                <a:srgbClr val="000000"/>
              </a:solidFill>
            </a:endParaRPr>
          </a:p>
        </p:txBody>
      </p:sp>
      <p:pic>
        <p:nvPicPr>
          <p:cNvPr id="60417" name="Picture 1" descr="C:\Documents and Settings\H\Application Data\Tencent\Users\34767271\QQ\WinTemp\RichOle\7BMTELSZ{PHM@O1}{Y9)H9S.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080" y="1311274"/>
            <a:ext cx="9000464" cy="514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618605"/>
      </p:ext>
    </p:extLst>
  </p:cSld>
  <p:clrMapOvr>
    <a:masterClrMapping/>
  </p:clrMapOvr>
  <p:transition>
    <p:wipe dir="d"/>
  </p:transition>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25D2523-320B-46B9-864B-EA9DC24FC5D1}" type="slidenum">
              <a:rPr lang="en-US" altLang="zh-CN" smtClean="0"/>
              <a:pPr/>
              <a:t>247</a:t>
            </a:fld>
            <a:endParaRPr lang="en-US" altLang="zh-CN"/>
          </a:p>
        </p:txBody>
      </p:sp>
      <p:sp>
        <p:nvSpPr>
          <p:cNvPr id="6" name="Rectangle 3"/>
          <p:cNvSpPr txBox="1">
            <a:spLocks noChangeArrowheads="1"/>
          </p:cNvSpPr>
          <p:nvPr/>
        </p:nvSpPr>
        <p:spPr>
          <a:xfrm>
            <a:off x="345498" y="1196752"/>
            <a:ext cx="8354357" cy="5040560"/>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marL="0" lvl="1" indent="-342900">
              <a:lnSpc>
                <a:spcPct val="150000"/>
              </a:lnSpc>
              <a:spcBef>
                <a:spcPts val="600"/>
              </a:spcBef>
              <a:spcAft>
                <a:spcPts val="1200"/>
              </a:spcAft>
              <a:buClr>
                <a:schemeClr val="accent2"/>
              </a:buClr>
              <a:buBlip>
                <a:blip r:embed="rId3"/>
              </a:buBlip>
            </a:pPr>
            <a:r>
              <a:rPr lang="zh-CN" altLang="en-US" sz="2400" dirty="0">
                <a:latin typeface="微软雅黑" pitchFamily="34" charset="-122"/>
                <a:ea typeface="微软雅黑" pitchFamily="34" charset="-122"/>
              </a:rPr>
              <a:t>穷举攻击：密码分析者用试遍所有密钥的方法来破译密码。</a:t>
            </a:r>
            <a:endParaRPr lang="en-US" altLang="zh-CN" sz="2400" dirty="0">
              <a:latin typeface="微软雅黑" pitchFamily="34" charset="-122"/>
              <a:ea typeface="微软雅黑" pitchFamily="34" charset="-122"/>
            </a:endParaRPr>
          </a:p>
          <a:p>
            <a:pPr marL="400050" lvl="2" indent="0">
              <a:lnSpc>
                <a:spcPct val="150000"/>
              </a:lnSpc>
              <a:spcBef>
                <a:spcPts val="600"/>
              </a:spcBef>
              <a:spcAft>
                <a:spcPts val="1200"/>
              </a:spcAft>
              <a:buClr>
                <a:schemeClr val="accent2"/>
              </a:buClr>
              <a:buNone/>
            </a:pPr>
            <a:r>
              <a:rPr lang="zh-CN" altLang="en-US" sz="2000" dirty="0">
                <a:solidFill>
                  <a:srgbClr val="C00000"/>
                </a:solidFill>
                <a:latin typeface="微软雅黑" pitchFamily="34" charset="-122"/>
                <a:ea typeface="微软雅黑" pitchFamily="34" charset="-122"/>
              </a:rPr>
              <a:t>对抗方法：增加密钥的数量或者增加加密（解密）算法的复杂性。</a:t>
            </a:r>
            <a:endParaRPr lang="en-US" altLang="zh-CN" sz="2400" dirty="0">
              <a:latin typeface="微软雅黑" pitchFamily="34" charset="-122"/>
              <a:ea typeface="微软雅黑" pitchFamily="34" charset="-122"/>
            </a:endParaRPr>
          </a:p>
          <a:p>
            <a:pPr marL="0" lvl="1" indent="-342900">
              <a:lnSpc>
                <a:spcPct val="150000"/>
              </a:lnSpc>
              <a:spcBef>
                <a:spcPts val="600"/>
              </a:spcBef>
              <a:spcAft>
                <a:spcPts val="1200"/>
              </a:spcAft>
              <a:buClr>
                <a:schemeClr val="accent2"/>
              </a:buClr>
              <a:buBlip>
                <a:blip r:embed="rId3"/>
              </a:buBlip>
            </a:pPr>
            <a:r>
              <a:rPr lang="zh-CN" altLang="en-US" sz="2400" dirty="0">
                <a:latin typeface="微软雅黑" pitchFamily="34" charset="-122"/>
                <a:ea typeface="微软雅黑" pitchFamily="34" charset="-122"/>
              </a:rPr>
              <a:t>统计分析攻击：密码分析者通过分析明文和密文的统计规律来破译密码。</a:t>
            </a:r>
            <a:endParaRPr lang="en-US" altLang="zh-CN" sz="2400" dirty="0">
              <a:latin typeface="微软雅黑" pitchFamily="34" charset="-122"/>
              <a:ea typeface="微软雅黑" pitchFamily="34" charset="-122"/>
            </a:endParaRPr>
          </a:p>
          <a:p>
            <a:pPr marL="400050" lvl="2" indent="0">
              <a:lnSpc>
                <a:spcPct val="150000"/>
              </a:lnSpc>
              <a:spcBef>
                <a:spcPts val="600"/>
              </a:spcBef>
              <a:spcAft>
                <a:spcPts val="1200"/>
              </a:spcAft>
              <a:buClr>
                <a:schemeClr val="accent2"/>
              </a:buClr>
              <a:buNone/>
            </a:pPr>
            <a:r>
              <a:rPr lang="zh-CN" altLang="en-US" sz="2000" dirty="0">
                <a:solidFill>
                  <a:srgbClr val="C00000"/>
                </a:solidFill>
                <a:latin typeface="微软雅黑" pitchFamily="34" charset="-122"/>
                <a:ea typeface="微软雅黑" pitchFamily="34" charset="-122"/>
              </a:rPr>
              <a:t>对抗方法：设法使明文的统计特性不带入密文。</a:t>
            </a:r>
          </a:p>
          <a:p>
            <a:pPr marL="0" lvl="1" indent="-342900">
              <a:lnSpc>
                <a:spcPct val="150000"/>
              </a:lnSpc>
              <a:spcBef>
                <a:spcPts val="600"/>
              </a:spcBef>
              <a:spcAft>
                <a:spcPts val="1200"/>
              </a:spcAft>
              <a:buClr>
                <a:schemeClr val="accent2"/>
              </a:buClr>
              <a:buBlip>
                <a:blip r:embed="rId3"/>
              </a:buBlip>
            </a:pPr>
            <a:r>
              <a:rPr lang="zh-CN" altLang="en-US" sz="2400" dirty="0">
                <a:latin typeface="微软雅黑" pitchFamily="34" charset="-122"/>
                <a:ea typeface="微软雅黑" pitchFamily="34" charset="-122"/>
              </a:rPr>
              <a:t>数学分析攻击：密码分析者通过数学分析的方法来破译密码，如差分分析、线性分析等。</a:t>
            </a:r>
            <a:endParaRPr lang="en-US" altLang="zh-CN" sz="2400" dirty="0">
              <a:latin typeface="微软雅黑" pitchFamily="34" charset="-122"/>
              <a:ea typeface="微软雅黑" pitchFamily="34" charset="-122"/>
            </a:endParaRPr>
          </a:p>
          <a:p>
            <a:pPr marL="514350" lvl="3" indent="0">
              <a:lnSpc>
                <a:spcPct val="150000"/>
              </a:lnSpc>
              <a:spcBef>
                <a:spcPts val="600"/>
              </a:spcBef>
              <a:spcAft>
                <a:spcPts val="1200"/>
              </a:spcAft>
              <a:buClr>
                <a:schemeClr val="accent2"/>
              </a:buClr>
              <a:buNone/>
            </a:pPr>
            <a:r>
              <a:rPr lang="zh-CN" altLang="en-US" dirty="0">
                <a:solidFill>
                  <a:srgbClr val="C00000"/>
                </a:solidFill>
                <a:latin typeface="微软雅黑" pitchFamily="34" charset="-122"/>
                <a:ea typeface="微软雅黑" pitchFamily="34" charset="-122"/>
              </a:rPr>
              <a:t>对抗方法：设计具有坚实数学基础和足够复杂的密码系统。</a:t>
            </a:r>
            <a:endParaRPr lang="en-US" altLang="zh-CN"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2575948364"/>
      </p:ext>
    </p:extLst>
  </p:cSld>
  <p:clrMapOvr>
    <a:masterClrMapping/>
  </p:clrMapOvr>
  <p:transition>
    <p:wipe dir="d"/>
  </p:transition>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zh-CN" altLang="en-US" b="0" dirty="0">
                <a:solidFill>
                  <a:schemeClr val="bg1"/>
                </a:solidFill>
                <a:latin typeface="+mj-ea"/>
              </a:rPr>
              <a:t>课后编程练习（不用交作业）</a:t>
            </a:r>
            <a:endParaRPr lang="en-US" altLang="zh-CN" b="0" dirty="0">
              <a:solidFill>
                <a:schemeClr val="bg1"/>
              </a:solidFill>
              <a:latin typeface="+mj-ea"/>
            </a:endParaRPr>
          </a:p>
        </p:txBody>
      </p:sp>
      <p:sp>
        <p:nvSpPr>
          <p:cNvPr id="5" name="Rectangle 3"/>
          <p:cNvSpPr>
            <a:spLocks noGrp="1" noChangeArrowheads="1"/>
          </p:cNvSpPr>
          <p:nvPr>
            <p:ph type="body" idx="1"/>
          </p:nvPr>
        </p:nvSpPr>
        <p:spPr>
          <a:xfrm>
            <a:off x="652288" y="1827312"/>
            <a:ext cx="8002588" cy="3600400"/>
          </a:xfrm>
          <a:noFill/>
          <a:extLst>
            <a:ext uri="{909E8E84-426E-40DD-AFC4-6F175D3DCCD1}">
              <a14:hiddenFill xmlns:a14="http://schemas.microsoft.com/office/drawing/2010/main">
                <a:solidFill>
                  <a:schemeClr val="bg1"/>
                </a:solidFill>
              </a14:hiddenFill>
            </a:ext>
          </a:extLst>
        </p:spPr>
        <p:txBody>
          <a:bodyPr/>
          <a:lstStyle/>
          <a:p>
            <a:pPr marL="0" indent="0">
              <a:lnSpc>
                <a:spcPct val="90000"/>
              </a:lnSpc>
              <a:buNone/>
            </a:pPr>
            <a:endParaRPr lang="en-US" altLang="zh-CN" sz="4000" b="0" dirty="0">
              <a:solidFill>
                <a:srgbClr val="FF0000"/>
              </a:solidFill>
              <a:latin typeface="微软雅黑" pitchFamily="34" charset="-122"/>
              <a:ea typeface="微软雅黑" pitchFamily="34" charset="-122"/>
            </a:endParaRPr>
          </a:p>
          <a:p>
            <a:pPr>
              <a:lnSpc>
                <a:spcPct val="90000"/>
              </a:lnSpc>
            </a:pPr>
            <a:r>
              <a:rPr lang="zh-CN" altLang="en-US" sz="4000" b="0" dirty="0">
                <a:solidFill>
                  <a:srgbClr val="FF0000"/>
                </a:solidFill>
                <a:latin typeface="微软雅黑" pitchFamily="34" charset="-122"/>
                <a:ea typeface="微软雅黑" pitchFamily="34" charset="-122"/>
              </a:rPr>
              <a:t>在</a:t>
            </a:r>
            <a:r>
              <a:rPr lang="en-US" altLang="zh-CN" sz="4000" b="0" dirty="0">
                <a:solidFill>
                  <a:srgbClr val="FF0000"/>
                </a:solidFill>
                <a:latin typeface="微软雅黑" pitchFamily="34" charset="-122"/>
                <a:ea typeface="微软雅黑" pitchFamily="34" charset="-122"/>
              </a:rPr>
              <a:t>C/C++/Java/Python</a:t>
            </a:r>
            <a:r>
              <a:rPr lang="zh-CN" altLang="en-US" sz="4000" b="0" dirty="0">
                <a:solidFill>
                  <a:srgbClr val="FF0000"/>
                </a:solidFill>
                <a:latin typeface="微软雅黑" pitchFamily="34" charset="-122"/>
                <a:ea typeface="微软雅黑" pitchFamily="34" charset="-122"/>
              </a:rPr>
              <a:t>中，调用</a:t>
            </a:r>
            <a:r>
              <a:rPr lang="en-US" altLang="zh-CN" sz="4000" b="0" dirty="0">
                <a:solidFill>
                  <a:srgbClr val="FF0000"/>
                </a:solidFill>
                <a:latin typeface="微软雅黑" pitchFamily="34" charset="-122"/>
                <a:ea typeface="微软雅黑" pitchFamily="34" charset="-122"/>
              </a:rPr>
              <a:t>AES</a:t>
            </a:r>
            <a:r>
              <a:rPr lang="zh-CN" altLang="en-US" sz="4000" b="0" dirty="0">
                <a:solidFill>
                  <a:srgbClr val="FF0000"/>
                </a:solidFill>
                <a:latin typeface="微软雅黑" pitchFamily="34" charset="-122"/>
                <a:ea typeface="微软雅黑" pitchFamily="34" charset="-122"/>
              </a:rPr>
              <a:t>算法</a:t>
            </a:r>
            <a:r>
              <a:rPr lang="zh-CN" altLang="en-US" sz="4000" b="0">
                <a:solidFill>
                  <a:srgbClr val="FF0000"/>
                </a:solidFill>
                <a:latin typeface="微软雅黑" pitchFamily="34" charset="-122"/>
                <a:ea typeface="微软雅黑" pitchFamily="34" charset="-122"/>
              </a:rPr>
              <a:t>，实现文件的</a:t>
            </a:r>
            <a:r>
              <a:rPr lang="zh-CN" altLang="en-US" sz="4000" b="0" dirty="0">
                <a:solidFill>
                  <a:srgbClr val="FF0000"/>
                </a:solidFill>
                <a:latin typeface="微软雅黑" pitchFamily="34" charset="-122"/>
                <a:ea typeface="微软雅黑" pitchFamily="34" charset="-122"/>
              </a:rPr>
              <a:t>加解密</a:t>
            </a:r>
            <a:endParaRPr lang="en-US" altLang="zh-CN" sz="4000" b="0" dirty="0">
              <a:solidFill>
                <a:srgbClr val="FF0000"/>
              </a:solidFill>
              <a:latin typeface="微软雅黑" pitchFamily="34" charset="-122"/>
              <a:ea typeface="微软雅黑" pitchFamily="34" charset="-122"/>
            </a:endParaRPr>
          </a:p>
          <a:p>
            <a:pPr>
              <a:lnSpc>
                <a:spcPct val="90000"/>
              </a:lnSpc>
            </a:pPr>
            <a:endParaRPr lang="en-US" altLang="zh-CN" sz="4000" b="0" dirty="0">
              <a:solidFill>
                <a:srgbClr val="FF0000"/>
              </a:solidFill>
              <a:latin typeface="微软雅黑" pitchFamily="34" charset="-122"/>
              <a:ea typeface="微软雅黑" pitchFamily="34" charset="-122"/>
            </a:endParaRPr>
          </a:p>
          <a:p>
            <a:pPr>
              <a:lnSpc>
                <a:spcPct val="90000"/>
              </a:lnSpc>
            </a:pPr>
            <a:r>
              <a:rPr lang="zh-CN" altLang="en-US" sz="4000" b="0" dirty="0">
                <a:solidFill>
                  <a:srgbClr val="FF0000"/>
                </a:solidFill>
                <a:latin typeface="微软雅黑" pitchFamily="34" charset="-122"/>
                <a:ea typeface="微软雅黑" pitchFamily="34" charset="-122"/>
              </a:rPr>
              <a:t>考虑分组工作模式</a:t>
            </a:r>
            <a:endParaRPr lang="en-US" altLang="zh-CN" sz="4000" b="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817453777"/>
      </p:ext>
    </p:extLst>
  </p:cSld>
  <p:clrMapOvr>
    <a:masterClrMapping/>
  </p:clrMapOvr>
  <p:transition>
    <p:wipe dir="d"/>
  </p:transition>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zh-CN" altLang="en-US" b="0" dirty="0">
                <a:solidFill>
                  <a:schemeClr val="bg1"/>
                </a:solidFill>
                <a:latin typeface="+mj-ea"/>
              </a:rPr>
              <a:t>课后练习（选做）</a:t>
            </a:r>
            <a:endParaRPr lang="en-US" altLang="zh-CN" b="0" dirty="0">
              <a:solidFill>
                <a:schemeClr val="bg1"/>
              </a:solidFill>
              <a:latin typeface="+mj-ea"/>
            </a:endParaRPr>
          </a:p>
        </p:txBody>
      </p:sp>
      <p:sp>
        <p:nvSpPr>
          <p:cNvPr id="5" name="Rectangle 3"/>
          <p:cNvSpPr>
            <a:spLocks noGrp="1" noChangeArrowheads="1"/>
          </p:cNvSpPr>
          <p:nvPr>
            <p:ph type="body" idx="1"/>
          </p:nvPr>
        </p:nvSpPr>
        <p:spPr>
          <a:xfrm>
            <a:off x="652288" y="1827312"/>
            <a:ext cx="8002588" cy="3600400"/>
          </a:xfrm>
          <a:noFill/>
          <a:extLst>
            <a:ext uri="{909E8E84-426E-40DD-AFC4-6F175D3DCCD1}">
              <a14:hiddenFill xmlns:a14="http://schemas.microsoft.com/office/drawing/2010/main">
                <a:solidFill>
                  <a:schemeClr val="bg1"/>
                </a:solidFill>
              </a14:hiddenFill>
            </a:ext>
          </a:extLst>
        </p:spPr>
        <p:txBody>
          <a:bodyPr/>
          <a:lstStyle/>
          <a:p>
            <a:pPr marL="0" indent="0">
              <a:lnSpc>
                <a:spcPct val="90000"/>
              </a:lnSpc>
              <a:buNone/>
            </a:pPr>
            <a:endParaRPr lang="en-US" altLang="zh-CN" sz="4000" b="0" dirty="0">
              <a:solidFill>
                <a:srgbClr val="FF0000"/>
              </a:solidFill>
              <a:latin typeface="微软雅黑" pitchFamily="34" charset="-122"/>
              <a:ea typeface="微软雅黑" pitchFamily="34" charset="-122"/>
            </a:endParaRPr>
          </a:p>
          <a:p>
            <a:pPr>
              <a:lnSpc>
                <a:spcPct val="90000"/>
              </a:lnSpc>
            </a:pPr>
            <a:r>
              <a:rPr lang="zh-CN" altLang="en-US" sz="4000" b="0" dirty="0">
                <a:solidFill>
                  <a:srgbClr val="FF0000"/>
                </a:solidFill>
                <a:latin typeface="微软雅黑" pitchFamily="34" charset="-122"/>
                <a:ea typeface="微软雅黑" pitchFamily="34" charset="-122"/>
              </a:rPr>
              <a:t>实现</a:t>
            </a:r>
            <a:r>
              <a:rPr lang="en-US" altLang="zh-CN" sz="4000" b="0" dirty="0">
                <a:solidFill>
                  <a:srgbClr val="FF0000"/>
                </a:solidFill>
                <a:latin typeface="微软雅黑" pitchFamily="34" charset="-122"/>
                <a:ea typeface="微软雅黑" pitchFamily="34" charset="-122"/>
              </a:rPr>
              <a:t>AES</a:t>
            </a:r>
            <a:r>
              <a:rPr lang="zh-CN" altLang="en-US" sz="4000" b="0" dirty="0">
                <a:solidFill>
                  <a:srgbClr val="FF0000"/>
                </a:solidFill>
                <a:latin typeface="微软雅黑" pitchFamily="34" charset="-122"/>
                <a:ea typeface="微软雅黑" pitchFamily="34" charset="-122"/>
              </a:rPr>
              <a:t>算法</a:t>
            </a:r>
            <a:endParaRPr lang="en-US" altLang="zh-CN" sz="4000" b="0" dirty="0">
              <a:solidFill>
                <a:srgbClr val="FF0000"/>
              </a:solidFill>
              <a:latin typeface="微软雅黑" pitchFamily="34" charset="-122"/>
              <a:ea typeface="微软雅黑" pitchFamily="34" charset="-122"/>
            </a:endParaRPr>
          </a:p>
          <a:p>
            <a:pPr>
              <a:lnSpc>
                <a:spcPct val="90000"/>
              </a:lnSpc>
            </a:pPr>
            <a:endParaRPr lang="en-US" altLang="zh-CN" sz="4000" b="0" dirty="0">
              <a:solidFill>
                <a:srgbClr val="FF0000"/>
              </a:solidFill>
              <a:latin typeface="微软雅黑" pitchFamily="34" charset="-122"/>
              <a:ea typeface="微软雅黑" pitchFamily="34" charset="-122"/>
            </a:endParaRPr>
          </a:p>
          <a:p>
            <a:pPr>
              <a:lnSpc>
                <a:spcPct val="90000"/>
              </a:lnSpc>
            </a:pPr>
            <a:r>
              <a:rPr lang="zh-CN" altLang="en-US" sz="4000" b="0" dirty="0">
                <a:solidFill>
                  <a:srgbClr val="FF0000"/>
                </a:solidFill>
                <a:latin typeface="微软雅黑" pitchFamily="34" charset="-122"/>
                <a:ea typeface="微软雅黑" pitchFamily="34" charset="-122"/>
              </a:rPr>
              <a:t>将自己实现的算法同</a:t>
            </a:r>
            <a:r>
              <a:rPr lang="en-US" altLang="zh-CN" sz="4000" b="0" dirty="0">
                <a:solidFill>
                  <a:srgbClr val="FF0000"/>
                </a:solidFill>
                <a:latin typeface="微软雅黑" pitchFamily="34" charset="-122"/>
                <a:ea typeface="微软雅黑" pitchFamily="34" charset="-122"/>
              </a:rPr>
              <a:t>OpenSSL</a:t>
            </a:r>
            <a:r>
              <a:rPr lang="zh-CN" altLang="en-US" sz="4000" b="0">
                <a:solidFill>
                  <a:srgbClr val="FF0000"/>
                </a:solidFill>
                <a:latin typeface="微软雅黑" pitchFamily="34" charset="-122"/>
                <a:ea typeface="微软雅黑" pitchFamily="34" charset="-122"/>
              </a:rPr>
              <a:t>中的算法实现进行对比</a:t>
            </a:r>
            <a:endParaRPr lang="en-US" altLang="zh-CN" sz="4000" b="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193945264"/>
      </p:ext>
    </p:extLst>
  </p:cSld>
  <p:clrMapOvr>
    <a:masterClrMapping/>
  </p:clrMapOvr>
  <p:transition>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altLang="en-US" b="0" dirty="0">
                <a:solidFill>
                  <a:schemeClr val="bg1"/>
                </a:solidFill>
                <a:latin typeface="+mj-ea"/>
              </a:rPr>
              <a:t>一次一密密码系统：问题</a:t>
            </a:r>
          </a:p>
        </p:txBody>
      </p:sp>
      <p:sp>
        <p:nvSpPr>
          <p:cNvPr id="2" name="灯片编号占位符 1"/>
          <p:cNvSpPr>
            <a:spLocks noGrp="1"/>
          </p:cNvSpPr>
          <p:nvPr>
            <p:ph type="sldNum" sz="quarter" idx="12"/>
          </p:nvPr>
        </p:nvSpPr>
        <p:spPr/>
        <p:txBody>
          <a:bodyPr/>
          <a:lstStyle/>
          <a:p>
            <a:fld id="{737F2E61-75E1-4E22-B7C3-7A96A5DEDED1}" type="slidenum">
              <a:rPr lang="en-US" altLang="zh-CN" smtClean="0"/>
              <a:pPr/>
              <a:t>25</a:t>
            </a:fld>
            <a:endParaRPr lang="en-US" altLang="zh-CN"/>
          </a:p>
        </p:txBody>
      </p:sp>
      <p:sp>
        <p:nvSpPr>
          <p:cNvPr id="5" name="Rectangle 3"/>
          <p:cNvSpPr txBox="1">
            <a:spLocks noChangeArrowheads="1"/>
          </p:cNvSpPr>
          <p:nvPr/>
        </p:nvSpPr>
        <p:spPr>
          <a:xfrm>
            <a:off x="457200" y="1125538"/>
            <a:ext cx="8229600" cy="1295350"/>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endParaRPr lang="zh-CN" altLang="en-US" sz="2800" kern="0" dirty="0">
              <a:solidFill>
                <a:srgbClr val="FF0000"/>
              </a:solidFill>
              <a:latin typeface="Times New Roman" panose="02020603050405020304" pitchFamily="18" charset="0"/>
            </a:endParaRPr>
          </a:p>
          <a:p>
            <a:pPr>
              <a:buFontTx/>
              <a:buNone/>
            </a:pPr>
            <a:r>
              <a:rPr lang="en-US" altLang="zh-CN" kern="0" dirty="0">
                <a:solidFill>
                  <a:srgbClr val="FF0000"/>
                </a:solidFill>
                <a:latin typeface="Times New Roman" panose="02020603050405020304" pitchFamily="18" charset="0"/>
              </a:rPr>
              <a:t>3</a:t>
            </a:r>
            <a:r>
              <a:rPr lang="zh-CN" altLang="en-US" kern="0" dirty="0">
                <a:solidFill>
                  <a:srgbClr val="FF0000"/>
                </a:solidFill>
                <a:latin typeface="Times New Roman" panose="02020603050405020304" pitchFamily="18" charset="0"/>
              </a:rPr>
              <a:t>）</a:t>
            </a:r>
            <a:r>
              <a:rPr lang="en-US" altLang="zh-CN" kern="0" dirty="0">
                <a:solidFill>
                  <a:srgbClr val="FF0000"/>
                </a:solidFill>
                <a:latin typeface="Times New Roman" panose="02020603050405020304" pitchFamily="18" charset="0"/>
              </a:rPr>
              <a:t>|</a:t>
            </a:r>
            <a:r>
              <a:rPr lang="en-US" altLang="zh-CN" i="1" kern="0" dirty="0" err="1">
                <a:solidFill>
                  <a:srgbClr val="FF0000"/>
                </a:solidFill>
                <a:latin typeface="Times New Roman" panose="02020603050405020304" pitchFamily="18" charset="0"/>
              </a:rPr>
              <a:t>k</a:t>
            </a:r>
            <a:r>
              <a:rPr lang="en-US" altLang="zh-CN" i="1" kern="0" baseline="-25000" dirty="0" err="1">
                <a:solidFill>
                  <a:srgbClr val="FF0000"/>
                </a:solidFill>
                <a:latin typeface="Times New Roman" panose="02020603050405020304" pitchFamily="18" charset="0"/>
              </a:rPr>
              <a:t>i</a:t>
            </a:r>
            <a:r>
              <a:rPr lang="en-US" altLang="zh-CN" kern="0" dirty="0">
                <a:solidFill>
                  <a:srgbClr val="FF0000"/>
                </a:solidFill>
                <a:latin typeface="Times New Roman" panose="02020603050405020304" pitchFamily="18" charset="0"/>
              </a:rPr>
              <a:t>| = |</a:t>
            </a:r>
            <a:r>
              <a:rPr lang="en-US" altLang="zh-CN" i="1" kern="0" dirty="0">
                <a:solidFill>
                  <a:srgbClr val="FF0000"/>
                </a:solidFill>
                <a:latin typeface="Times New Roman" panose="02020603050405020304" pitchFamily="18" charset="0"/>
              </a:rPr>
              <a:t>m</a:t>
            </a:r>
            <a:r>
              <a:rPr lang="en-US" altLang="zh-CN" i="1" kern="0" baseline="-25000" dirty="0">
                <a:solidFill>
                  <a:srgbClr val="FF0000"/>
                </a:solidFill>
                <a:latin typeface="Times New Roman" panose="02020603050405020304" pitchFamily="18" charset="0"/>
              </a:rPr>
              <a:t>i</a:t>
            </a:r>
            <a:r>
              <a:rPr lang="en-US" altLang="zh-CN" kern="0" dirty="0">
                <a:solidFill>
                  <a:srgbClr val="FF0000"/>
                </a:solidFill>
                <a:latin typeface="Times New Roman" panose="02020603050405020304" pitchFamily="18" charset="0"/>
              </a:rPr>
              <a:t>|</a:t>
            </a:r>
            <a:r>
              <a:rPr lang="zh-CN" altLang="en-US" kern="0" dirty="0">
                <a:solidFill>
                  <a:srgbClr val="FF0000"/>
                </a:solidFill>
                <a:latin typeface="Times New Roman" panose="02020603050405020304" pitchFamily="18" charset="0"/>
              </a:rPr>
              <a:t>，不实用 </a:t>
            </a:r>
          </a:p>
        </p:txBody>
      </p:sp>
      <p:sp>
        <p:nvSpPr>
          <p:cNvPr id="6" name="Rectangle 3">
            <a:extLst>
              <a:ext uri="{FF2B5EF4-FFF2-40B4-BE49-F238E27FC236}">
                <a16:creationId xmlns:a16="http://schemas.microsoft.com/office/drawing/2014/main" id="{FFAB3798-A8E5-4F96-A2A9-47B198485F21}"/>
              </a:ext>
            </a:extLst>
          </p:cNvPr>
          <p:cNvSpPr txBox="1">
            <a:spLocks noChangeArrowheads="1"/>
          </p:cNvSpPr>
          <p:nvPr/>
        </p:nvSpPr>
        <p:spPr>
          <a:xfrm>
            <a:off x="0" y="3073550"/>
            <a:ext cx="9132170" cy="2727126"/>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zh-CN" altLang="en-US" kern="0" dirty="0">
                <a:latin typeface="Times New Roman" panose="02020603050405020304" pitchFamily="18" charset="0"/>
              </a:rPr>
              <a:t>逻辑很简单：</a:t>
            </a:r>
            <a:endParaRPr lang="en-US" altLang="zh-CN" kern="0" dirty="0">
              <a:latin typeface="Times New Roman" panose="02020603050405020304" pitchFamily="18" charset="0"/>
            </a:endParaRPr>
          </a:p>
          <a:p>
            <a:pPr>
              <a:buFontTx/>
              <a:buNone/>
            </a:pPr>
            <a:r>
              <a:rPr lang="zh-CN" altLang="en-US" kern="0" dirty="0">
                <a:latin typeface="Times New Roman" panose="02020603050405020304" pitchFamily="18" charset="0"/>
              </a:rPr>
              <a:t>密钥</a:t>
            </a:r>
            <a:r>
              <a:rPr lang="en-US" altLang="zh-CN" i="1" kern="0" dirty="0" err="1">
                <a:latin typeface="Times New Roman" panose="02020603050405020304" pitchFamily="18" charset="0"/>
              </a:rPr>
              <a:t>k</a:t>
            </a:r>
            <a:r>
              <a:rPr lang="en-US" altLang="zh-CN" i="1" kern="0" baseline="-25000" dirty="0" err="1">
                <a:latin typeface="Times New Roman" panose="02020603050405020304" pitchFamily="18" charset="0"/>
              </a:rPr>
              <a:t>i</a:t>
            </a:r>
            <a:r>
              <a:rPr lang="zh-CN" altLang="en-US" kern="0" dirty="0">
                <a:latin typeface="Times New Roman" panose="02020603050405020304" pitchFamily="18" charset="0"/>
              </a:rPr>
              <a:t>需要安全交换。</a:t>
            </a:r>
            <a:endParaRPr lang="en-US" altLang="zh-CN" kern="0" dirty="0">
              <a:latin typeface="Times New Roman" panose="02020603050405020304" pitchFamily="18" charset="0"/>
            </a:endParaRPr>
          </a:p>
          <a:p>
            <a:pPr>
              <a:buFontTx/>
              <a:buNone/>
            </a:pPr>
            <a:r>
              <a:rPr lang="zh-CN" altLang="en-US" kern="0" dirty="0">
                <a:latin typeface="Times New Roman" panose="02020603050405020304" pitchFamily="18" charset="0"/>
              </a:rPr>
              <a:t>那既然能够安全交换</a:t>
            </a:r>
            <a:r>
              <a:rPr lang="en-US" altLang="zh-CN" i="1" kern="0" dirty="0" err="1">
                <a:latin typeface="Times New Roman" panose="02020603050405020304" pitchFamily="18" charset="0"/>
              </a:rPr>
              <a:t>k</a:t>
            </a:r>
            <a:r>
              <a:rPr lang="en-US" altLang="zh-CN" i="1" kern="0" baseline="-25000" dirty="0" err="1">
                <a:latin typeface="Times New Roman" panose="02020603050405020304" pitchFamily="18" charset="0"/>
              </a:rPr>
              <a:t>i</a:t>
            </a:r>
            <a:r>
              <a:rPr lang="zh-CN" altLang="en-US" kern="0" dirty="0">
                <a:latin typeface="Times New Roman" panose="02020603050405020304" pitchFamily="18" charset="0"/>
              </a:rPr>
              <a:t>，为什么不直接安全交换</a:t>
            </a:r>
            <a:r>
              <a:rPr lang="en-US" altLang="zh-CN" i="1" kern="0" dirty="0">
                <a:latin typeface="Times New Roman" panose="02020603050405020304" pitchFamily="18" charset="0"/>
              </a:rPr>
              <a:t>m</a:t>
            </a:r>
            <a:r>
              <a:rPr lang="en-US" altLang="zh-CN" i="1" kern="0" baseline="-25000" dirty="0">
                <a:latin typeface="Times New Roman" panose="02020603050405020304" pitchFamily="18" charset="0"/>
              </a:rPr>
              <a:t>i</a:t>
            </a:r>
            <a:r>
              <a:rPr lang="zh-CN" altLang="en-US" kern="0" dirty="0">
                <a:latin typeface="Times New Roman" panose="02020603050405020304" pitchFamily="18" charset="0"/>
              </a:rPr>
              <a:t>？</a:t>
            </a:r>
            <a:endParaRPr lang="en-US" altLang="zh-CN" kern="0" dirty="0">
              <a:latin typeface="Times New Roman" panose="02020603050405020304" pitchFamily="18" charset="0"/>
            </a:endParaRPr>
          </a:p>
        </p:txBody>
      </p:sp>
    </p:spTree>
    <p:extLst>
      <p:ext uri="{BB962C8B-B14F-4D97-AF65-F5344CB8AC3E}">
        <p14:creationId xmlns:p14="http://schemas.microsoft.com/office/powerpoint/2010/main" val="4114026521"/>
      </p:ext>
    </p:extLst>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9" name="Rectangle 3"/>
          <p:cNvSpPr>
            <a:spLocks noChangeArrowheads="1"/>
          </p:cNvSpPr>
          <p:nvPr/>
        </p:nvSpPr>
        <p:spPr bwMode="auto">
          <a:xfrm>
            <a:off x="2195736" y="266745"/>
            <a:ext cx="597666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4000" dirty="0">
                <a:solidFill>
                  <a:schemeClr val="bg1"/>
                </a:solidFill>
                <a:latin typeface="+mj-ea"/>
                <a:ea typeface="+mj-ea"/>
              </a:rPr>
              <a:t>输出反馈模式 </a:t>
            </a:r>
            <a:r>
              <a:rPr lang="en-US" altLang="zh-CN" sz="4000" dirty="0">
                <a:solidFill>
                  <a:schemeClr val="bg1"/>
                </a:solidFill>
                <a:latin typeface="+mj-ea"/>
                <a:ea typeface="+mj-ea"/>
              </a:rPr>
              <a:t>OFB</a:t>
            </a:r>
            <a:r>
              <a:rPr lang="zh-CN" altLang="en-US" sz="4000" dirty="0">
                <a:solidFill>
                  <a:schemeClr val="bg1"/>
                </a:solidFill>
                <a:latin typeface="+mj-ea"/>
                <a:ea typeface="+mj-ea"/>
              </a:rPr>
              <a:t> </a:t>
            </a:r>
          </a:p>
        </p:txBody>
      </p:sp>
      <p:sp>
        <p:nvSpPr>
          <p:cNvPr id="4" name="Text Box 10"/>
          <p:cNvSpPr txBox="1">
            <a:spLocks noChangeArrowheads="1"/>
          </p:cNvSpPr>
          <p:nvPr/>
        </p:nvSpPr>
        <p:spPr bwMode="auto">
          <a:xfrm>
            <a:off x="360909" y="620688"/>
            <a:ext cx="1114747" cy="46166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zh-CN" sz="2400" dirty="0">
                <a:solidFill>
                  <a:schemeClr val="bg1"/>
                </a:solidFill>
                <a:latin typeface="Arial Black" pitchFamily="34" charset="0"/>
                <a:ea typeface="+mj-ea"/>
                <a:cs typeface="+mj-cs"/>
              </a:rPr>
              <a:t>2.5.5</a:t>
            </a:r>
          </a:p>
        </p:txBody>
      </p:sp>
      <p:sp>
        <p:nvSpPr>
          <p:cNvPr id="2" name="矩形 1"/>
          <p:cNvSpPr/>
          <p:nvPr/>
        </p:nvSpPr>
        <p:spPr>
          <a:xfrm>
            <a:off x="2286000" y="-310485"/>
            <a:ext cx="4572000" cy="584775"/>
          </a:xfrm>
          <a:prstGeom prst="rect">
            <a:avLst/>
          </a:prstGeom>
        </p:spPr>
        <p:txBody>
          <a:bodyPr>
            <a:spAutoFit/>
          </a:bodyPr>
          <a:lstStyle/>
          <a:p>
            <a:endParaRPr lang="zh-CN" altLang="en-US" dirty="0"/>
          </a:p>
        </p:txBody>
      </p:sp>
      <p:sp>
        <p:nvSpPr>
          <p:cNvPr id="3" name="矩形 2"/>
          <p:cNvSpPr/>
          <p:nvPr/>
        </p:nvSpPr>
        <p:spPr>
          <a:xfrm>
            <a:off x="583218" y="1700808"/>
            <a:ext cx="8309261" cy="4339650"/>
          </a:xfrm>
          <a:prstGeom prst="rect">
            <a:avLst/>
          </a:prstGeom>
        </p:spPr>
        <p:txBody>
          <a:bodyPr wrap="square">
            <a:spAutoFit/>
          </a:bodyPr>
          <a:lstStyle/>
          <a:p>
            <a:pPr marL="342900" indent="-342900" algn="l">
              <a:lnSpc>
                <a:spcPct val="150000"/>
              </a:lnSpc>
              <a:spcBef>
                <a:spcPts val="600"/>
              </a:spcBef>
              <a:spcAft>
                <a:spcPts val="1200"/>
              </a:spcAft>
              <a:buClr>
                <a:srgbClr val="497E9D"/>
              </a:buClr>
              <a:buFont typeface="Wingdings" pitchFamily="2" charset="2"/>
              <a:buChar char="p"/>
            </a:pPr>
            <a:r>
              <a:rPr lang="zh-CN" altLang="en-US" sz="2200" dirty="0">
                <a:latin typeface="微软雅黑" pitchFamily="34" charset="-122"/>
                <a:ea typeface="微软雅黑" pitchFamily="34" charset="-122"/>
              </a:rPr>
              <a:t>输出反馈模式（</a:t>
            </a:r>
            <a:r>
              <a:rPr lang="en-US" altLang="zh-CN" sz="2200" dirty="0">
                <a:latin typeface="微软雅黑" pitchFamily="34" charset="-122"/>
                <a:ea typeface="微软雅黑" pitchFamily="34" charset="-122"/>
              </a:rPr>
              <a:t>Output feedback, OFB</a:t>
            </a:r>
            <a:r>
              <a:rPr lang="zh-CN" altLang="en-US" sz="2200" dirty="0">
                <a:latin typeface="微软雅黑" pitchFamily="34" charset="-122"/>
                <a:ea typeface="微软雅黑" pitchFamily="34" charset="-122"/>
              </a:rPr>
              <a:t>）可以将块密码变成同步的流密码</a:t>
            </a:r>
            <a:endParaRPr lang="en-US" altLang="zh-CN" sz="2200" dirty="0">
              <a:latin typeface="微软雅黑" pitchFamily="34" charset="-122"/>
              <a:ea typeface="微软雅黑" pitchFamily="34" charset="-122"/>
            </a:endParaRPr>
          </a:p>
          <a:p>
            <a:pPr marL="342900" indent="-342900" algn="l">
              <a:lnSpc>
                <a:spcPct val="150000"/>
              </a:lnSpc>
              <a:spcBef>
                <a:spcPts val="600"/>
              </a:spcBef>
              <a:spcAft>
                <a:spcPts val="1200"/>
              </a:spcAft>
              <a:buClr>
                <a:srgbClr val="497E9D"/>
              </a:buClr>
              <a:buFont typeface="Wingdings" pitchFamily="2" charset="2"/>
              <a:buChar char="p"/>
            </a:pPr>
            <a:r>
              <a:rPr lang="zh-CN" altLang="en-US" sz="2200" dirty="0">
                <a:latin typeface="微软雅黑" pitchFamily="34" charset="-122"/>
                <a:ea typeface="微软雅黑" pitchFamily="34" charset="-122"/>
              </a:rPr>
              <a:t>产生密钥流的块，然后将其与平文块进行异或，得到密文</a:t>
            </a:r>
            <a:endParaRPr lang="en-US" altLang="zh-CN" sz="2200" dirty="0">
              <a:latin typeface="微软雅黑" pitchFamily="34" charset="-122"/>
              <a:ea typeface="微软雅黑" pitchFamily="34" charset="-122"/>
            </a:endParaRPr>
          </a:p>
          <a:p>
            <a:pPr marL="342900" indent="-342900" algn="l">
              <a:lnSpc>
                <a:spcPct val="150000"/>
              </a:lnSpc>
              <a:spcBef>
                <a:spcPts val="600"/>
              </a:spcBef>
              <a:spcAft>
                <a:spcPts val="1200"/>
              </a:spcAft>
              <a:buClr>
                <a:srgbClr val="497E9D"/>
              </a:buClr>
              <a:buFont typeface="Wingdings" pitchFamily="2" charset="2"/>
              <a:buChar char="p"/>
            </a:pPr>
            <a:r>
              <a:rPr lang="zh-CN" altLang="en-US" sz="2200" dirty="0">
                <a:latin typeface="微软雅黑" pitchFamily="34" charset="-122"/>
                <a:ea typeface="微软雅黑" pitchFamily="34" charset="-122"/>
              </a:rPr>
              <a:t>与其它流密码一样，密文中一个位的翻转会使平文中同样位置的位也产生翻转</a:t>
            </a:r>
            <a:endParaRPr lang="en-US" altLang="zh-CN" sz="2200" dirty="0">
              <a:latin typeface="微软雅黑" pitchFamily="34" charset="-122"/>
              <a:ea typeface="微软雅黑" pitchFamily="34" charset="-122"/>
            </a:endParaRPr>
          </a:p>
          <a:p>
            <a:pPr marL="342900" indent="-342900" algn="l">
              <a:lnSpc>
                <a:spcPct val="150000"/>
              </a:lnSpc>
              <a:spcBef>
                <a:spcPts val="600"/>
              </a:spcBef>
              <a:spcAft>
                <a:spcPts val="1200"/>
              </a:spcAft>
              <a:buClr>
                <a:srgbClr val="497E9D"/>
              </a:buClr>
              <a:buFont typeface="Wingdings" pitchFamily="2" charset="2"/>
              <a:buChar char="p"/>
            </a:pPr>
            <a:r>
              <a:rPr lang="zh-CN" altLang="en-US" sz="2200" dirty="0">
                <a:latin typeface="微软雅黑" pitchFamily="34" charset="-122"/>
                <a:ea typeface="微软雅黑" pitchFamily="34" charset="-122"/>
              </a:rPr>
              <a:t>许多错误校正码，例如奇偶校验位，即使在加密前计算而在加密后进行校验也可以得出正确结果</a:t>
            </a:r>
          </a:p>
        </p:txBody>
      </p:sp>
      <p:sp>
        <p:nvSpPr>
          <p:cNvPr id="5" name="灯片编号占位符 4"/>
          <p:cNvSpPr>
            <a:spLocks noGrp="1"/>
          </p:cNvSpPr>
          <p:nvPr>
            <p:ph type="sldNum" sz="quarter" idx="12"/>
          </p:nvPr>
        </p:nvSpPr>
        <p:spPr/>
        <p:txBody>
          <a:bodyPr/>
          <a:lstStyle/>
          <a:p>
            <a:fld id="{367CF4C7-6BA9-47AB-AC85-63C69617069F}" type="slidenum">
              <a:rPr lang="en-US" altLang="zh-CN" smtClean="0"/>
              <a:pPr/>
              <a:t>250</a:t>
            </a:fld>
            <a:endParaRPr lang="en-US" altLang="zh-CN"/>
          </a:p>
        </p:txBody>
      </p:sp>
    </p:spTree>
    <p:extLst>
      <p:ext uri="{BB962C8B-B14F-4D97-AF65-F5344CB8AC3E}">
        <p14:creationId xmlns:p14="http://schemas.microsoft.com/office/powerpoint/2010/main" val="412831033"/>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endParaRPr lang="zh-CN" altLang="en-US"/>
          </a:p>
        </p:txBody>
      </p:sp>
      <p:sp>
        <p:nvSpPr>
          <p:cNvPr id="3" name="灯片编号占位符 2"/>
          <p:cNvSpPr>
            <a:spLocks noGrp="1"/>
          </p:cNvSpPr>
          <p:nvPr>
            <p:ph type="sldNum" sz="quarter" idx="12"/>
          </p:nvPr>
        </p:nvSpPr>
        <p:spPr/>
        <p:txBody>
          <a:bodyPr/>
          <a:lstStyle/>
          <a:p>
            <a:fld id="{367CF4C7-6BA9-47AB-AC85-63C69617069F}" type="slidenum">
              <a:rPr lang="en-US" altLang="zh-CN" smtClean="0"/>
              <a:pPr/>
              <a:t>251</a:t>
            </a:fld>
            <a:endParaRPr lang="en-US" altLang="zh-CN"/>
          </a:p>
        </p:txBody>
      </p:sp>
      <p:sp>
        <p:nvSpPr>
          <p:cNvPr id="5" name="矩形 4"/>
          <p:cNvSpPr/>
          <p:nvPr/>
        </p:nvSpPr>
        <p:spPr>
          <a:xfrm>
            <a:off x="539552" y="1859340"/>
            <a:ext cx="8280920" cy="461665"/>
          </a:xfrm>
          <a:prstGeom prst="rect">
            <a:avLst/>
          </a:prstGeom>
        </p:spPr>
        <p:txBody>
          <a:bodyPr wrap="square">
            <a:spAutoFit/>
          </a:bodyPr>
          <a:lstStyle/>
          <a:p>
            <a:pPr algn="l"/>
            <a:r>
              <a:rPr lang="zh-CN" altLang="en-US" sz="2400" dirty="0">
                <a:latin typeface="微软雅黑" pitchFamily="34" charset="-122"/>
                <a:ea typeface="微软雅黑" pitchFamily="34" charset="-122"/>
              </a:rPr>
              <a:t>由于</a:t>
            </a:r>
            <a:r>
              <a:rPr lang="en-US" altLang="zh-CN" sz="2400" dirty="0">
                <a:latin typeface="微软雅黑" pitchFamily="34" charset="-122"/>
                <a:ea typeface="微软雅黑" pitchFamily="34" charset="-122"/>
              </a:rPr>
              <a:t>XOR</a:t>
            </a:r>
            <a:r>
              <a:rPr lang="zh-CN" altLang="en-US" sz="2400" dirty="0">
                <a:latin typeface="微软雅黑" pitchFamily="34" charset="-122"/>
                <a:ea typeface="微软雅黑" pitchFamily="34" charset="-122"/>
              </a:rPr>
              <a:t>操作的对称性，加密和解密操作是完全相同的</a:t>
            </a:r>
          </a:p>
        </p:txBody>
      </p:sp>
      <p:pic>
        <p:nvPicPr>
          <p:cNvPr id="56326" name="Picture 6" descr="C:\Documents and Settings\H\Application Data\Tencent\Users\34767271\QQ\WinTemp\RichOle\}1XAENNN8G23{}09EE9IOBW.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27784" y="2924944"/>
            <a:ext cx="2817987" cy="2386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607406"/>
      </p:ext>
    </p:extLst>
  </p:cSld>
  <p:clrMapOvr>
    <a:masterClrMapping/>
  </p:clrMapOvr>
  <p:transition>
    <p:wipe dir="d"/>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9" name="Rectangle 3"/>
          <p:cNvSpPr>
            <a:spLocks noChangeArrowheads="1"/>
          </p:cNvSpPr>
          <p:nvPr/>
        </p:nvSpPr>
        <p:spPr bwMode="auto">
          <a:xfrm>
            <a:off x="1979712" y="266745"/>
            <a:ext cx="597666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4000" dirty="0">
                <a:solidFill>
                  <a:schemeClr val="bg1"/>
                </a:solidFill>
                <a:latin typeface="+mj-ea"/>
                <a:ea typeface="+mj-ea"/>
              </a:rPr>
              <a:t>输出反馈模式 </a:t>
            </a:r>
            <a:r>
              <a:rPr lang="en-US" altLang="zh-CN" sz="4000" dirty="0">
                <a:solidFill>
                  <a:schemeClr val="bg1"/>
                </a:solidFill>
                <a:latin typeface="+mj-ea"/>
                <a:ea typeface="+mj-ea"/>
              </a:rPr>
              <a:t>OFB</a:t>
            </a:r>
            <a:r>
              <a:rPr lang="zh-CN" altLang="en-US" sz="4000" dirty="0">
                <a:solidFill>
                  <a:schemeClr val="bg1"/>
                </a:solidFill>
                <a:latin typeface="+mj-ea"/>
                <a:ea typeface="+mj-ea"/>
              </a:rPr>
              <a:t> </a:t>
            </a:r>
          </a:p>
        </p:txBody>
      </p:sp>
      <p:pic>
        <p:nvPicPr>
          <p:cNvPr id="57345" name="Picture 1" descr="C:\Documents and Settings\H\Application Data\Tencent\Users\34767271\QQ\WinTemp\RichOle\C~NA1DV2H_MT1FH(}LUSJX3.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31640" y="1124744"/>
            <a:ext cx="6552728" cy="2788164"/>
          </a:xfrm>
          <a:prstGeom prst="rect">
            <a:avLst/>
          </a:prstGeom>
          <a:noFill/>
          <a:extLst>
            <a:ext uri="{909E8E84-426E-40DD-AFC4-6F175D3DCCD1}">
              <a14:hiddenFill xmlns:a14="http://schemas.microsoft.com/office/drawing/2010/main">
                <a:solidFill>
                  <a:srgbClr val="FFFFFF"/>
                </a:solidFill>
              </a14:hiddenFill>
            </a:ext>
          </a:extLst>
        </p:spPr>
      </p:pic>
      <p:pic>
        <p:nvPicPr>
          <p:cNvPr id="57346" name="Picture 2" descr="C:\Documents and Settings\H\Application Data\Tencent\Users\34767271\QQ\WinTemp\RichOle\{C})Q_AWOTMC1(0{}MD$@AE.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31640" y="3933056"/>
            <a:ext cx="6552728" cy="2543175"/>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737F2E61-75E1-4E22-B7C3-7A96A5DEDED1}" type="slidenum">
              <a:rPr lang="en-US" altLang="zh-CN" smtClean="0"/>
              <a:pPr/>
              <a:t>252</a:t>
            </a:fld>
            <a:endParaRPr lang="en-US" altLang="zh-CN"/>
          </a:p>
        </p:txBody>
      </p:sp>
    </p:spTree>
    <p:extLst>
      <p:ext uri="{BB962C8B-B14F-4D97-AF65-F5344CB8AC3E}">
        <p14:creationId xmlns:p14="http://schemas.microsoft.com/office/powerpoint/2010/main" val="4092532587"/>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zh-CN" b="0" dirty="0">
                <a:solidFill>
                  <a:schemeClr val="bg1"/>
                </a:solidFill>
                <a:latin typeface="+mj-ea"/>
              </a:rPr>
              <a:t>OFB</a:t>
            </a:r>
            <a:r>
              <a:rPr lang="zh-CN" altLang="en-US" b="0" dirty="0">
                <a:solidFill>
                  <a:schemeClr val="bg1"/>
                </a:solidFill>
                <a:latin typeface="+mj-ea"/>
              </a:rPr>
              <a:t>特点</a:t>
            </a:r>
          </a:p>
        </p:txBody>
      </p:sp>
      <p:sp>
        <p:nvSpPr>
          <p:cNvPr id="64515" name="Rectangle 3"/>
          <p:cNvSpPr>
            <a:spLocks noGrp="1" noChangeArrowheads="1"/>
          </p:cNvSpPr>
          <p:nvPr>
            <p:ph type="body" idx="4294967295"/>
          </p:nvPr>
        </p:nvSpPr>
        <p:spPr>
          <a:xfrm>
            <a:off x="251520" y="1772816"/>
            <a:ext cx="8229600" cy="3816325"/>
          </a:xfrm>
        </p:spPr>
        <p:txBody>
          <a:bodyPr/>
          <a:lstStyle/>
          <a:p>
            <a:pPr algn="just">
              <a:buClr>
                <a:srgbClr val="497E9D"/>
              </a:buClr>
              <a:buFont typeface="Wingdings" pitchFamily="2" charset="2"/>
              <a:buChar char="p"/>
            </a:pPr>
            <a:r>
              <a:rPr lang="zh-CN" altLang="en-US" sz="2800" b="0" dirty="0">
                <a:latin typeface="微软雅黑" pitchFamily="34" charset="-122"/>
                <a:ea typeface="微软雅黑" pitchFamily="34" charset="-122"/>
              </a:rPr>
              <a:t>优点是：错误传播小，当前明文分组的错误不会影响后继的密文分组；且密文中的</a:t>
            </a:r>
            <a:r>
              <a:rPr lang="en-US" altLang="zh-CN" sz="2800" b="0" dirty="0">
                <a:latin typeface="微软雅黑" pitchFamily="34" charset="-122"/>
                <a:ea typeface="微软雅黑" pitchFamily="34" charset="-122"/>
              </a:rPr>
              <a:t>1</a:t>
            </a:r>
            <a:r>
              <a:rPr lang="zh-CN" altLang="en-US" sz="2800" b="0" dirty="0">
                <a:latin typeface="微软雅黑" pitchFamily="34" charset="-122"/>
                <a:ea typeface="微软雅黑" pitchFamily="34" charset="-122"/>
              </a:rPr>
              <a:t>比特错误只导致明文中的</a:t>
            </a:r>
            <a:r>
              <a:rPr lang="en-US" altLang="zh-CN" sz="2800" b="0" dirty="0">
                <a:latin typeface="微软雅黑" pitchFamily="34" charset="-122"/>
                <a:ea typeface="微软雅黑" pitchFamily="34" charset="-122"/>
              </a:rPr>
              <a:t>1</a:t>
            </a:r>
            <a:r>
              <a:rPr lang="zh-CN" altLang="en-US" sz="2800" b="0" dirty="0">
                <a:latin typeface="微软雅黑" pitchFamily="34" charset="-122"/>
                <a:ea typeface="微软雅黑" pitchFamily="34" charset="-122"/>
              </a:rPr>
              <a:t>个错误；消息长度是任意的。</a:t>
            </a:r>
          </a:p>
          <a:p>
            <a:pPr algn="just">
              <a:buClr>
                <a:srgbClr val="497E9D"/>
              </a:buClr>
              <a:buFont typeface="Wingdings" pitchFamily="2" charset="2"/>
              <a:buChar char="p"/>
            </a:pPr>
            <a:endParaRPr lang="zh-CN" altLang="en-US" sz="2800" b="0" dirty="0">
              <a:latin typeface="微软雅黑" pitchFamily="34" charset="-122"/>
              <a:ea typeface="微软雅黑" pitchFamily="34" charset="-122"/>
            </a:endParaRPr>
          </a:p>
          <a:p>
            <a:pPr algn="just">
              <a:buClr>
                <a:srgbClr val="497E9D"/>
              </a:buClr>
              <a:buFont typeface="Wingdings" pitchFamily="2" charset="2"/>
              <a:buChar char="p"/>
            </a:pPr>
            <a:r>
              <a:rPr lang="en-US" altLang="zh-CN" sz="2800" b="0" dirty="0">
                <a:latin typeface="微软雅黑" pitchFamily="34" charset="-122"/>
                <a:ea typeface="微软雅黑" pitchFamily="34" charset="-122"/>
              </a:rPr>
              <a:t>OFB</a:t>
            </a:r>
            <a:r>
              <a:rPr lang="zh-CN" altLang="en-US" sz="2800" b="0" dirty="0">
                <a:latin typeface="微软雅黑" pitchFamily="34" charset="-122"/>
                <a:ea typeface="微软雅黑" pitchFamily="34" charset="-122"/>
              </a:rPr>
              <a:t>模式的缺点是：密文篡改难于检测</a:t>
            </a:r>
          </a:p>
          <a:p>
            <a:pPr algn="just">
              <a:buClr>
                <a:srgbClr val="497E9D"/>
              </a:buClr>
              <a:buFont typeface="Wingdings" pitchFamily="2" charset="2"/>
              <a:buChar char="p"/>
            </a:pPr>
            <a:endParaRPr lang="zh-CN" altLang="en-US" sz="2800" b="0" dirty="0">
              <a:latin typeface="微软雅黑" pitchFamily="34" charset="-122"/>
              <a:ea typeface="微软雅黑" pitchFamily="34" charset="-122"/>
            </a:endParaRPr>
          </a:p>
          <a:p>
            <a:pPr algn="just">
              <a:buClr>
                <a:srgbClr val="497E9D"/>
              </a:buClr>
              <a:buFont typeface="Wingdings" pitchFamily="2" charset="2"/>
              <a:buChar char="p"/>
            </a:pPr>
            <a:r>
              <a:rPr lang="zh-CN" altLang="en-US" sz="2800" b="0" dirty="0">
                <a:latin typeface="微软雅黑" pitchFamily="34" charset="-122"/>
                <a:ea typeface="微软雅黑" pitchFamily="34" charset="-122"/>
              </a:rPr>
              <a:t>适合传输语音图像</a:t>
            </a:r>
          </a:p>
        </p:txBody>
      </p:sp>
      <p:sp>
        <p:nvSpPr>
          <p:cNvPr id="2" name="灯片编号占位符 1"/>
          <p:cNvSpPr>
            <a:spLocks noGrp="1"/>
          </p:cNvSpPr>
          <p:nvPr>
            <p:ph type="sldNum" sz="quarter" idx="12"/>
          </p:nvPr>
        </p:nvSpPr>
        <p:spPr/>
        <p:txBody>
          <a:bodyPr/>
          <a:lstStyle/>
          <a:p>
            <a:fld id="{737F2E61-75E1-4E22-B7C3-7A96A5DEDED1}" type="slidenum">
              <a:rPr lang="en-US" altLang="zh-CN" smtClean="0"/>
              <a:pPr/>
              <a:t>253</a:t>
            </a:fld>
            <a:endParaRPr lang="en-US" altLang="zh-CN"/>
          </a:p>
        </p:txBody>
      </p:sp>
    </p:spTree>
    <p:extLst>
      <p:ext uri="{BB962C8B-B14F-4D97-AF65-F5344CB8AC3E}">
        <p14:creationId xmlns:p14="http://schemas.microsoft.com/office/powerpoint/2010/main" val="2126307942"/>
      </p:ext>
    </p:extLst>
  </p:cSld>
  <p:clrMapOvr>
    <a:masterClrMapping/>
  </p:clrMapOvr>
  <p:transition>
    <p:wipe dir="d"/>
  </p:transition>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27384"/>
            <a:ext cx="7921625" cy="1008062"/>
          </a:xfrm>
        </p:spPr>
        <p:txBody>
          <a:bodyPr/>
          <a:lstStyle/>
          <a:p>
            <a:r>
              <a:rPr lang="zh-CN" altLang="en-US" b="0" dirty="0">
                <a:solidFill>
                  <a:srgbClr val="C00000"/>
                </a:solidFill>
                <a:latin typeface="华文行楷" panose="02010800040101010101" pitchFamily="2" charset="-122"/>
                <a:ea typeface="华文行楷" panose="02010800040101010101" pitchFamily="2" charset="-122"/>
              </a:rPr>
              <a:t>分组密码的操作模式小结</a:t>
            </a:r>
          </a:p>
        </p:txBody>
      </p:sp>
      <p:sp>
        <p:nvSpPr>
          <p:cNvPr id="3" name="灯片编号占位符 2"/>
          <p:cNvSpPr>
            <a:spLocks noGrp="1"/>
          </p:cNvSpPr>
          <p:nvPr>
            <p:ph type="sldNum" sz="quarter" idx="12"/>
          </p:nvPr>
        </p:nvSpPr>
        <p:spPr/>
        <p:txBody>
          <a:bodyPr/>
          <a:lstStyle/>
          <a:p>
            <a:fld id="{737F2E61-75E1-4E22-B7C3-7A96A5DEDED1}" type="slidenum">
              <a:rPr lang="en-US" altLang="zh-CN" smtClean="0"/>
              <a:pPr/>
              <a:t>254</a:t>
            </a:fld>
            <a:endParaRPr lang="en-US" altLang="zh-CN"/>
          </a:p>
        </p:txBody>
      </p:sp>
      <p:pic>
        <p:nvPicPr>
          <p:cNvPr id="4" name="图片 3"/>
          <p:cNvPicPr>
            <a:picLocks noChangeAspect="1"/>
          </p:cNvPicPr>
          <p:nvPr/>
        </p:nvPicPr>
        <p:blipFill>
          <a:blip r:embed="rId3"/>
          <a:stretch>
            <a:fillRect/>
          </a:stretch>
        </p:blipFill>
        <p:spPr>
          <a:xfrm>
            <a:off x="323528" y="2154644"/>
            <a:ext cx="5133975" cy="2981325"/>
          </a:xfrm>
          <a:prstGeom prst="rect">
            <a:avLst/>
          </a:prstGeom>
        </p:spPr>
      </p:pic>
      <p:pic>
        <p:nvPicPr>
          <p:cNvPr id="6" name="图片 5"/>
          <p:cNvPicPr>
            <a:picLocks noChangeAspect="1"/>
          </p:cNvPicPr>
          <p:nvPr/>
        </p:nvPicPr>
        <p:blipFill>
          <a:blip r:embed="rId4"/>
          <a:stretch>
            <a:fillRect/>
          </a:stretch>
        </p:blipFill>
        <p:spPr>
          <a:xfrm>
            <a:off x="5873824" y="2154644"/>
            <a:ext cx="2808312" cy="2981325"/>
          </a:xfrm>
          <a:prstGeom prst="rect">
            <a:avLst/>
          </a:prstGeom>
        </p:spPr>
      </p:pic>
    </p:spTree>
    <p:extLst>
      <p:ext uri="{BB962C8B-B14F-4D97-AF65-F5344CB8AC3E}">
        <p14:creationId xmlns:p14="http://schemas.microsoft.com/office/powerpoint/2010/main" val="910790366"/>
      </p:ext>
    </p:extLst>
  </p:cSld>
  <p:clrMapOvr>
    <a:masterClrMapping/>
  </p:clrMapOvr>
  <p:transition>
    <p:wipe dir="d"/>
  </p:transition>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27384"/>
            <a:ext cx="7921625" cy="1008062"/>
          </a:xfrm>
        </p:spPr>
        <p:txBody>
          <a:bodyPr/>
          <a:lstStyle/>
          <a:p>
            <a:r>
              <a:rPr lang="zh-CN" altLang="en-US" dirty="0">
                <a:solidFill>
                  <a:schemeClr val="bg1"/>
                </a:solidFill>
                <a:ea typeface="宋体" pitchFamily="2" charset="-122"/>
              </a:rPr>
              <a:t>何谓“计算安全”</a:t>
            </a:r>
            <a:endParaRPr lang="zh-CN" altLang="en-US" dirty="0">
              <a:solidFill>
                <a:schemeClr val="bg1"/>
              </a:solidFill>
            </a:endParaRPr>
          </a:p>
        </p:txBody>
      </p:sp>
      <p:sp>
        <p:nvSpPr>
          <p:cNvPr id="5" name="灯片编号占位符 4"/>
          <p:cNvSpPr>
            <a:spLocks noGrp="1"/>
          </p:cNvSpPr>
          <p:nvPr>
            <p:ph type="sldNum" sz="quarter" idx="12"/>
          </p:nvPr>
        </p:nvSpPr>
        <p:spPr/>
        <p:txBody>
          <a:bodyPr/>
          <a:lstStyle/>
          <a:p>
            <a:fld id="{458C8F27-2AC2-4F48-B4D1-AAB02A38F0D0}" type="slidenum">
              <a:rPr lang="en-US" altLang="zh-CN" smtClean="0">
                <a:solidFill>
                  <a:srgbClr val="000000"/>
                </a:solidFill>
              </a:rPr>
              <a:pPr/>
              <a:t>255</a:t>
            </a:fld>
            <a:endParaRPr lang="en-US" altLang="zh-CN">
              <a:solidFill>
                <a:srgbClr val="000000"/>
              </a:solidFill>
            </a:endParaRPr>
          </a:p>
        </p:txBody>
      </p:sp>
      <p:sp>
        <p:nvSpPr>
          <p:cNvPr id="7" name="矩形 6"/>
          <p:cNvSpPr/>
          <p:nvPr/>
        </p:nvSpPr>
        <p:spPr>
          <a:xfrm>
            <a:off x="431281" y="1916832"/>
            <a:ext cx="9124544" cy="2853089"/>
          </a:xfrm>
          <a:prstGeom prst="rect">
            <a:avLst/>
          </a:prstGeom>
        </p:spPr>
        <p:txBody>
          <a:bodyPr wrap="square">
            <a:spAutoFit/>
          </a:bodyPr>
          <a:lstStyle/>
          <a:p>
            <a:pPr marL="0" lvl="1" indent="-342900" algn="l">
              <a:lnSpc>
                <a:spcPct val="150000"/>
              </a:lnSpc>
              <a:spcBef>
                <a:spcPts val="600"/>
              </a:spcBef>
              <a:spcAft>
                <a:spcPts val="600"/>
              </a:spcAft>
              <a:buClr>
                <a:schemeClr val="accent2"/>
              </a:buClr>
              <a:buBlip>
                <a:blip r:embed="rId3"/>
              </a:buBlip>
            </a:pPr>
            <a:r>
              <a:rPr lang="zh-CN" altLang="en-US" sz="2600" dirty="0">
                <a:latin typeface="微软雅黑" pitchFamily="34" charset="-122"/>
                <a:ea typeface="微软雅黑" pitchFamily="34" charset="-122"/>
              </a:rPr>
              <a:t>破解密文的代价超出被加密信息的价值</a:t>
            </a:r>
          </a:p>
          <a:p>
            <a:pPr marL="0" lvl="1" indent="-342900" algn="l">
              <a:lnSpc>
                <a:spcPct val="150000"/>
              </a:lnSpc>
              <a:spcBef>
                <a:spcPts val="600"/>
              </a:spcBef>
              <a:spcAft>
                <a:spcPts val="600"/>
              </a:spcAft>
              <a:buClr>
                <a:schemeClr val="accent2"/>
              </a:buClr>
              <a:buBlip>
                <a:blip r:embed="rId3"/>
              </a:buBlip>
            </a:pPr>
            <a:r>
              <a:rPr lang="zh-CN" altLang="en-US" sz="2600" dirty="0">
                <a:latin typeface="微软雅黑" pitchFamily="34" charset="-122"/>
                <a:ea typeface="微软雅黑" pitchFamily="34" charset="-122"/>
              </a:rPr>
              <a:t>破解密文需要的时间超出信息的有用寿命</a:t>
            </a:r>
          </a:p>
          <a:p>
            <a:pPr algn="l">
              <a:lnSpc>
                <a:spcPct val="135000"/>
              </a:lnSpc>
              <a:buFont typeface="Wingdings" pitchFamily="2" charset="2"/>
              <a:buNone/>
            </a:pPr>
            <a:r>
              <a:rPr lang="zh-CN" altLang="en-US" b="1" dirty="0"/>
              <a:t>      </a:t>
            </a:r>
          </a:p>
          <a:p>
            <a:pPr algn="l">
              <a:lnSpc>
                <a:spcPct val="135000"/>
              </a:lnSpc>
              <a:buFont typeface="Wingdings" pitchFamily="2" charset="2"/>
              <a:buNone/>
            </a:pPr>
            <a:r>
              <a:rPr lang="zh-CN" altLang="en-US" b="1" dirty="0"/>
              <a:t>      </a:t>
            </a:r>
            <a:r>
              <a:rPr lang="zh-CN" altLang="en-US" sz="2800" dirty="0">
                <a:latin typeface="微软雅黑" pitchFamily="34" charset="-122"/>
                <a:ea typeface="微软雅黑" pitchFamily="34" charset="-122"/>
              </a:rPr>
              <a:t>符合上述条件之一或全部，成为是</a:t>
            </a:r>
            <a:r>
              <a:rPr lang="zh-CN" altLang="en-US" sz="28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计算安全</a:t>
            </a:r>
            <a:r>
              <a:rPr lang="zh-CN" altLang="en-US" sz="2800" dirty="0">
                <a:latin typeface="微软雅黑" pitchFamily="34" charset="-122"/>
                <a:ea typeface="微软雅黑" pitchFamily="34" charset="-122"/>
              </a:rPr>
              <a:t>的。</a:t>
            </a:r>
          </a:p>
        </p:txBody>
      </p:sp>
    </p:spTree>
    <p:extLst>
      <p:ext uri="{BB962C8B-B14F-4D97-AF65-F5344CB8AC3E}">
        <p14:creationId xmlns:p14="http://schemas.microsoft.com/office/powerpoint/2010/main" val="809601872"/>
      </p:ext>
    </p:extLst>
  </p:cSld>
  <p:clrMapOvr>
    <a:masterClrMapping/>
  </p:clrMapOvr>
  <p:transition>
    <p:wipe dir="d"/>
  </p:transition>
</p:sld>
</file>

<file path=ppt/slides/slide2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683568" y="3356992"/>
            <a:ext cx="7772400" cy="1143000"/>
          </a:xfrm>
        </p:spPr>
        <p:txBody>
          <a:bodyPr/>
          <a:lstStyle/>
          <a:p>
            <a:r>
              <a:rPr lang="zh-CN" altLang="en-US" sz="9600" dirty="0"/>
              <a:t>谢  谢！</a:t>
            </a:r>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0" fill="hold">
                                          <p:stCondLst>
                                            <p:cond delay="0"/>
                                          </p:stCondLst>
                                        </p:cTn>
                                        <p:tgtEl>
                                          <p:spTgt spid="49154"/>
                                        </p:tgtEl>
                                        <p:attrNameLst>
                                          <p:attrName>style.visibility</p:attrName>
                                        </p:attrNameLst>
                                      </p:cBhvr>
                                      <p:to>
                                        <p:strVal val="visible"/>
                                      </p:to>
                                    </p:set>
                                    <p:anim calcmode="lin" valueType="num">
                                      <p:cBhvr>
                                        <p:cTn id="7" dur="2000" fill="hold"/>
                                        <p:tgtEl>
                                          <p:spTgt spid="49154"/>
                                        </p:tgtEl>
                                        <p:attrNameLst>
                                          <p:attrName>ppt_w</p:attrName>
                                        </p:attrNameLst>
                                      </p:cBhvr>
                                      <p:tavLst>
                                        <p:tav tm="0">
                                          <p:val>
                                            <p:strVal val="#ppt_w"/>
                                          </p:val>
                                        </p:tav>
                                        <p:tav tm="100000">
                                          <p:val>
                                            <p:strVal val="#ppt_w"/>
                                          </p:val>
                                        </p:tav>
                                      </p:tavLst>
                                    </p:anim>
                                    <p:anim calcmode="lin" valueType="num">
                                      <p:cBhvr>
                                        <p:cTn id="8" dur="2000" fill="hold"/>
                                        <p:tgtEl>
                                          <p:spTgt spid="49154"/>
                                        </p:tgtEl>
                                        <p:attrNameLst>
                                          <p:attrName>ppt_h</p:attrName>
                                        </p:attrNameLst>
                                      </p:cBhvr>
                                      <p:tavLst>
                                        <p:tav tm="0">
                                          <p:val>
                                            <p:strVal val="#ppt_h"/>
                                          </p:val>
                                        </p:tav>
                                        <p:tav tm="29800">
                                          <p:val>
                                            <p:strVal val="#ppt_h/2"/>
                                          </p:val>
                                        </p:tav>
                                        <p:tav tm="39800">
                                          <p:val>
                                            <p:strVal val="#ppt_h"/>
                                          </p:val>
                                        </p:tav>
                                        <p:tav tm="50000">
                                          <p:val>
                                            <p:strVal val="#ppt_h/2"/>
                                          </p:val>
                                        </p:tav>
                                        <p:tav tm="59700">
                                          <p:val>
                                            <p:strVal val="#ppt_h"/>
                                          </p:val>
                                        </p:tav>
                                        <p:tav tm="69800">
                                          <p:val>
                                            <p:strVal val="#ppt_h/2"/>
                                          </p:val>
                                        </p:tav>
                                        <p:tav tm="79900">
                                          <p:val>
                                            <p:strVal val="#ppt_h"/>
                                          </p:val>
                                        </p:tav>
                                        <p:tav tm="100000">
                                          <p:val>
                                            <p:strVal val="#ppt_h"/>
                                          </p:val>
                                        </p:tav>
                                      </p:tavLst>
                                    </p:anim>
                                    <p:anim calcmode="lin" valueType="num">
                                      <p:cBhvr>
                                        <p:cTn id="9" dur="2000" fill="hold"/>
                                        <p:tgtEl>
                                          <p:spTgt spid="49154"/>
                                        </p:tgtEl>
                                        <p:attrNameLst>
                                          <p:attrName>ppt_x</p:attrName>
                                        </p:attrNameLst>
                                      </p:cBhvr>
                                      <p:tavLst>
                                        <p:tav tm="0">
                                          <p:val>
                                            <p:strVal val="#ppt_x-.4"/>
                                          </p:val>
                                        </p:tav>
                                        <p:tav tm="100000">
                                          <p:val>
                                            <p:strVal val="#ppt_x"/>
                                          </p:val>
                                        </p:tav>
                                      </p:tavLst>
                                    </p:anim>
                                    <p:anim calcmode="lin" valueType="num">
                                      <p:cBhvr>
                                        <p:cTn id="10" dur="2000" fill="hold"/>
                                        <p:tgtEl>
                                          <p:spTgt spid="49154"/>
                                        </p:tgtEl>
                                        <p:attrNameLst>
                                          <p:attrName>ppt_y</p:attrName>
                                        </p:attrNameLst>
                                      </p:cBhvr>
                                      <p:tavLst>
                                        <p:tav tm="0">
                                          <p:val>
                                            <p:strVal val="#ppt_y-.5"/>
                                          </p:val>
                                        </p:tav>
                                        <p:tav tm="19900">
                                          <p:val>
                                            <p:strVal val="#ppt_y-.2"/>
                                          </p:val>
                                        </p:tav>
                                        <p:tav tm="29800">
                                          <p:val>
                                            <p:strVal val="#ppt_y"/>
                                          </p:val>
                                        </p:tav>
                                        <p:tav tm="39800">
                                          <p:val>
                                            <p:strVal val="#ppt_y-.15"/>
                                          </p:val>
                                        </p:tav>
                                        <p:tav tm="50000">
                                          <p:val>
                                            <p:strVal val="#ppt_y"/>
                                          </p:val>
                                        </p:tav>
                                        <p:tav tm="59700">
                                          <p:val>
                                            <p:strVal val="#ppt_y-.1"/>
                                          </p:val>
                                        </p:tav>
                                        <p:tav tm="69800">
                                          <p:val>
                                            <p:strVal val="#ppt_y"/>
                                          </p:val>
                                        </p:tav>
                                        <p:tav tm="7990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altLang="en-US" b="0" dirty="0">
                <a:solidFill>
                  <a:schemeClr val="bg1"/>
                </a:solidFill>
                <a:latin typeface="+mj-ea"/>
              </a:rPr>
              <a:t>一次一密密码系统</a:t>
            </a:r>
          </a:p>
        </p:txBody>
      </p:sp>
      <p:sp>
        <p:nvSpPr>
          <p:cNvPr id="2" name="灯片编号占位符 1"/>
          <p:cNvSpPr>
            <a:spLocks noGrp="1"/>
          </p:cNvSpPr>
          <p:nvPr>
            <p:ph type="sldNum" sz="quarter" idx="12"/>
          </p:nvPr>
        </p:nvSpPr>
        <p:spPr/>
        <p:txBody>
          <a:bodyPr/>
          <a:lstStyle/>
          <a:p>
            <a:fld id="{737F2E61-75E1-4E22-B7C3-7A96A5DEDED1}" type="slidenum">
              <a:rPr lang="en-US" altLang="zh-CN" smtClean="0"/>
              <a:pPr/>
              <a:t>26</a:t>
            </a:fld>
            <a:endParaRPr lang="en-US" altLang="zh-CN"/>
          </a:p>
        </p:txBody>
      </p:sp>
      <p:sp>
        <p:nvSpPr>
          <p:cNvPr id="5" name="Rectangle 3"/>
          <p:cNvSpPr txBox="1">
            <a:spLocks noChangeArrowheads="1"/>
          </p:cNvSpPr>
          <p:nvPr/>
        </p:nvSpPr>
        <p:spPr>
          <a:xfrm>
            <a:off x="416728" y="3429000"/>
            <a:ext cx="8701584" cy="720080"/>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en-US" altLang="zh-CN" kern="0" dirty="0">
                <a:solidFill>
                  <a:srgbClr val="C00000"/>
                </a:solidFill>
                <a:latin typeface="Times New Roman" panose="02020603050405020304" pitchFamily="18" charset="0"/>
              </a:rPr>
              <a:t>1949</a:t>
            </a:r>
            <a:r>
              <a:rPr lang="zh-CN" altLang="en-US" kern="0" dirty="0">
                <a:solidFill>
                  <a:srgbClr val="C00000"/>
                </a:solidFill>
                <a:latin typeface="Times New Roman" panose="02020603050405020304" pitchFamily="18" charset="0"/>
              </a:rPr>
              <a:t>年，香农证明了一次一密是完善保密加密。 </a:t>
            </a:r>
          </a:p>
        </p:txBody>
      </p:sp>
    </p:spTree>
    <p:extLst>
      <p:ext uri="{BB962C8B-B14F-4D97-AF65-F5344CB8AC3E}">
        <p14:creationId xmlns:p14="http://schemas.microsoft.com/office/powerpoint/2010/main" val="322065185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altLang="en-US" b="0" dirty="0">
                <a:solidFill>
                  <a:schemeClr val="bg1"/>
                </a:solidFill>
                <a:latin typeface="+mj-ea"/>
              </a:rPr>
              <a:t>一次一密密码系统</a:t>
            </a:r>
          </a:p>
        </p:txBody>
      </p:sp>
      <p:sp>
        <p:nvSpPr>
          <p:cNvPr id="2" name="灯片编号占位符 1"/>
          <p:cNvSpPr>
            <a:spLocks noGrp="1"/>
          </p:cNvSpPr>
          <p:nvPr>
            <p:ph type="sldNum" sz="quarter" idx="12"/>
          </p:nvPr>
        </p:nvSpPr>
        <p:spPr/>
        <p:txBody>
          <a:bodyPr/>
          <a:lstStyle/>
          <a:p>
            <a:fld id="{737F2E61-75E1-4E22-B7C3-7A96A5DEDED1}" type="slidenum">
              <a:rPr lang="en-US" altLang="zh-CN" smtClean="0"/>
              <a:pPr/>
              <a:t>27</a:t>
            </a:fld>
            <a:endParaRPr lang="en-US" altLang="zh-CN"/>
          </a:p>
        </p:txBody>
      </p:sp>
      <p:sp>
        <p:nvSpPr>
          <p:cNvPr id="5" name="Rectangle 3"/>
          <p:cNvSpPr txBox="1">
            <a:spLocks noChangeArrowheads="1"/>
          </p:cNvSpPr>
          <p:nvPr/>
        </p:nvSpPr>
        <p:spPr>
          <a:xfrm>
            <a:off x="221208" y="1484784"/>
            <a:ext cx="8701584" cy="2448272"/>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zh-CN" altLang="en-US" kern="0" dirty="0">
                <a:latin typeface="Times New Roman" panose="02020603050405020304" pitchFamily="18" charset="0"/>
              </a:rPr>
              <a:t>证明基本逻辑：在不知道密钥</a:t>
            </a:r>
            <a:r>
              <a:rPr lang="en-US" altLang="zh-CN" i="1" kern="0" dirty="0">
                <a:latin typeface="Times New Roman" panose="02020603050405020304" pitchFamily="18" charset="0"/>
              </a:rPr>
              <a:t>k</a:t>
            </a:r>
            <a:r>
              <a:rPr lang="zh-CN" altLang="en-US" kern="0" dirty="0">
                <a:latin typeface="Times New Roman" panose="02020603050405020304" pitchFamily="18" charset="0"/>
              </a:rPr>
              <a:t>的情况下，任何一个密文，都有无数个明文跟其相对应。</a:t>
            </a:r>
            <a:endParaRPr lang="en-US" altLang="zh-CN" kern="0" dirty="0">
              <a:latin typeface="Times New Roman" panose="02020603050405020304" pitchFamily="18" charset="0"/>
            </a:endParaRPr>
          </a:p>
          <a:p>
            <a:pPr>
              <a:buFont typeface="Wingdings" panose="05000000000000000000" pitchFamily="2" charset="2"/>
              <a:buChar char="l"/>
            </a:pPr>
            <a:r>
              <a:rPr lang="en-US" altLang="zh-CN" kern="0" dirty="0">
                <a:latin typeface="Times New Roman" panose="02020603050405020304" pitchFamily="18" charset="0"/>
              </a:rPr>
              <a:t> </a:t>
            </a:r>
            <a:r>
              <a:rPr lang="en-US" altLang="zh-CN" i="1" kern="0" dirty="0">
                <a:latin typeface="Times New Roman" panose="02020603050405020304" pitchFamily="18" charset="0"/>
              </a:rPr>
              <a:t>c</a:t>
            </a:r>
            <a:r>
              <a:rPr lang="en-US" altLang="zh-CN" kern="0" dirty="0">
                <a:latin typeface="Times New Roman" panose="02020603050405020304" pitchFamily="18" charset="0"/>
              </a:rPr>
              <a:t> = </a:t>
            </a:r>
            <a:r>
              <a:rPr lang="en-US" altLang="zh-CN" i="1" kern="0" dirty="0">
                <a:latin typeface="Times New Roman" panose="02020603050405020304" pitchFamily="18" charset="0"/>
              </a:rPr>
              <a:t>m</a:t>
            </a:r>
            <a:r>
              <a:rPr lang="en-US" altLang="zh-CN" i="1" kern="0" baseline="-25000" dirty="0">
                <a:latin typeface="Times New Roman" panose="02020603050405020304" pitchFamily="18" charset="0"/>
              </a:rPr>
              <a:t>1</a:t>
            </a:r>
            <a:r>
              <a:rPr lang="en-US" altLang="zh-CN" kern="0" dirty="0">
                <a:latin typeface="Times New Roman" panose="02020603050405020304" pitchFamily="18" charset="0"/>
              </a:rPr>
              <a:t> </a:t>
            </a:r>
            <a:r>
              <a:rPr lang="en-US" altLang="zh-CN" kern="0" dirty="0">
                <a:latin typeface="Tiger" panose="02070300020205020404" pitchFamily="18" charset="0"/>
              </a:rPr>
              <a:t>⊕ </a:t>
            </a:r>
            <a:r>
              <a:rPr lang="en-US" altLang="zh-CN" i="1" kern="0" dirty="0"/>
              <a:t>k</a:t>
            </a:r>
            <a:r>
              <a:rPr lang="en-US" altLang="zh-CN" i="1" kern="0" baseline="-25000" dirty="0"/>
              <a:t>1</a:t>
            </a:r>
            <a:r>
              <a:rPr lang="zh-CN" altLang="en-US" kern="0" dirty="0"/>
              <a:t>，破解，选择</a:t>
            </a:r>
            <a:r>
              <a:rPr lang="en-US" altLang="zh-CN" i="1" kern="0" dirty="0"/>
              <a:t>k</a:t>
            </a:r>
            <a:r>
              <a:rPr lang="en-US" altLang="zh-CN" i="1" kern="0" baseline="-25000" dirty="0"/>
              <a:t>2</a:t>
            </a:r>
          </a:p>
          <a:p>
            <a:pPr marL="0" indent="0">
              <a:buNone/>
            </a:pPr>
            <a:endParaRPr lang="en-US" altLang="zh-CN" kern="0" dirty="0"/>
          </a:p>
          <a:p>
            <a:pPr>
              <a:buFont typeface="Wingdings" panose="05000000000000000000" pitchFamily="2" charset="2"/>
              <a:buChar char="l"/>
            </a:pPr>
            <a:r>
              <a:rPr lang="en-US" altLang="zh-CN" i="1" kern="0" dirty="0">
                <a:latin typeface="Times New Roman" panose="02020603050405020304" pitchFamily="18" charset="0"/>
              </a:rPr>
              <a:t>m</a:t>
            </a:r>
            <a:r>
              <a:rPr lang="en-US" altLang="zh-CN" i="1" kern="0" baseline="-25000" dirty="0">
                <a:latin typeface="Times New Roman" panose="02020603050405020304" pitchFamily="18" charset="0"/>
              </a:rPr>
              <a:t>2</a:t>
            </a:r>
            <a:r>
              <a:rPr lang="en-US" altLang="zh-CN" kern="0" dirty="0"/>
              <a:t> = </a:t>
            </a:r>
            <a:r>
              <a:rPr lang="en-US" altLang="zh-CN" i="1" kern="0" dirty="0"/>
              <a:t>c</a:t>
            </a:r>
            <a:r>
              <a:rPr lang="en-US" altLang="zh-CN" kern="0" dirty="0"/>
              <a:t> </a:t>
            </a:r>
            <a:r>
              <a:rPr lang="en-US" altLang="zh-CN" kern="0" dirty="0">
                <a:latin typeface="Tiger" panose="02070300020205020404" pitchFamily="18" charset="0"/>
              </a:rPr>
              <a:t>⊕ </a:t>
            </a:r>
            <a:r>
              <a:rPr lang="en-US" altLang="zh-CN" i="1" kern="0" dirty="0"/>
              <a:t>k</a:t>
            </a:r>
            <a:r>
              <a:rPr lang="en-US" altLang="zh-CN" i="1" kern="0" baseline="-25000" dirty="0"/>
              <a:t>2 </a:t>
            </a:r>
            <a:r>
              <a:rPr lang="zh-CN" altLang="en-US" kern="0" dirty="0"/>
              <a:t>，</a:t>
            </a:r>
            <a:r>
              <a:rPr lang="en-US" altLang="zh-CN" i="1" kern="0" dirty="0">
                <a:latin typeface="Times New Roman" panose="02020603050405020304" pitchFamily="18" charset="0"/>
              </a:rPr>
              <a:t> m</a:t>
            </a:r>
            <a:r>
              <a:rPr lang="en-US" altLang="zh-CN" i="1" kern="0" baseline="-25000" dirty="0">
                <a:latin typeface="Times New Roman" panose="02020603050405020304" pitchFamily="18" charset="0"/>
              </a:rPr>
              <a:t>2</a:t>
            </a:r>
            <a:r>
              <a:rPr lang="zh-CN" altLang="en-US" kern="0" dirty="0"/>
              <a:t>会是对应的明文吗？</a:t>
            </a:r>
            <a:endParaRPr lang="en-US" altLang="zh-CN" kern="0" dirty="0"/>
          </a:p>
          <a:p>
            <a:pPr>
              <a:buFont typeface="Wingdings" panose="05000000000000000000" pitchFamily="2" charset="2"/>
              <a:buChar char="l"/>
            </a:pPr>
            <a:endParaRPr lang="en-US" altLang="zh-CN" kern="0" dirty="0"/>
          </a:p>
          <a:p>
            <a:pPr>
              <a:buFont typeface="Wingdings" panose="05000000000000000000" pitchFamily="2" charset="2"/>
              <a:buChar char="l"/>
            </a:pPr>
            <a:r>
              <a:rPr lang="en-US" altLang="zh-CN" i="1" kern="0" dirty="0"/>
              <a:t>k</a:t>
            </a:r>
            <a:r>
              <a:rPr lang="en-US" altLang="zh-CN" kern="0" dirty="0"/>
              <a:t> = </a:t>
            </a:r>
            <a:r>
              <a:rPr lang="en-US" altLang="zh-CN" i="1" kern="0" dirty="0">
                <a:latin typeface="Times New Roman" panose="02020603050405020304" pitchFamily="18" charset="0"/>
              </a:rPr>
              <a:t>m</a:t>
            </a:r>
            <a:r>
              <a:rPr lang="en-US" altLang="zh-CN" i="1" kern="0" baseline="-25000" dirty="0">
                <a:latin typeface="Times New Roman" panose="02020603050405020304" pitchFamily="18" charset="0"/>
              </a:rPr>
              <a:t>2</a:t>
            </a:r>
            <a:r>
              <a:rPr lang="en-US" altLang="zh-CN" kern="0" dirty="0"/>
              <a:t> </a:t>
            </a:r>
            <a:r>
              <a:rPr lang="en-US" altLang="zh-CN" kern="0" dirty="0">
                <a:latin typeface="Tiger" panose="02070300020205020404" pitchFamily="18" charset="0"/>
              </a:rPr>
              <a:t>⊕ </a:t>
            </a:r>
            <a:r>
              <a:rPr lang="en-US" altLang="zh-CN" i="1" kern="0" dirty="0">
                <a:latin typeface="Times New Roman" panose="02020603050405020304" pitchFamily="18" charset="0"/>
              </a:rPr>
              <a:t>c</a:t>
            </a:r>
            <a:r>
              <a:rPr lang="zh-CN" altLang="en-US" kern="0" dirty="0">
                <a:latin typeface="Times New Roman" panose="02020603050405020304" pitchFamily="18" charset="0"/>
              </a:rPr>
              <a:t>，</a:t>
            </a:r>
            <a:r>
              <a:rPr lang="en-US" altLang="zh-CN" kern="0" dirty="0"/>
              <a:t> </a:t>
            </a:r>
            <a:r>
              <a:rPr lang="en-US" altLang="zh-CN" i="1" kern="0" dirty="0"/>
              <a:t>c</a:t>
            </a:r>
            <a:r>
              <a:rPr lang="en-US" altLang="zh-CN" kern="0" dirty="0"/>
              <a:t> = </a:t>
            </a:r>
            <a:r>
              <a:rPr lang="en-US" altLang="zh-CN" i="1" kern="0" dirty="0">
                <a:latin typeface="Times New Roman" panose="02020603050405020304" pitchFamily="18" charset="0"/>
              </a:rPr>
              <a:t>m</a:t>
            </a:r>
            <a:r>
              <a:rPr lang="en-US" altLang="zh-CN" i="1" kern="0" baseline="-25000" dirty="0">
                <a:latin typeface="Times New Roman" panose="02020603050405020304" pitchFamily="18" charset="0"/>
              </a:rPr>
              <a:t>2</a:t>
            </a:r>
            <a:r>
              <a:rPr lang="en-US" altLang="zh-CN" kern="0" dirty="0"/>
              <a:t> </a:t>
            </a:r>
            <a:r>
              <a:rPr lang="en-US" altLang="zh-CN" kern="0" dirty="0">
                <a:latin typeface="Tiger" panose="02070300020205020404" pitchFamily="18" charset="0"/>
              </a:rPr>
              <a:t>⊕ </a:t>
            </a:r>
            <a:r>
              <a:rPr lang="en-US" altLang="zh-CN" i="1" kern="0" dirty="0"/>
              <a:t>k</a:t>
            </a:r>
            <a:r>
              <a:rPr lang="zh-CN" altLang="en-US" kern="0" dirty="0"/>
              <a:t>，</a:t>
            </a:r>
            <a:r>
              <a:rPr lang="en-US" altLang="zh-CN" i="1" kern="0" dirty="0">
                <a:latin typeface="Times New Roman" panose="02020603050405020304" pitchFamily="18" charset="0"/>
              </a:rPr>
              <a:t> m</a:t>
            </a:r>
            <a:r>
              <a:rPr lang="en-US" altLang="zh-CN" i="1" kern="0" baseline="-25000" dirty="0">
                <a:latin typeface="Times New Roman" panose="02020603050405020304" pitchFamily="18" charset="0"/>
              </a:rPr>
              <a:t>2</a:t>
            </a:r>
            <a:r>
              <a:rPr lang="zh-CN" altLang="en-US" kern="0" dirty="0"/>
              <a:t>也可以产生</a:t>
            </a:r>
            <a:r>
              <a:rPr lang="en-US" altLang="zh-CN" i="1" kern="0" dirty="0"/>
              <a:t>c</a:t>
            </a:r>
            <a:r>
              <a:rPr lang="zh-CN" altLang="en-US" kern="0" dirty="0"/>
              <a:t>！</a:t>
            </a:r>
            <a:endParaRPr lang="en-US" altLang="zh-CN" kern="0" dirty="0"/>
          </a:p>
          <a:p>
            <a:pPr>
              <a:buFont typeface="Wingdings" panose="05000000000000000000" pitchFamily="2" charset="2"/>
              <a:buChar char="l"/>
            </a:pPr>
            <a:r>
              <a:rPr lang="zh-CN" altLang="en-US" kern="0" dirty="0">
                <a:solidFill>
                  <a:srgbClr val="FF0000"/>
                </a:solidFill>
              </a:rPr>
              <a:t>任意的明文，都可以产生密文</a:t>
            </a:r>
            <a:r>
              <a:rPr lang="en-US" altLang="zh-CN" i="1" kern="0" dirty="0">
                <a:solidFill>
                  <a:srgbClr val="FF0000"/>
                </a:solidFill>
              </a:rPr>
              <a:t>c</a:t>
            </a:r>
            <a:r>
              <a:rPr lang="zh-CN" altLang="en-US" kern="0" dirty="0">
                <a:solidFill>
                  <a:srgbClr val="FF0000"/>
                </a:solidFill>
              </a:rPr>
              <a:t>，且概率相等。</a:t>
            </a:r>
            <a:endParaRPr lang="en-US" altLang="zh-CN" kern="0" dirty="0">
              <a:solidFill>
                <a:srgbClr val="FF0000"/>
              </a:solidFill>
            </a:endParaRPr>
          </a:p>
          <a:p>
            <a:pPr>
              <a:buFont typeface="Wingdings" panose="05000000000000000000" pitchFamily="2" charset="2"/>
              <a:buChar char="l"/>
            </a:pPr>
            <a:endParaRPr lang="en-US" altLang="zh-CN" kern="0" dirty="0"/>
          </a:p>
          <a:p>
            <a:pPr>
              <a:buFontTx/>
              <a:buNone/>
            </a:pPr>
            <a:r>
              <a:rPr lang="zh-CN" altLang="en-US" kern="0" dirty="0">
                <a:solidFill>
                  <a:srgbClr val="C00000"/>
                </a:solidFill>
                <a:latin typeface="Times New Roman" panose="02020603050405020304" pitchFamily="18" charset="0"/>
              </a:rPr>
              <a:t> </a:t>
            </a:r>
          </a:p>
        </p:txBody>
      </p:sp>
    </p:spTree>
    <p:extLst>
      <p:ext uri="{BB962C8B-B14F-4D97-AF65-F5344CB8AC3E}">
        <p14:creationId xmlns:p14="http://schemas.microsoft.com/office/powerpoint/2010/main" val="116264375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altLang="en-US" b="0" dirty="0">
                <a:solidFill>
                  <a:schemeClr val="bg1"/>
                </a:solidFill>
                <a:latin typeface="+mj-ea"/>
              </a:rPr>
              <a:t>一次一密密码系统</a:t>
            </a:r>
          </a:p>
        </p:txBody>
      </p:sp>
      <p:sp>
        <p:nvSpPr>
          <p:cNvPr id="2" name="灯片编号占位符 1"/>
          <p:cNvSpPr>
            <a:spLocks noGrp="1"/>
          </p:cNvSpPr>
          <p:nvPr>
            <p:ph type="sldNum" sz="quarter" idx="12"/>
          </p:nvPr>
        </p:nvSpPr>
        <p:spPr/>
        <p:txBody>
          <a:bodyPr/>
          <a:lstStyle/>
          <a:p>
            <a:fld id="{737F2E61-75E1-4E22-B7C3-7A96A5DEDED1}" type="slidenum">
              <a:rPr lang="en-US" altLang="zh-CN" smtClean="0"/>
              <a:pPr/>
              <a:t>28</a:t>
            </a:fld>
            <a:endParaRPr lang="en-US" altLang="zh-CN"/>
          </a:p>
        </p:txBody>
      </p:sp>
      <p:sp>
        <p:nvSpPr>
          <p:cNvPr id="3" name="椭圆 2">
            <a:extLst>
              <a:ext uri="{FF2B5EF4-FFF2-40B4-BE49-F238E27FC236}">
                <a16:creationId xmlns:a16="http://schemas.microsoft.com/office/drawing/2014/main" id="{242947DF-2FE3-4C19-9CDF-4876A09EEECA}"/>
              </a:ext>
            </a:extLst>
          </p:cNvPr>
          <p:cNvSpPr/>
          <p:nvPr/>
        </p:nvSpPr>
        <p:spPr bwMode="auto">
          <a:xfrm>
            <a:off x="1481820" y="2780928"/>
            <a:ext cx="1512168" cy="2736304"/>
          </a:xfrm>
          <a:prstGeom prst="ellips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6" name="椭圆 5">
            <a:extLst>
              <a:ext uri="{FF2B5EF4-FFF2-40B4-BE49-F238E27FC236}">
                <a16:creationId xmlns:a16="http://schemas.microsoft.com/office/drawing/2014/main" id="{99C3136B-BD1A-46EB-9D02-EF76C84CB1F6}"/>
              </a:ext>
            </a:extLst>
          </p:cNvPr>
          <p:cNvSpPr/>
          <p:nvPr/>
        </p:nvSpPr>
        <p:spPr bwMode="auto">
          <a:xfrm>
            <a:off x="5004048" y="2780928"/>
            <a:ext cx="1512168" cy="2736304"/>
          </a:xfrm>
          <a:prstGeom prst="ellips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7" name="Rectangle 3">
            <a:extLst>
              <a:ext uri="{FF2B5EF4-FFF2-40B4-BE49-F238E27FC236}">
                <a16:creationId xmlns:a16="http://schemas.microsoft.com/office/drawing/2014/main" id="{AF2217CF-6526-4082-8930-860FF5A7F376}"/>
              </a:ext>
            </a:extLst>
          </p:cNvPr>
          <p:cNvSpPr txBox="1">
            <a:spLocks noChangeArrowheads="1"/>
          </p:cNvSpPr>
          <p:nvPr/>
        </p:nvSpPr>
        <p:spPr>
          <a:xfrm>
            <a:off x="1331640" y="1916832"/>
            <a:ext cx="2026568" cy="647278"/>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zh-CN" altLang="en-US" sz="2800" kern="0" dirty="0">
                <a:latin typeface="Times New Roman" panose="02020603050405020304" pitchFamily="18" charset="0"/>
              </a:rPr>
              <a:t>明文空间</a:t>
            </a:r>
            <a:r>
              <a:rPr lang="en-US" altLang="zh-CN" sz="2800" i="1" kern="0" dirty="0">
                <a:latin typeface="Times New Roman" panose="02020603050405020304" pitchFamily="18" charset="0"/>
              </a:rPr>
              <a:t>M</a:t>
            </a:r>
          </a:p>
        </p:txBody>
      </p:sp>
      <p:sp>
        <p:nvSpPr>
          <p:cNvPr id="8" name="Rectangle 3">
            <a:extLst>
              <a:ext uri="{FF2B5EF4-FFF2-40B4-BE49-F238E27FC236}">
                <a16:creationId xmlns:a16="http://schemas.microsoft.com/office/drawing/2014/main" id="{E960EB71-8F5A-4EF2-AB50-EAAB404110A1}"/>
              </a:ext>
            </a:extLst>
          </p:cNvPr>
          <p:cNvSpPr txBox="1">
            <a:spLocks noChangeArrowheads="1"/>
          </p:cNvSpPr>
          <p:nvPr/>
        </p:nvSpPr>
        <p:spPr>
          <a:xfrm>
            <a:off x="4860032" y="1855279"/>
            <a:ext cx="2026568" cy="647278"/>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zh-CN" altLang="en-US" sz="2800" kern="0" dirty="0">
                <a:latin typeface="Times New Roman" panose="02020603050405020304" pitchFamily="18" charset="0"/>
              </a:rPr>
              <a:t>密文空间</a:t>
            </a:r>
            <a:r>
              <a:rPr lang="en-US" altLang="zh-CN" sz="2800" i="1" kern="0" dirty="0">
                <a:latin typeface="Times New Roman" panose="02020603050405020304" pitchFamily="18" charset="0"/>
              </a:rPr>
              <a:t>C</a:t>
            </a:r>
          </a:p>
        </p:txBody>
      </p:sp>
      <p:sp>
        <p:nvSpPr>
          <p:cNvPr id="4" name="文本框 3">
            <a:extLst>
              <a:ext uri="{FF2B5EF4-FFF2-40B4-BE49-F238E27FC236}">
                <a16:creationId xmlns:a16="http://schemas.microsoft.com/office/drawing/2014/main" id="{1173B46B-2636-4DB0-A96C-E9208C16291B}"/>
              </a:ext>
            </a:extLst>
          </p:cNvPr>
          <p:cNvSpPr txBox="1"/>
          <p:nvPr/>
        </p:nvSpPr>
        <p:spPr>
          <a:xfrm>
            <a:off x="5364088" y="3974548"/>
            <a:ext cx="792088" cy="584775"/>
          </a:xfrm>
          <a:prstGeom prst="rect">
            <a:avLst/>
          </a:prstGeom>
          <a:noFill/>
        </p:spPr>
        <p:txBody>
          <a:bodyPr wrap="square" rtlCol="0">
            <a:spAutoFit/>
          </a:bodyPr>
          <a:lstStyle/>
          <a:p>
            <a:r>
              <a:rPr lang="en-US" altLang="zh-CN" b="1" i="1" dirty="0"/>
              <a:t>c</a:t>
            </a:r>
            <a:endParaRPr lang="zh-CN" altLang="en-US" b="1" i="1" dirty="0"/>
          </a:p>
        </p:txBody>
      </p:sp>
      <p:sp>
        <p:nvSpPr>
          <p:cNvPr id="10" name="文本框 9">
            <a:extLst>
              <a:ext uri="{FF2B5EF4-FFF2-40B4-BE49-F238E27FC236}">
                <a16:creationId xmlns:a16="http://schemas.microsoft.com/office/drawing/2014/main" id="{12208FCA-21F3-496D-88CF-A77440186878}"/>
              </a:ext>
            </a:extLst>
          </p:cNvPr>
          <p:cNvSpPr txBox="1"/>
          <p:nvPr/>
        </p:nvSpPr>
        <p:spPr>
          <a:xfrm>
            <a:off x="1841860" y="2942119"/>
            <a:ext cx="792088" cy="2554545"/>
          </a:xfrm>
          <a:prstGeom prst="rect">
            <a:avLst/>
          </a:prstGeom>
          <a:noFill/>
        </p:spPr>
        <p:txBody>
          <a:bodyPr wrap="square" rtlCol="0">
            <a:spAutoFit/>
          </a:bodyPr>
          <a:lstStyle/>
          <a:p>
            <a:r>
              <a:rPr lang="en-US" altLang="zh-CN" dirty="0"/>
              <a:t>m</a:t>
            </a:r>
            <a:r>
              <a:rPr lang="en-US" altLang="zh-CN" baseline="-25000" dirty="0"/>
              <a:t>1</a:t>
            </a:r>
            <a:r>
              <a:rPr lang="en-US" altLang="zh-CN" dirty="0"/>
              <a:t>,m</a:t>
            </a:r>
            <a:r>
              <a:rPr lang="en-US" altLang="zh-CN" baseline="-25000" dirty="0"/>
              <a:t>2</a:t>
            </a:r>
            <a:r>
              <a:rPr lang="en-US" altLang="zh-CN" dirty="0"/>
              <a:t>,m</a:t>
            </a:r>
            <a:r>
              <a:rPr lang="en-US" altLang="zh-CN" baseline="-25000" dirty="0"/>
              <a:t>3</a:t>
            </a:r>
            <a:r>
              <a:rPr lang="en-US" altLang="zh-CN" dirty="0"/>
              <a:t>,…,</a:t>
            </a:r>
            <a:r>
              <a:rPr lang="en-US" altLang="zh-CN" dirty="0" err="1"/>
              <a:t>m</a:t>
            </a:r>
            <a:r>
              <a:rPr lang="en-US" altLang="zh-CN" baseline="-25000" dirty="0" err="1"/>
              <a:t>n</a:t>
            </a:r>
            <a:endParaRPr lang="zh-CN" altLang="en-US" baseline="-25000" dirty="0"/>
          </a:p>
        </p:txBody>
      </p:sp>
      <p:cxnSp>
        <p:nvCxnSpPr>
          <p:cNvPr id="12" name="直接箭头连接符 11">
            <a:extLst>
              <a:ext uri="{FF2B5EF4-FFF2-40B4-BE49-F238E27FC236}">
                <a16:creationId xmlns:a16="http://schemas.microsoft.com/office/drawing/2014/main" id="{8D9FC642-932C-4C50-8384-F99C8FE01D5D}"/>
              </a:ext>
            </a:extLst>
          </p:cNvPr>
          <p:cNvCxnSpPr/>
          <p:nvPr/>
        </p:nvCxnSpPr>
        <p:spPr bwMode="auto">
          <a:xfrm>
            <a:off x="2633948" y="3284984"/>
            <a:ext cx="2802148" cy="796443"/>
          </a:xfrm>
          <a:prstGeom prst="straightConnector1">
            <a:avLst/>
          </a:prstGeom>
          <a:solidFill>
            <a:schemeClr val="bg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 name="直接箭头连接符 13">
            <a:extLst>
              <a:ext uri="{FF2B5EF4-FFF2-40B4-BE49-F238E27FC236}">
                <a16:creationId xmlns:a16="http://schemas.microsoft.com/office/drawing/2014/main" id="{A687CD27-5823-4C80-848B-B7CD604B3289}"/>
              </a:ext>
            </a:extLst>
          </p:cNvPr>
          <p:cNvCxnSpPr>
            <a:cxnSpLocks/>
          </p:cNvCxnSpPr>
          <p:nvPr/>
        </p:nvCxnSpPr>
        <p:spPr bwMode="auto">
          <a:xfrm>
            <a:off x="2493014" y="3789040"/>
            <a:ext cx="2943082" cy="453578"/>
          </a:xfrm>
          <a:prstGeom prst="straightConnector1">
            <a:avLst/>
          </a:prstGeom>
          <a:solidFill>
            <a:schemeClr val="bg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 name="直接箭头连接符 15">
            <a:extLst>
              <a:ext uri="{FF2B5EF4-FFF2-40B4-BE49-F238E27FC236}">
                <a16:creationId xmlns:a16="http://schemas.microsoft.com/office/drawing/2014/main" id="{A2508FE5-DC7E-4C78-9504-3FC357AD5DC4}"/>
              </a:ext>
            </a:extLst>
          </p:cNvPr>
          <p:cNvCxnSpPr>
            <a:cxnSpLocks/>
          </p:cNvCxnSpPr>
          <p:nvPr/>
        </p:nvCxnSpPr>
        <p:spPr bwMode="auto">
          <a:xfrm>
            <a:off x="2457207" y="4317133"/>
            <a:ext cx="2978889" cy="40062"/>
          </a:xfrm>
          <a:prstGeom prst="straightConnector1">
            <a:avLst/>
          </a:prstGeom>
          <a:solidFill>
            <a:schemeClr val="bg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 name="直接箭头连接符 17">
            <a:extLst>
              <a:ext uri="{FF2B5EF4-FFF2-40B4-BE49-F238E27FC236}">
                <a16:creationId xmlns:a16="http://schemas.microsoft.com/office/drawing/2014/main" id="{7C521793-FC91-4087-8B18-62DCCE348E0E}"/>
              </a:ext>
            </a:extLst>
          </p:cNvPr>
          <p:cNvCxnSpPr>
            <a:cxnSpLocks/>
          </p:cNvCxnSpPr>
          <p:nvPr/>
        </p:nvCxnSpPr>
        <p:spPr bwMode="auto">
          <a:xfrm flipV="1">
            <a:off x="2431560" y="4530009"/>
            <a:ext cx="3004536" cy="694836"/>
          </a:xfrm>
          <a:prstGeom prst="straightConnector1">
            <a:avLst/>
          </a:prstGeom>
          <a:solidFill>
            <a:schemeClr val="bg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 name="文本框 20">
            <a:extLst>
              <a:ext uri="{FF2B5EF4-FFF2-40B4-BE49-F238E27FC236}">
                <a16:creationId xmlns:a16="http://schemas.microsoft.com/office/drawing/2014/main" id="{5674D25C-88DD-4151-9756-8A2465088A88}"/>
              </a:ext>
            </a:extLst>
          </p:cNvPr>
          <p:cNvSpPr txBox="1"/>
          <p:nvPr/>
        </p:nvSpPr>
        <p:spPr>
          <a:xfrm>
            <a:off x="3690175" y="3167961"/>
            <a:ext cx="792088" cy="461665"/>
          </a:xfrm>
          <a:prstGeom prst="rect">
            <a:avLst/>
          </a:prstGeom>
          <a:noFill/>
        </p:spPr>
        <p:txBody>
          <a:bodyPr wrap="square" rtlCol="0">
            <a:spAutoFit/>
          </a:bodyPr>
          <a:lstStyle/>
          <a:p>
            <a:r>
              <a:rPr lang="en-US" altLang="zh-CN" sz="2400" b="1" i="1" dirty="0" err="1"/>
              <a:t>P</a:t>
            </a:r>
            <a:r>
              <a:rPr lang="en-US" altLang="zh-CN" sz="2400" b="1" i="1" baseline="-25000" dirty="0" err="1"/>
              <a:t>r</a:t>
            </a:r>
            <a:endParaRPr lang="zh-CN" altLang="en-US" sz="2400" b="1" i="1" baseline="-25000" dirty="0"/>
          </a:p>
        </p:txBody>
      </p:sp>
      <p:sp>
        <p:nvSpPr>
          <p:cNvPr id="22" name="文本框 21">
            <a:extLst>
              <a:ext uri="{FF2B5EF4-FFF2-40B4-BE49-F238E27FC236}">
                <a16:creationId xmlns:a16="http://schemas.microsoft.com/office/drawing/2014/main" id="{E74A851A-0771-4390-9C71-2C5876367F87}"/>
              </a:ext>
            </a:extLst>
          </p:cNvPr>
          <p:cNvSpPr txBox="1"/>
          <p:nvPr/>
        </p:nvSpPr>
        <p:spPr>
          <a:xfrm>
            <a:off x="3359498" y="3554164"/>
            <a:ext cx="792088" cy="461665"/>
          </a:xfrm>
          <a:prstGeom prst="rect">
            <a:avLst/>
          </a:prstGeom>
          <a:noFill/>
        </p:spPr>
        <p:txBody>
          <a:bodyPr wrap="square" rtlCol="0">
            <a:spAutoFit/>
          </a:bodyPr>
          <a:lstStyle/>
          <a:p>
            <a:r>
              <a:rPr lang="en-US" altLang="zh-CN" sz="2400" b="1" i="1" dirty="0" err="1"/>
              <a:t>P</a:t>
            </a:r>
            <a:r>
              <a:rPr lang="en-US" altLang="zh-CN" sz="2400" b="1" i="1" baseline="-25000" dirty="0" err="1"/>
              <a:t>r</a:t>
            </a:r>
            <a:endParaRPr lang="zh-CN" altLang="en-US" sz="2400" b="1" i="1" baseline="-25000" dirty="0"/>
          </a:p>
        </p:txBody>
      </p:sp>
      <p:sp>
        <p:nvSpPr>
          <p:cNvPr id="23" name="文本框 22">
            <a:extLst>
              <a:ext uri="{FF2B5EF4-FFF2-40B4-BE49-F238E27FC236}">
                <a16:creationId xmlns:a16="http://schemas.microsoft.com/office/drawing/2014/main" id="{C88F5026-D401-4E5B-A66F-8D48CDA22F62}"/>
              </a:ext>
            </a:extLst>
          </p:cNvPr>
          <p:cNvSpPr txBox="1"/>
          <p:nvPr/>
        </p:nvSpPr>
        <p:spPr>
          <a:xfrm>
            <a:off x="3216764" y="3902849"/>
            <a:ext cx="792088" cy="461665"/>
          </a:xfrm>
          <a:prstGeom prst="rect">
            <a:avLst/>
          </a:prstGeom>
          <a:noFill/>
        </p:spPr>
        <p:txBody>
          <a:bodyPr wrap="square" rtlCol="0">
            <a:spAutoFit/>
          </a:bodyPr>
          <a:lstStyle/>
          <a:p>
            <a:r>
              <a:rPr lang="en-US" altLang="zh-CN" sz="2400" b="1" i="1" dirty="0" err="1"/>
              <a:t>P</a:t>
            </a:r>
            <a:r>
              <a:rPr lang="en-US" altLang="zh-CN" sz="2400" b="1" i="1" baseline="-25000" dirty="0" err="1"/>
              <a:t>r</a:t>
            </a:r>
            <a:endParaRPr lang="zh-CN" altLang="en-US" sz="2400" b="1" i="1" baseline="-25000" dirty="0"/>
          </a:p>
        </p:txBody>
      </p:sp>
      <p:sp>
        <p:nvSpPr>
          <p:cNvPr id="24" name="文本框 23">
            <a:extLst>
              <a:ext uri="{FF2B5EF4-FFF2-40B4-BE49-F238E27FC236}">
                <a16:creationId xmlns:a16="http://schemas.microsoft.com/office/drawing/2014/main" id="{768CC503-664E-4B83-929E-6696B06DAC24}"/>
              </a:ext>
            </a:extLst>
          </p:cNvPr>
          <p:cNvSpPr txBox="1"/>
          <p:nvPr/>
        </p:nvSpPr>
        <p:spPr>
          <a:xfrm>
            <a:off x="3467751" y="4444666"/>
            <a:ext cx="792088" cy="461665"/>
          </a:xfrm>
          <a:prstGeom prst="rect">
            <a:avLst/>
          </a:prstGeom>
          <a:noFill/>
        </p:spPr>
        <p:txBody>
          <a:bodyPr wrap="square" rtlCol="0">
            <a:spAutoFit/>
          </a:bodyPr>
          <a:lstStyle/>
          <a:p>
            <a:r>
              <a:rPr lang="en-US" altLang="zh-CN" sz="2400" b="1" i="1" dirty="0" err="1"/>
              <a:t>P</a:t>
            </a:r>
            <a:r>
              <a:rPr lang="en-US" altLang="zh-CN" sz="2400" b="1" i="1" baseline="-25000" dirty="0" err="1"/>
              <a:t>r</a:t>
            </a:r>
            <a:endParaRPr lang="zh-CN" altLang="en-US" sz="2400" b="1" i="1" baseline="-25000" dirty="0"/>
          </a:p>
        </p:txBody>
      </p:sp>
      <p:graphicFrame>
        <p:nvGraphicFramePr>
          <p:cNvPr id="20" name="对象 19">
            <a:extLst>
              <a:ext uri="{FF2B5EF4-FFF2-40B4-BE49-F238E27FC236}">
                <a16:creationId xmlns:a16="http://schemas.microsoft.com/office/drawing/2014/main" id="{B8F14A95-9176-4658-AC7E-BA3780D16048}"/>
              </a:ext>
            </a:extLst>
          </p:cNvPr>
          <p:cNvGraphicFramePr>
            <a:graphicFrameLocks noChangeAspect="1"/>
          </p:cNvGraphicFramePr>
          <p:nvPr>
            <p:extLst>
              <p:ext uri="{D42A27DB-BD31-4B8C-83A1-F6EECF244321}">
                <p14:modId xmlns:p14="http://schemas.microsoft.com/office/powerpoint/2010/main" val="3012136083"/>
              </p:ext>
            </p:extLst>
          </p:nvPr>
        </p:nvGraphicFramePr>
        <p:xfrm>
          <a:off x="7177569" y="3376925"/>
          <a:ext cx="1570895" cy="1195246"/>
        </p:xfrm>
        <a:graphic>
          <a:graphicData uri="http://schemas.openxmlformats.org/presentationml/2006/ole">
            <mc:AlternateContent xmlns:mc="http://schemas.openxmlformats.org/markup-compatibility/2006">
              <mc:Choice xmlns:v="urn:schemas-microsoft-com:vml" Requires="v">
                <p:oleObj spid="_x0000_s18168" name="Equation" r:id="rId4" imgW="583920" imgH="444240" progId="Equation.DSMT4">
                  <p:embed/>
                </p:oleObj>
              </mc:Choice>
              <mc:Fallback>
                <p:oleObj name="Equation" r:id="rId4" imgW="583920" imgH="444240" progId="Equation.DSMT4">
                  <p:embed/>
                  <p:pic>
                    <p:nvPicPr>
                      <p:cNvPr id="0" name=""/>
                      <p:cNvPicPr/>
                      <p:nvPr/>
                    </p:nvPicPr>
                    <p:blipFill>
                      <a:blip r:embed="rId5"/>
                      <a:stretch>
                        <a:fillRect/>
                      </a:stretch>
                    </p:blipFill>
                    <p:spPr>
                      <a:xfrm>
                        <a:off x="7177569" y="3376925"/>
                        <a:ext cx="1570895" cy="1195246"/>
                      </a:xfrm>
                      <a:prstGeom prst="rect">
                        <a:avLst/>
                      </a:prstGeom>
                    </p:spPr>
                  </p:pic>
                </p:oleObj>
              </mc:Fallback>
            </mc:AlternateContent>
          </a:graphicData>
        </a:graphic>
      </p:graphicFrame>
    </p:spTree>
    <p:extLst>
      <p:ext uri="{BB962C8B-B14F-4D97-AF65-F5344CB8AC3E}">
        <p14:creationId xmlns:p14="http://schemas.microsoft.com/office/powerpoint/2010/main" val="230386077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altLang="en-US" b="0" dirty="0">
                <a:solidFill>
                  <a:schemeClr val="bg1"/>
                </a:solidFill>
                <a:latin typeface="+mj-ea"/>
              </a:rPr>
              <a:t>凯撒密码等系统</a:t>
            </a:r>
          </a:p>
        </p:txBody>
      </p:sp>
      <p:sp>
        <p:nvSpPr>
          <p:cNvPr id="2" name="灯片编号占位符 1"/>
          <p:cNvSpPr>
            <a:spLocks noGrp="1"/>
          </p:cNvSpPr>
          <p:nvPr>
            <p:ph type="sldNum" sz="quarter" idx="12"/>
          </p:nvPr>
        </p:nvSpPr>
        <p:spPr/>
        <p:txBody>
          <a:bodyPr/>
          <a:lstStyle/>
          <a:p>
            <a:fld id="{737F2E61-75E1-4E22-B7C3-7A96A5DEDED1}" type="slidenum">
              <a:rPr lang="en-US" altLang="zh-CN" smtClean="0"/>
              <a:pPr/>
              <a:t>29</a:t>
            </a:fld>
            <a:endParaRPr lang="en-US" altLang="zh-CN"/>
          </a:p>
        </p:txBody>
      </p:sp>
      <p:sp>
        <p:nvSpPr>
          <p:cNvPr id="3" name="椭圆 2">
            <a:extLst>
              <a:ext uri="{FF2B5EF4-FFF2-40B4-BE49-F238E27FC236}">
                <a16:creationId xmlns:a16="http://schemas.microsoft.com/office/drawing/2014/main" id="{242947DF-2FE3-4C19-9CDF-4876A09EEECA}"/>
              </a:ext>
            </a:extLst>
          </p:cNvPr>
          <p:cNvSpPr/>
          <p:nvPr/>
        </p:nvSpPr>
        <p:spPr bwMode="auto">
          <a:xfrm>
            <a:off x="1481820" y="2780928"/>
            <a:ext cx="1512168" cy="2736304"/>
          </a:xfrm>
          <a:prstGeom prst="ellips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6" name="椭圆 5">
            <a:extLst>
              <a:ext uri="{FF2B5EF4-FFF2-40B4-BE49-F238E27FC236}">
                <a16:creationId xmlns:a16="http://schemas.microsoft.com/office/drawing/2014/main" id="{99C3136B-BD1A-46EB-9D02-EF76C84CB1F6}"/>
              </a:ext>
            </a:extLst>
          </p:cNvPr>
          <p:cNvSpPr/>
          <p:nvPr/>
        </p:nvSpPr>
        <p:spPr bwMode="auto">
          <a:xfrm>
            <a:off x="5004048" y="2780928"/>
            <a:ext cx="1512168" cy="2736304"/>
          </a:xfrm>
          <a:prstGeom prst="ellips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7" name="Rectangle 3">
            <a:extLst>
              <a:ext uri="{FF2B5EF4-FFF2-40B4-BE49-F238E27FC236}">
                <a16:creationId xmlns:a16="http://schemas.microsoft.com/office/drawing/2014/main" id="{AF2217CF-6526-4082-8930-860FF5A7F376}"/>
              </a:ext>
            </a:extLst>
          </p:cNvPr>
          <p:cNvSpPr txBox="1">
            <a:spLocks noChangeArrowheads="1"/>
          </p:cNvSpPr>
          <p:nvPr/>
        </p:nvSpPr>
        <p:spPr>
          <a:xfrm>
            <a:off x="1331640" y="1916832"/>
            <a:ext cx="2026568" cy="647278"/>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zh-CN" altLang="en-US" sz="2800" kern="0" dirty="0">
                <a:latin typeface="Times New Roman" panose="02020603050405020304" pitchFamily="18" charset="0"/>
              </a:rPr>
              <a:t>明文空间</a:t>
            </a:r>
            <a:r>
              <a:rPr lang="en-US" altLang="zh-CN" sz="2800" i="1" kern="0" dirty="0">
                <a:latin typeface="Times New Roman" panose="02020603050405020304" pitchFamily="18" charset="0"/>
              </a:rPr>
              <a:t>M</a:t>
            </a:r>
          </a:p>
        </p:txBody>
      </p:sp>
      <p:sp>
        <p:nvSpPr>
          <p:cNvPr id="8" name="Rectangle 3">
            <a:extLst>
              <a:ext uri="{FF2B5EF4-FFF2-40B4-BE49-F238E27FC236}">
                <a16:creationId xmlns:a16="http://schemas.microsoft.com/office/drawing/2014/main" id="{E960EB71-8F5A-4EF2-AB50-EAAB404110A1}"/>
              </a:ext>
            </a:extLst>
          </p:cNvPr>
          <p:cNvSpPr txBox="1">
            <a:spLocks noChangeArrowheads="1"/>
          </p:cNvSpPr>
          <p:nvPr/>
        </p:nvSpPr>
        <p:spPr>
          <a:xfrm>
            <a:off x="4860032" y="1855279"/>
            <a:ext cx="2026568" cy="647278"/>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zh-CN" altLang="en-US" sz="2800" kern="0" dirty="0">
                <a:latin typeface="Times New Roman" panose="02020603050405020304" pitchFamily="18" charset="0"/>
              </a:rPr>
              <a:t>密文空间</a:t>
            </a:r>
            <a:r>
              <a:rPr lang="en-US" altLang="zh-CN" sz="2800" i="1" kern="0" dirty="0">
                <a:latin typeface="Times New Roman" panose="02020603050405020304" pitchFamily="18" charset="0"/>
              </a:rPr>
              <a:t>C</a:t>
            </a:r>
          </a:p>
        </p:txBody>
      </p:sp>
      <p:sp>
        <p:nvSpPr>
          <p:cNvPr id="10" name="文本框 9">
            <a:extLst>
              <a:ext uri="{FF2B5EF4-FFF2-40B4-BE49-F238E27FC236}">
                <a16:creationId xmlns:a16="http://schemas.microsoft.com/office/drawing/2014/main" id="{12208FCA-21F3-496D-88CF-A77440186878}"/>
              </a:ext>
            </a:extLst>
          </p:cNvPr>
          <p:cNvSpPr txBox="1"/>
          <p:nvPr/>
        </p:nvSpPr>
        <p:spPr>
          <a:xfrm>
            <a:off x="1841860" y="2942119"/>
            <a:ext cx="792088" cy="2554545"/>
          </a:xfrm>
          <a:prstGeom prst="rect">
            <a:avLst/>
          </a:prstGeom>
          <a:noFill/>
        </p:spPr>
        <p:txBody>
          <a:bodyPr wrap="square" rtlCol="0">
            <a:spAutoFit/>
          </a:bodyPr>
          <a:lstStyle/>
          <a:p>
            <a:r>
              <a:rPr lang="en-US" altLang="zh-CN" dirty="0"/>
              <a:t>m</a:t>
            </a:r>
            <a:r>
              <a:rPr lang="en-US" altLang="zh-CN" baseline="-25000" dirty="0"/>
              <a:t>1</a:t>
            </a:r>
            <a:r>
              <a:rPr lang="en-US" altLang="zh-CN" dirty="0"/>
              <a:t>,m</a:t>
            </a:r>
            <a:r>
              <a:rPr lang="en-US" altLang="zh-CN" baseline="-25000" dirty="0"/>
              <a:t>2</a:t>
            </a:r>
            <a:r>
              <a:rPr lang="en-US" altLang="zh-CN" dirty="0"/>
              <a:t>,m</a:t>
            </a:r>
            <a:r>
              <a:rPr lang="en-US" altLang="zh-CN" baseline="-25000" dirty="0"/>
              <a:t>3</a:t>
            </a:r>
            <a:r>
              <a:rPr lang="en-US" altLang="zh-CN" dirty="0"/>
              <a:t>,…,</a:t>
            </a:r>
            <a:r>
              <a:rPr lang="en-US" altLang="zh-CN" dirty="0" err="1"/>
              <a:t>m</a:t>
            </a:r>
            <a:r>
              <a:rPr lang="en-US" altLang="zh-CN" baseline="-25000" dirty="0" err="1"/>
              <a:t>n</a:t>
            </a:r>
            <a:endParaRPr lang="zh-CN" altLang="en-US" baseline="-25000" dirty="0"/>
          </a:p>
        </p:txBody>
      </p:sp>
      <p:cxnSp>
        <p:nvCxnSpPr>
          <p:cNvPr id="12" name="直接箭头连接符 11">
            <a:extLst>
              <a:ext uri="{FF2B5EF4-FFF2-40B4-BE49-F238E27FC236}">
                <a16:creationId xmlns:a16="http://schemas.microsoft.com/office/drawing/2014/main" id="{8D9FC642-932C-4C50-8384-F99C8FE01D5D}"/>
              </a:ext>
            </a:extLst>
          </p:cNvPr>
          <p:cNvCxnSpPr/>
          <p:nvPr/>
        </p:nvCxnSpPr>
        <p:spPr bwMode="auto">
          <a:xfrm>
            <a:off x="2633948" y="3284984"/>
            <a:ext cx="2946164" cy="113809"/>
          </a:xfrm>
          <a:prstGeom prst="straightConnector1">
            <a:avLst/>
          </a:prstGeom>
          <a:solidFill>
            <a:schemeClr val="bg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 name="直接箭头连接符 13">
            <a:extLst>
              <a:ext uri="{FF2B5EF4-FFF2-40B4-BE49-F238E27FC236}">
                <a16:creationId xmlns:a16="http://schemas.microsoft.com/office/drawing/2014/main" id="{A687CD27-5823-4C80-848B-B7CD604B3289}"/>
              </a:ext>
            </a:extLst>
          </p:cNvPr>
          <p:cNvCxnSpPr>
            <a:cxnSpLocks/>
          </p:cNvCxnSpPr>
          <p:nvPr/>
        </p:nvCxnSpPr>
        <p:spPr bwMode="auto">
          <a:xfrm>
            <a:off x="2493014" y="3789040"/>
            <a:ext cx="3087098" cy="505160"/>
          </a:xfrm>
          <a:prstGeom prst="straightConnector1">
            <a:avLst/>
          </a:prstGeom>
          <a:solidFill>
            <a:schemeClr val="bg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 name="直接箭头连接符 15">
            <a:extLst>
              <a:ext uri="{FF2B5EF4-FFF2-40B4-BE49-F238E27FC236}">
                <a16:creationId xmlns:a16="http://schemas.microsoft.com/office/drawing/2014/main" id="{A2508FE5-DC7E-4C78-9504-3FC357AD5DC4}"/>
              </a:ext>
            </a:extLst>
          </p:cNvPr>
          <p:cNvCxnSpPr>
            <a:cxnSpLocks/>
          </p:cNvCxnSpPr>
          <p:nvPr/>
        </p:nvCxnSpPr>
        <p:spPr bwMode="auto">
          <a:xfrm flipV="1">
            <a:off x="2457207" y="3511773"/>
            <a:ext cx="3122905" cy="805361"/>
          </a:xfrm>
          <a:prstGeom prst="straightConnector1">
            <a:avLst/>
          </a:prstGeom>
          <a:solidFill>
            <a:schemeClr val="bg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 name="直接箭头连接符 17">
            <a:extLst>
              <a:ext uri="{FF2B5EF4-FFF2-40B4-BE49-F238E27FC236}">
                <a16:creationId xmlns:a16="http://schemas.microsoft.com/office/drawing/2014/main" id="{7C521793-FC91-4087-8B18-62DCCE348E0E}"/>
              </a:ext>
            </a:extLst>
          </p:cNvPr>
          <p:cNvCxnSpPr>
            <a:cxnSpLocks/>
          </p:cNvCxnSpPr>
          <p:nvPr/>
        </p:nvCxnSpPr>
        <p:spPr bwMode="auto">
          <a:xfrm flipV="1">
            <a:off x="2431560" y="5139586"/>
            <a:ext cx="3148552" cy="85261"/>
          </a:xfrm>
          <a:prstGeom prst="straightConnector1">
            <a:avLst/>
          </a:prstGeom>
          <a:solidFill>
            <a:schemeClr val="bg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 name="文本框 20">
            <a:extLst>
              <a:ext uri="{FF2B5EF4-FFF2-40B4-BE49-F238E27FC236}">
                <a16:creationId xmlns:a16="http://schemas.microsoft.com/office/drawing/2014/main" id="{5674D25C-88DD-4151-9756-8A2465088A88}"/>
              </a:ext>
            </a:extLst>
          </p:cNvPr>
          <p:cNvSpPr txBox="1"/>
          <p:nvPr/>
        </p:nvSpPr>
        <p:spPr>
          <a:xfrm>
            <a:off x="3179641" y="2880223"/>
            <a:ext cx="792088" cy="461665"/>
          </a:xfrm>
          <a:prstGeom prst="rect">
            <a:avLst/>
          </a:prstGeom>
          <a:noFill/>
        </p:spPr>
        <p:txBody>
          <a:bodyPr wrap="square" rtlCol="0">
            <a:spAutoFit/>
          </a:bodyPr>
          <a:lstStyle/>
          <a:p>
            <a:r>
              <a:rPr lang="en-US" altLang="zh-CN" sz="2400" b="1" i="1" dirty="0"/>
              <a:t>P</a:t>
            </a:r>
            <a:r>
              <a:rPr lang="en-US" altLang="zh-CN" sz="2400" b="1" i="1" baseline="-25000" dirty="0"/>
              <a:t>1</a:t>
            </a:r>
            <a:endParaRPr lang="zh-CN" altLang="en-US" sz="2400" b="1" i="1" baseline="-25000" dirty="0"/>
          </a:p>
        </p:txBody>
      </p:sp>
      <p:sp>
        <p:nvSpPr>
          <p:cNvPr id="22" name="文本框 21">
            <a:extLst>
              <a:ext uri="{FF2B5EF4-FFF2-40B4-BE49-F238E27FC236}">
                <a16:creationId xmlns:a16="http://schemas.microsoft.com/office/drawing/2014/main" id="{E74A851A-0771-4390-9C71-2C5876367F87}"/>
              </a:ext>
            </a:extLst>
          </p:cNvPr>
          <p:cNvSpPr txBox="1"/>
          <p:nvPr/>
        </p:nvSpPr>
        <p:spPr>
          <a:xfrm>
            <a:off x="4005836" y="3980726"/>
            <a:ext cx="792088" cy="461665"/>
          </a:xfrm>
          <a:prstGeom prst="rect">
            <a:avLst/>
          </a:prstGeom>
          <a:noFill/>
        </p:spPr>
        <p:txBody>
          <a:bodyPr wrap="square" rtlCol="0">
            <a:spAutoFit/>
          </a:bodyPr>
          <a:lstStyle/>
          <a:p>
            <a:r>
              <a:rPr lang="en-US" altLang="zh-CN" sz="2400" b="1" i="1" dirty="0"/>
              <a:t>P</a:t>
            </a:r>
            <a:r>
              <a:rPr lang="en-US" altLang="zh-CN" sz="2400" b="1" i="1" baseline="-25000" dirty="0"/>
              <a:t>2</a:t>
            </a:r>
            <a:endParaRPr lang="zh-CN" altLang="en-US" sz="2400" b="1" i="1" baseline="-25000" dirty="0"/>
          </a:p>
        </p:txBody>
      </p:sp>
      <p:sp>
        <p:nvSpPr>
          <p:cNvPr id="23" name="文本框 22">
            <a:extLst>
              <a:ext uri="{FF2B5EF4-FFF2-40B4-BE49-F238E27FC236}">
                <a16:creationId xmlns:a16="http://schemas.microsoft.com/office/drawing/2014/main" id="{C88F5026-D401-4E5B-A66F-8D48CDA22F62}"/>
              </a:ext>
            </a:extLst>
          </p:cNvPr>
          <p:cNvSpPr txBox="1"/>
          <p:nvPr/>
        </p:nvSpPr>
        <p:spPr>
          <a:xfrm>
            <a:off x="4005836" y="3391439"/>
            <a:ext cx="792088" cy="461665"/>
          </a:xfrm>
          <a:prstGeom prst="rect">
            <a:avLst/>
          </a:prstGeom>
          <a:noFill/>
        </p:spPr>
        <p:txBody>
          <a:bodyPr wrap="square" rtlCol="0">
            <a:spAutoFit/>
          </a:bodyPr>
          <a:lstStyle/>
          <a:p>
            <a:r>
              <a:rPr lang="en-US" altLang="zh-CN" sz="2400" b="1" i="1" dirty="0"/>
              <a:t>P</a:t>
            </a:r>
            <a:r>
              <a:rPr lang="en-US" altLang="zh-CN" sz="2400" b="1" i="1" baseline="-25000" dirty="0"/>
              <a:t>3</a:t>
            </a:r>
            <a:endParaRPr lang="zh-CN" altLang="en-US" sz="2400" b="1" i="1" baseline="-25000" dirty="0"/>
          </a:p>
        </p:txBody>
      </p:sp>
      <p:sp>
        <p:nvSpPr>
          <p:cNvPr id="24" name="文本框 23">
            <a:extLst>
              <a:ext uri="{FF2B5EF4-FFF2-40B4-BE49-F238E27FC236}">
                <a16:creationId xmlns:a16="http://schemas.microsoft.com/office/drawing/2014/main" id="{768CC503-664E-4B83-929E-6696B06DAC24}"/>
              </a:ext>
            </a:extLst>
          </p:cNvPr>
          <p:cNvSpPr txBox="1"/>
          <p:nvPr/>
        </p:nvSpPr>
        <p:spPr>
          <a:xfrm>
            <a:off x="3987611" y="4656523"/>
            <a:ext cx="792088" cy="461665"/>
          </a:xfrm>
          <a:prstGeom prst="rect">
            <a:avLst/>
          </a:prstGeom>
          <a:noFill/>
        </p:spPr>
        <p:txBody>
          <a:bodyPr wrap="square" rtlCol="0">
            <a:spAutoFit/>
          </a:bodyPr>
          <a:lstStyle/>
          <a:p>
            <a:r>
              <a:rPr lang="en-US" altLang="zh-CN" sz="2400" b="1" i="1" dirty="0" err="1"/>
              <a:t>P</a:t>
            </a:r>
            <a:r>
              <a:rPr lang="en-US" altLang="zh-CN" sz="2400" b="1" i="1" baseline="-25000" dirty="0" err="1"/>
              <a:t>n</a:t>
            </a:r>
            <a:endParaRPr lang="zh-CN" altLang="en-US" sz="2400" b="1" i="1" baseline="-25000" dirty="0"/>
          </a:p>
        </p:txBody>
      </p:sp>
      <p:sp>
        <p:nvSpPr>
          <p:cNvPr id="26" name="椭圆 25">
            <a:extLst>
              <a:ext uri="{FF2B5EF4-FFF2-40B4-BE49-F238E27FC236}">
                <a16:creationId xmlns:a16="http://schemas.microsoft.com/office/drawing/2014/main" id="{B36E0915-44A3-4663-9EBA-BCBC794453F9}"/>
              </a:ext>
            </a:extLst>
          </p:cNvPr>
          <p:cNvSpPr/>
          <p:nvPr/>
        </p:nvSpPr>
        <p:spPr bwMode="auto">
          <a:xfrm>
            <a:off x="5580112" y="3130066"/>
            <a:ext cx="432048" cy="658973"/>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27" name="椭圆 26">
            <a:extLst>
              <a:ext uri="{FF2B5EF4-FFF2-40B4-BE49-F238E27FC236}">
                <a16:creationId xmlns:a16="http://schemas.microsoft.com/office/drawing/2014/main" id="{9AE3E44B-C823-49A8-83D2-118030963E58}"/>
              </a:ext>
            </a:extLst>
          </p:cNvPr>
          <p:cNvSpPr/>
          <p:nvPr/>
        </p:nvSpPr>
        <p:spPr bwMode="auto">
          <a:xfrm>
            <a:off x="5588437" y="3958517"/>
            <a:ext cx="432048" cy="658973"/>
          </a:xfrm>
          <a:prstGeom prst="ellipse">
            <a:avLst/>
          </a:prstGeom>
          <a:solidFill>
            <a:srgbClr val="7030A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29" name="椭圆 28">
            <a:extLst>
              <a:ext uri="{FF2B5EF4-FFF2-40B4-BE49-F238E27FC236}">
                <a16:creationId xmlns:a16="http://schemas.microsoft.com/office/drawing/2014/main" id="{59C0C7A0-C316-403E-BB45-9C20FAAD5D95}"/>
              </a:ext>
            </a:extLst>
          </p:cNvPr>
          <p:cNvSpPr/>
          <p:nvPr/>
        </p:nvSpPr>
        <p:spPr bwMode="auto">
          <a:xfrm>
            <a:off x="5616116" y="4788701"/>
            <a:ext cx="432048" cy="658973"/>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31" name="Rectangle 3">
            <a:extLst>
              <a:ext uri="{FF2B5EF4-FFF2-40B4-BE49-F238E27FC236}">
                <a16:creationId xmlns:a16="http://schemas.microsoft.com/office/drawing/2014/main" id="{696ACB55-8DC4-453C-AAC3-757E96D1360A}"/>
              </a:ext>
            </a:extLst>
          </p:cNvPr>
          <p:cNvSpPr txBox="1">
            <a:spLocks noChangeArrowheads="1"/>
          </p:cNvSpPr>
          <p:nvPr/>
        </p:nvSpPr>
        <p:spPr>
          <a:xfrm>
            <a:off x="6722340" y="3895752"/>
            <a:ext cx="2448272" cy="647278"/>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zh-CN" altLang="en-US" sz="2800" kern="0" dirty="0">
                <a:solidFill>
                  <a:srgbClr val="FF0000"/>
                </a:solidFill>
                <a:latin typeface="Times New Roman" panose="02020603050405020304" pitchFamily="18" charset="0"/>
              </a:rPr>
              <a:t>非等概率映射！</a:t>
            </a:r>
            <a:endParaRPr lang="en-US" altLang="zh-CN" sz="2800" kern="0" dirty="0">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405830359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zh-CN" altLang="en-US" b="0" dirty="0">
                <a:solidFill>
                  <a:schemeClr val="bg1"/>
                </a:solidFill>
              </a:rPr>
              <a:t>密码学术语</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A1EC56-8748-426B-855A-225108A56414}" type="slidenum">
              <a:rPr kumimoji="1" lang="en-US" altLang="zh-CN" sz="14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1"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
        <p:nvSpPr>
          <p:cNvPr id="3" name="矩形 2"/>
          <p:cNvSpPr/>
          <p:nvPr/>
        </p:nvSpPr>
        <p:spPr>
          <a:xfrm>
            <a:off x="249122" y="1196752"/>
            <a:ext cx="8885517" cy="5821530"/>
          </a:xfrm>
          <a:prstGeom prst="rect">
            <a:avLst/>
          </a:prstGeom>
        </p:spPr>
        <p:txBody>
          <a:bodyPr wrap="square">
            <a:spAutoFit/>
          </a:bodyPr>
          <a:lstStyle/>
          <a:p>
            <a:pPr marL="342900" marR="0" lvl="0" indent="-342900" algn="l" defTabSz="914400" rtl="0" eaLnBrk="1" fontAlgn="base" latinLnBrk="0" hangingPunct="1">
              <a:lnSpc>
                <a:spcPct val="120000"/>
              </a:lnSpc>
              <a:spcBef>
                <a:spcPts val="0"/>
              </a:spcBef>
              <a:spcAft>
                <a:spcPts val="400"/>
              </a:spcAft>
              <a:buClr>
                <a:srgbClr val="3333CC"/>
              </a:buClr>
              <a:buSzTx/>
              <a:buFontTx/>
              <a:buBlip>
                <a:blip r:embed="rId3"/>
              </a:buBlip>
              <a:tabLst/>
              <a:defRPr/>
            </a:pPr>
            <a:r>
              <a:rPr kumimoji="1" lang="zh-CN" altLang="en-AU" sz="24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明文</a:t>
            </a:r>
            <a:r>
              <a:rPr kumimoji="1" lang="en-AU" altLang="zh-CN" sz="24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plaintext </a:t>
            </a:r>
          </a:p>
          <a:p>
            <a:pPr marL="457200" marR="0" lvl="1" indent="0" algn="l" defTabSz="914400" rtl="0" eaLnBrk="1" fontAlgn="base" latinLnBrk="0" hangingPunct="1">
              <a:lnSpc>
                <a:spcPct val="120000"/>
              </a:lnSpc>
              <a:spcBef>
                <a:spcPts val="0"/>
              </a:spcBef>
              <a:spcAft>
                <a:spcPts val="400"/>
              </a:spcAft>
              <a:buClr>
                <a:srgbClr val="3333CC"/>
              </a:buClr>
              <a:buSzTx/>
              <a:buFontTx/>
              <a:buNone/>
              <a:tabLst/>
              <a:defRPr/>
            </a:pPr>
            <a:r>
              <a:rPr kumimoji="1" lang="en-AU" altLang="zh-CN" sz="2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  </a:t>
            </a:r>
            <a:r>
              <a:rPr kumimoji="1" lang="zh-CN" altLang="en-AU" sz="2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原始消息或数据，作为算法的输入</a:t>
            </a:r>
            <a:r>
              <a:rPr kumimoji="1" lang="en-AU" altLang="zh-CN" sz="2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 </a:t>
            </a:r>
          </a:p>
          <a:p>
            <a:pPr marL="342900" marR="0" lvl="0" indent="-342900" algn="l" defTabSz="914400" rtl="0" eaLnBrk="1" fontAlgn="base" latinLnBrk="0" hangingPunct="1">
              <a:lnSpc>
                <a:spcPct val="120000"/>
              </a:lnSpc>
              <a:spcBef>
                <a:spcPts val="0"/>
              </a:spcBef>
              <a:spcAft>
                <a:spcPts val="400"/>
              </a:spcAft>
              <a:buClr>
                <a:srgbClr val="3333CC"/>
              </a:buClr>
              <a:buSzTx/>
              <a:buFontTx/>
              <a:buBlip>
                <a:blip r:embed="rId3"/>
              </a:buBlip>
              <a:tabLst/>
              <a:defRPr/>
            </a:pPr>
            <a:r>
              <a:rPr kumimoji="1" lang="zh-CN" altLang="en-AU" sz="24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密文</a:t>
            </a:r>
            <a:r>
              <a:rPr kumimoji="1" lang="en-AU" altLang="zh-CN" sz="2400" b="0" i="0" u="none" strike="noStrike" kern="1200" cap="none" spc="0" normalizeH="0" baseline="0" noProof="0" dirty="0" err="1">
                <a:ln>
                  <a:noFill/>
                </a:ln>
                <a:solidFill>
                  <a:srgbClr val="C00000"/>
                </a:solidFill>
                <a:effectLst/>
                <a:uLnTx/>
                <a:uFillTx/>
                <a:latin typeface="微软雅黑" pitchFamily="34" charset="-122"/>
                <a:ea typeface="微软雅黑" pitchFamily="34" charset="-122"/>
                <a:cs typeface="+mn-cs"/>
              </a:rPr>
              <a:t>ciphertext</a:t>
            </a:r>
            <a:r>
              <a:rPr kumimoji="1" lang="en-AU" altLang="zh-CN" sz="24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 </a:t>
            </a:r>
          </a:p>
          <a:p>
            <a:pPr marL="457200" marR="0" lvl="1" indent="0" algn="l" defTabSz="914400" rtl="0" eaLnBrk="1" fontAlgn="base" latinLnBrk="0" hangingPunct="1">
              <a:lnSpc>
                <a:spcPct val="120000"/>
              </a:lnSpc>
              <a:spcBef>
                <a:spcPts val="0"/>
              </a:spcBef>
              <a:spcAft>
                <a:spcPts val="400"/>
              </a:spcAft>
              <a:buClr>
                <a:srgbClr val="3333CC"/>
              </a:buClr>
              <a:buSzTx/>
              <a:buFontTx/>
              <a:buNone/>
              <a:tabLst/>
              <a:defRPr/>
            </a:pPr>
            <a:r>
              <a:rPr kumimoji="1" lang="en-AU" altLang="zh-CN" sz="2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 – </a:t>
            </a:r>
            <a:r>
              <a:rPr kumimoji="1" lang="zh-CN" altLang="en-AU" sz="2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产生的已被打乱的消息，作为算法的输出</a:t>
            </a:r>
            <a:r>
              <a:rPr kumimoji="1" lang="en-AU" altLang="zh-CN" sz="2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 </a:t>
            </a:r>
          </a:p>
          <a:p>
            <a:pPr marL="342900" marR="0" lvl="0" indent="-342900" algn="l" defTabSz="914400" rtl="0" eaLnBrk="1" fontAlgn="base" latinLnBrk="0" hangingPunct="1">
              <a:lnSpc>
                <a:spcPct val="120000"/>
              </a:lnSpc>
              <a:spcBef>
                <a:spcPts val="0"/>
              </a:spcBef>
              <a:spcAft>
                <a:spcPts val="400"/>
              </a:spcAft>
              <a:buClr>
                <a:srgbClr val="3333CC"/>
              </a:buClr>
              <a:buSzTx/>
              <a:buFontTx/>
              <a:buBlip>
                <a:blip r:embed="rId3"/>
              </a:buBlip>
              <a:tabLst/>
              <a:defRPr/>
            </a:pPr>
            <a:r>
              <a:rPr kumimoji="1" lang="zh-CN" altLang="en-AU" sz="24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密码算法</a:t>
            </a:r>
            <a:r>
              <a:rPr kumimoji="1" lang="en-AU" altLang="zh-CN" sz="24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cipher </a:t>
            </a:r>
          </a:p>
          <a:p>
            <a:pPr marL="457200" marR="0" lvl="1" indent="0" algn="l" defTabSz="914400" rtl="0" eaLnBrk="1" fontAlgn="base" latinLnBrk="0" hangingPunct="1">
              <a:lnSpc>
                <a:spcPct val="120000"/>
              </a:lnSpc>
              <a:spcBef>
                <a:spcPts val="0"/>
              </a:spcBef>
              <a:spcAft>
                <a:spcPts val="400"/>
              </a:spcAft>
              <a:buClr>
                <a:srgbClr val="3333CC"/>
              </a:buClr>
              <a:buSzTx/>
              <a:buFontTx/>
              <a:buNone/>
              <a:tabLst/>
              <a:defRPr/>
            </a:pPr>
            <a:r>
              <a:rPr kumimoji="1" lang="en-AU" altLang="zh-CN" sz="2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  </a:t>
            </a:r>
            <a:r>
              <a:rPr kumimoji="1" lang="zh-CN" altLang="en-US" sz="2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用于加密和解密的数学函数。通常情况下，有两个相关的函数：一个用作加密，另一个用作解密</a:t>
            </a:r>
            <a:endParaRPr kumimoji="1" lang="en-US" altLang="zh-CN" sz="2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a:p>
            <a:pPr marL="342900" marR="0" lvl="0" indent="-342900" algn="l" defTabSz="914400" rtl="0" eaLnBrk="1" fontAlgn="base" latinLnBrk="0" hangingPunct="1">
              <a:lnSpc>
                <a:spcPct val="120000"/>
              </a:lnSpc>
              <a:spcBef>
                <a:spcPts val="0"/>
              </a:spcBef>
              <a:spcAft>
                <a:spcPts val="400"/>
              </a:spcAft>
              <a:buClr>
                <a:srgbClr val="3333CC"/>
              </a:buClr>
              <a:buSzTx/>
              <a:buFontTx/>
              <a:buBlip>
                <a:blip r:embed="rId3"/>
              </a:buBlip>
              <a:tabLst/>
              <a:defRPr/>
            </a:pPr>
            <a:r>
              <a:rPr kumimoji="1" lang="zh-CN" altLang="en-AU" sz="24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密钥</a:t>
            </a:r>
            <a:r>
              <a:rPr kumimoji="1" lang="en-AU" altLang="zh-CN" sz="24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key</a:t>
            </a:r>
          </a:p>
          <a:p>
            <a:pPr marL="457200" marR="0" lvl="1" indent="0" algn="l" defTabSz="914400" rtl="0" eaLnBrk="1" fontAlgn="base" latinLnBrk="0" hangingPunct="1">
              <a:lnSpc>
                <a:spcPct val="120000"/>
              </a:lnSpc>
              <a:spcBef>
                <a:spcPts val="0"/>
              </a:spcBef>
              <a:spcAft>
                <a:spcPts val="400"/>
              </a:spcAft>
              <a:buClr>
                <a:srgbClr val="3333CC"/>
              </a:buClr>
              <a:buSzTx/>
              <a:buFontTx/>
              <a:buNone/>
              <a:tabLst/>
              <a:defRPr/>
            </a:pPr>
            <a:r>
              <a:rPr kumimoji="1" lang="en-AU" altLang="zh-CN" sz="24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 </a:t>
            </a:r>
            <a:r>
              <a:rPr kumimoji="1" lang="en-AU" altLang="zh-CN" sz="2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 </a:t>
            </a:r>
            <a:r>
              <a:rPr kumimoji="1" lang="zh-CN" altLang="en-US" sz="2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加解密过程中只有发送者和接收者知道的关键信息</a:t>
            </a:r>
            <a:endParaRPr kumimoji="1" lang="en-AU" altLang="zh-CN" sz="2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a:p>
            <a:pPr marL="342900" marR="0" lvl="0" indent="-342900" algn="l" defTabSz="914400" rtl="0" eaLnBrk="1" fontAlgn="base" latinLnBrk="0" hangingPunct="1">
              <a:lnSpc>
                <a:spcPct val="120000"/>
              </a:lnSpc>
              <a:spcBef>
                <a:spcPts val="0"/>
              </a:spcBef>
              <a:spcAft>
                <a:spcPts val="400"/>
              </a:spcAft>
              <a:buClr>
                <a:srgbClr val="3333CC"/>
              </a:buClr>
              <a:buSzTx/>
              <a:buFontTx/>
              <a:buBlip>
                <a:blip r:embed="rId3"/>
              </a:buBlip>
              <a:tabLst/>
              <a:defRPr/>
            </a:pPr>
            <a:r>
              <a:rPr kumimoji="1" lang="zh-CN" altLang="en-AU" sz="24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加密</a:t>
            </a:r>
            <a:r>
              <a:rPr kumimoji="1" lang="en-AU" altLang="zh-CN" sz="24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encipher (encrypt) </a:t>
            </a:r>
          </a:p>
          <a:p>
            <a:pPr marL="457200" marR="0" lvl="1" indent="0" algn="l" defTabSz="914400" rtl="0" eaLnBrk="1" fontAlgn="base" latinLnBrk="0" hangingPunct="1">
              <a:lnSpc>
                <a:spcPct val="120000"/>
              </a:lnSpc>
              <a:spcBef>
                <a:spcPts val="600"/>
              </a:spcBef>
              <a:spcAft>
                <a:spcPts val="400"/>
              </a:spcAft>
              <a:buClr>
                <a:srgbClr val="3333CC"/>
              </a:buClr>
              <a:buSzTx/>
              <a:buFontTx/>
              <a:buNone/>
              <a:tabLst/>
              <a:defRPr/>
            </a:pPr>
            <a:r>
              <a:rPr kumimoji="1" lang="en-AU" altLang="zh-CN" sz="2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 </a:t>
            </a:r>
            <a:r>
              <a:rPr kumimoji="1" lang="zh-CN" altLang="en-US" sz="2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完成明文到密文的变换过程</a:t>
            </a:r>
            <a:endParaRPr kumimoji="1" lang="en-AU" altLang="zh-CN" sz="2200" b="0"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endParaRPr>
          </a:p>
          <a:p>
            <a:pPr marL="457200" marR="0" lvl="1" indent="0" algn="l" defTabSz="914400" rtl="0" eaLnBrk="1" fontAlgn="base" latinLnBrk="0" hangingPunct="1">
              <a:lnSpc>
                <a:spcPct val="120000"/>
              </a:lnSpc>
              <a:spcBef>
                <a:spcPts val="0"/>
              </a:spcBef>
              <a:spcAft>
                <a:spcPts val="400"/>
              </a:spcAft>
              <a:buClr>
                <a:srgbClr val="3333CC"/>
              </a:buClr>
              <a:buSzTx/>
              <a:buFontTx/>
              <a:buNone/>
              <a:tabLst/>
              <a:defRPr/>
            </a:pPr>
            <a:endParaRPr kumimoji="1" lang="en-US" altLang="zh-CN" sz="2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3477647391"/>
      </p:ext>
    </p:extLst>
  </p:cSld>
  <p:clrMapOvr>
    <a:masterClrMapping/>
  </p:clrMapOvr>
  <p:transition>
    <p:wipe dir="d"/>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altLang="en-US" b="0" dirty="0">
                <a:solidFill>
                  <a:schemeClr val="bg1"/>
                </a:solidFill>
                <a:latin typeface="+mj-ea"/>
              </a:rPr>
              <a:t>一次一密密码系统：例子</a:t>
            </a:r>
          </a:p>
        </p:txBody>
      </p:sp>
      <p:sp>
        <p:nvSpPr>
          <p:cNvPr id="2" name="灯片编号占位符 1"/>
          <p:cNvSpPr>
            <a:spLocks noGrp="1"/>
          </p:cNvSpPr>
          <p:nvPr>
            <p:ph type="sldNum" sz="quarter" idx="12"/>
          </p:nvPr>
        </p:nvSpPr>
        <p:spPr/>
        <p:txBody>
          <a:bodyPr/>
          <a:lstStyle/>
          <a:p>
            <a:fld id="{737F2E61-75E1-4E22-B7C3-7A96A5DEDED1}" type="slidenum">
              <a:rPr lang="en-US" altLang="zh-CN" smtClean="0"/>
              <a:pPr/>
              <a:t>30</a:t>
            </a:fld>
            <a:endParaRPr lang="en-US" altLang="zh-CN"/>
          </a:p>
        </p:txBody>
      </p:sp>
      <p:sp>
        <p:nvSpPr>
          <p:cNvPr id="5" name="Rectangle 3"/>
          <p:cNvSpPr txBox="1">
            <a:spLocks noChangeArrowheads="1"/>
          </p:cNvSpPr>
          <p:nvPr/>
        </p:nvSpPr>
        <p:spPr>
          <a:xfrm>
            <a:off x="457200" y="1125538"/>
            <a:ext cx="8229600" cy="5040312"/>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en-US" altLang="zh-CN" sz="2800" kern="0" dirty="0">
                <a:latin typeface="Times New Roman" panose="02020603050405020304" pitchFamily="18" charset="0"/>
              </a:rPr>
              <a:t>M</a:t>
            </a:r>
            <a:r>
              <a:rPr lang="zh-CN" altLang="en-US" sz="2800" kern="0" dirty="0">
                <a:latin typeface="Times New Roman" panose="02020603050405020304" pitchFamily="18" charset="0"/>
              </a:rPr>
              <a:t>：</a:t>
            </a:r>
            <a:r>
              <a:rPr lang="en-US" altLang="zh-CN" sz="2800" kern="0" dirty="0">
                <a:latin typeface="Times New Roman" panose="02020603050405020304" pitchFamily="18" charset="0"/>
              </a:rPr>
              <a:t>8bit </a:t>
            </a:r>
            <a:r>
              <a:rPr lang="zh-CN" altLang="en-US" sz="2800" kern="0" dirty="0">
                <a:latin typeface="Times New Roman" panose="02020603050405020304" pitchFamily="18" charset="0"/>
              </a:rPr>
              <a:t>二进制串</a:t>
            </a:r>
            <a:endParaRPr lang="en-US" altLang="zh-CN" sz="2800" kern="0" dirty="0">
              <a:latin typeface="Times New Roman" panose="02020603050405020304" pitchFamily="18" charset="0"/>
            </a:endParaRPr>
          </a:p>
          <a:p>
            <a:pPr>
              <a:buFontTx/>
              <a:buNone/>
            </a:pPr>
            <a:endParaRPr lang="en-US" altLang="zh-CN" sz="2800" kern="0" dirty="0">
              <a:latin typeface="Times New Roman" panose="02020603050405020304" pitchFamily="18" charset="0"/>
            </a:endParaRPr>
          </a:p>
          <a:p>
            <a:pPr>
              <a:buFontTx/>
              <a:buNone/>
            </a:pPr>
            <a:r>
              <a:rPr lang="en-US" altLang="zh-CN" sz="2800" kern="0" dirty="0">
                <a:latin typeface="Times New Roman" panose="02020603050405020304" pitchFamily="18" charset="0"/>
              </a:rPr>
              <a:t>m = 00110011</a:t>
            </a:r>
            <a:br>
              <a:rPr lang="en-US" altLang="zh-CN" sz="2800" kern="0" dirty="0">
                <a:latin typeface="Times New Roman" panose="02020603050405020304" pitchFamily="18" charset="0"/>
              </a:rPr>
            </a:br>
            <a:r>
              <a:rPr lang="en-US" altLang="zh-CN" sz="2800" dirty="0">
                <a:latin typeface="微软雅黑" pitchFamily="34" charset="-122"/>
                <a:ea typeface="微软雅黑" pitchFamily="34" charset="-122"/>
              </a:rPr>
              <a:t>⊕</a:t>
            </a:r>
            <a:endParaRPr lang="en-US" altLang="zh-CN" sz="2800" kern="0" dirty="0">
              <a:latin typeface="Times New Roman" panose="02020603050405020304" pitchFamily="18" charset="0"/>
            </a:endParaRPr>
          </a:p>
          <a:p>
            <a:pPr>
              <a:buFontTx/>
              <a:buNone/>
            </a:pPr>
            <a:r>
              <a:rPr lang="en-US" altLang="zh-CN" sz="2800" kern="0" dirty="0">
                <a:latin typeface="Times New Roman" panose="02020603050405020304" pitchFamily="18" charset="0"/>
              </a:rPr>
              <a:t>k =  11000111</a:t>
            </a:r>
          </a:p>
          <a:p>
            <a:pPr>
              <a:buFontTx/>
              <a:buNone/>
            </a:pPr>
            <a:endParaRPr lang="en-US" altLang="zh-CN" sz="2800" kern="0" dirty="0">
              <a:latin typeface="Times New Roman" panose="02020603050405020304" pitchFamily="18" charset="0"/>
            </a:endParaRPr>
          </a:p>
          <a:p>
            <a:pPr>
              <a:buFontTx/>
              <a:buNone/>
            </a:pPr>
            <a:r>
              <a:rPr lang="en-US" altLang="zh-CN" sz="2800" kern="0" dirty="0">
                <a:latin typeface="Times New Roman" panose="02020603050405020304" pitchFamily="18" charset="0"/>
              </a:rPr>
              <a:t>c =  11110100</a:t>
            </a:r>
            <a:endParaRPr lang="zh-CN" altLang="en-US" sz="2800" kern="0" dirty="0">
              <a:latin typeface="Times New Roman" panose="02020603050405020304" pitchFamily="18" charset="0"/>
            </a:endParaRPr>
          </a:p>
          <a:p>
            <a:pPr>
              <a:buFontTx/>
              <a:buNone/>
            </a:pPr>
            <a:endParaRPr lang="zh-CN" altLang="en-US" sz="2800" kern="0" dirty="0">
              <a:latin typeface="Times New Roman" panose="02020603050405020304" pitchFamily="18" charset="0"/>
            </a:endParaRPr>
          </a:p>
        </p:txBody>
      </p:sp>
      <p:sp>
        <p:nvSpPr>
          <p:cNvPr id="6" name="Rectangle 3">
            <a:extLst>
              <a:ext uri="{FF2B5EF4-FFF2-40B4-BE49-F238E27FC236}">
                <a16:creationId xmlns:a16="http://schemas.microsoft.com/office/drawing/2014/main" id="{6F34D0ED-4938-47EC-AFE0-9222E0748E06}"/>
              </a:ext>
            </a:extLst>
          </p:cNvPr>
          <p:cNvSpPr txBox="1">
            <a:spLocks noChangeArrowheads="1"/>
          </p:cNvSpPr>
          <p:nvPr/>
        </p:nvSpPr>
        <p:spPr>
          <a:xfrm>
            <a:off x="3203848" y="981143"/>
            <a:ext cx="6153944" cy="4751319"/>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lgn="ctr">
              <a:buFontTx/>
              <a:buNone/>
            </a:pPr>
            <a:endParaRPr lang="en-US" altLang="zh-CN" sz="2800" kern="0" dirty="0">
              <a:solidFill>
                <a:srgbClr val="FF0000"/>
              </a:solidFill>
              <a:latin typeface="Times New Roman" panose="02020603050405020304" pitchFamily="18" charset="0"/>
            </a:endParaRPr>
          </a:p>
          <a:p>
            <a:pPr algn="ctr">
              <a:buFontTx/>
              <a:buNone/>
            </a:pPr>
            <a:r>
              <a:rPr lang="en-US" altLang="zh-CN" sz="2800" kern="0" dirty="0">
                <a:solidFill>
                  <a:srgbClr val="FF0000"/>
                </a:solidFill>
                <a:latin typeface="Times New Roman" panose="02020603050405020304" pitchFamily="18" charset="0"/>
              </a:rPr>
              <a:t> </a:t>
            </a:r>
            <a:r>
              <a:rPr lang="zh-CN" altLang="en-US" sz="2800" kern="0" dirty="0">
                <a:solidFill>
                  <a:srgbClr val="FF0000"/>
                </a:solidFill>
                <a:latin typeface="Times New Roman" panose="02020603050405020304" pitchFamily="18" charset="0"/>
              </a:rPr>
              <a:t>重要观察：</a:t>
            </a:r>
            <a:endParaRPr lang="en-US" altLang="zh-CN" sz="2800" kern="0" dirty="0">
              <a:solidFill>
                <a:srgbClr val="FF0000"/>
              </a:solidFill>
              <a:latin typeface="Times New Roman" panose="02020603050405020304" pitchFamily="18" charset="0"/>
            </a:endParaRPr>
          </a:p>
          <a:p>
            <a:pPr>
              <a:buFontTx/>
              <a:buNone/>
            </a:pPr>
            <a:r>
              <a:rPr lang="en-US" altLang="zh-CN" sz="2800" kern="0" dirty="0">
                <a:solidFill>
                  <a:srgbClr val="FF0000"/>
                </a:solidFill>
                <a:latin typeface="Times New Roman" panose="02020603050405020304" pitchFamily="18" charset="0"/>
              </a:rPr>
              <a:t>1</a:t>
            </a:r>
            <a:r>
              <a:rPr lang="zh-CN" altLang="en-US" sz="2800" kern="0" dirty="0">
                <a:solidFill>
                  <a:srgbClr val="FF0000"/>
                </a:solidFill>
                <a:latin typeface="Times New Roman" panose="02020603050405020304" pitchFamily="18" charset="0"/>
              </a:rPr>
              <a:t>）密文也为</a:t>
            </a:r>
            <a:r>
              <a:rPr lang="en-US" altLang="zh-CN" sz="2800" kern="0" dirty="0">
                <a:solidFill>
                  <a:srgbClr val="FF0000"/>
                </a:solidFill>
                <a:latin typeface="Times New Roman" panose="02020603050405020304" pitchFamily="18" charset="0"/>
              </a:rPr>
              <a:t>8bit</a:t>
            </a:r>
            <a:r>
              <a:rPr lang="zh-CN" altLang="en-US" sz="2800" kern="0" dirty="0">
                <a:solidFill>
                  <a:srgbClr val="FF0000"/>
                </a:solidFill>
                <a:latin typeface="Times New Roman" panose="02020603050405020304" pitchFamily="18" charset="0"/>
              </a:rPr>
              <a:t>二进制串，对应明文空间中某一明文内容；</a:t>
            </a:r>
            <a:endParaRPr lang="en-US" altLang="zh-CN" sz="2800" kern="0" dirty="0">
              <a:solidFill>
                <a:srgbClr val="FF0000"/>
              </a:solidFill>
              <a:latin typeface="Times New Roman" panose="02020603050405020304" pitchFamily="18" charset="0"/>
            </a:endParaRPr>
          </a:p>
          <a:p>
            <a:pPr>
              <a:buFontTx/>
              <a:buNone/>
            </a:pPr>
            <a:endParaRPr lang="zh-CN" altLang="en-US" sz="2800" kern="0" dirty="0">
              <a:solidFill>
                <a:srgbClr val="FF0000"/>
              </a:solidFill>
              <a:latin typeface="Times New Roman" panose="02020603050405020304" pitchFamily="18" charset="0"/>
            </a:endParaRPr>
          </a:p>
          <a:p>
            <a:pPr>
              <a:buFontTx/>
              <a:buNone/>
            </a:pPr>
            <a:r>
              <a:rPr lang="en-US" altLang="zh-CN" sz="2800" kern="0" dirty="0">
                <a:solidFill>
                  <a:srgbClr val="FF0000"/>
                </a:solidFill>
                <a:latin typeface="Times New Roman" panose="02020603050405020304" pitchFamily="18" charset="0"/>
              </a:rPr>
              <a:t>2</a:t>
            </a:r>
            <a:r>
              <a:rPr lang="zh-CN" altLang="en-US" sz="2800" kern="0" dirty="0">
                <a:solidFill>
                  <a:srgbClr val="FF0000"/>
                </a:solidFill>
                <a:latin typeface="Times New Roman" panose="02020603050405020304" pitchFamily="18" charset="0"/>
              </a:rPr>
              <a:t>）</a:t>
            </a:r>
            <a:r>
              <a:rPr lang="en-US" altLang="zh-CN" sz="2800" kern="0" dirty="0">
                <a:solidFill>
                  <a:srgbClr val="FF0000"/>
                </a:solidFill>
                <a:latin typeface="Times New Roman" panose="02020603050405020304" pitchFamily="18" charset="0"/>
              </a:rPr>
              <a:t> </a:t>
            </a:r>
            <a:r>
              <a:rPr lang="zh-CN" altLang="en-US" sz="2800" kern="0" dirty="0">
                <a:solidFill>
                  <a:srgbClr val="FF0000"/>
                </a:solidFill>
                <a:latin typeface="Times New Roman" panose="02020603050405020304" pitchFamily="18" charset="0"/>
              </a:rPr>
              <a:t>所以，密文也可能是有意义的。</a:t>
            </a:r>
            <a:endParaRPr lang="en-US" altLang="zh-CN" sz="2800" kern="0" dirty="0">
              <a:solidFill>
                <a:srgbClr val="FF0000"/>
              </a:solidFill>
              <a:latin typeface="Times New Roman" panose="02020603050405020304" pitchFamily="18" charset="0"/>
            </a:endParaRPr>
          </a:p>
          <a:p>
            <a:pPr>
              <a:buFontTx/>
              <a:buNone/>
            </a:pPr>
            <a:endParaRPr lang="zh-CN" altLang="en-US" sz="2800" kern="0" dirty="0">
              <a:solidFill>
                <a:srgbClr val="FF0000"/>
              </a:solidFill>
              <a:latin typeface="Times New Roman" panose="02020603050405020304" pitchFamily="18" charset="0"/>
            </a:endParaRPr>
          </a:p>
          <a:p>
            <a:pPr>
              <a:buFontTx/>
              <a:buNone/>
            </a:pPr>
            <a:r>
              <a:rPr lang="en-US" altLang="zh-CN" sz="2800" kern="0" dirty="0">
                <a:solidFill>
                  <a:srgbClr val="FF0000"/>
                </a:solidFill>
                <a:latin typeface="Times New Roman" panose="02020603050405020304" pitchFamily="18" charset="0"/>
              </a:rPr>
              <a:t>3</a:t>
            </a:r>
            <a:r>
              <a:rPr lang="zh-CN" altLang="en-US" sz="2800" kern="0" dirty="0">
                <a:solidFill>
                  <a:srgbClr val="FF0000"/>
                </a:solidFill>
                <a:latin typeface="Times New Roman" panose="02020603050405020304" pitchFamily="18" charset="0"/>
              </a:rPr>
              <a:t>）</a:t>
            </a:r>
            <a:r>
              <a:rPr lang="en-US" altLang="zh-CN" sz="2800" kern="0" dirty="0">
                <a:solidFill>
                  <a:srgbClr val="FF0000"/>
                </a:solidFill>
                <a:latin typeface="Times New Roman" panose="02020603050405020304" pitchFamily="18" charset="0"/>
              </a:rPr>
              <a:t> </a:t>
            </a:r>
            <a:r>
              <a:rPr lang="zh-CN" altLang="en-US" sz="2800" kern="0" dirty="0">
                <a:solidFill>
                  <a:srgbClr val="FF0000"/>
                </a:solidFill>
                <a:latin typeface="Times New Roman" panose="02020603050405020304" pitchFamily="18" charset="0"/>
              </a:rPr>
              <a:t>如何区分明文和密文呢？</a:t>
            </a:r>
            <a:endParaRPr lang="en-US" altLang="zh-CN" sz="2800" kern="0" dirty="0">
              <a:solidFill>
                <a:srgbClr val="FF0000"/>
              </a:solidFill>
              <a:latin typeface="Times New Roman" panose="02020603050405020304" pitchFamily="18" charset="0"/>
            </a:endParaRPr>
          </a:p>
          <a:p>
            <a:pPr>
              <a:buFontTx/>
              <a:buNone/>
            </a:pPr>
            <a:endParaRPr lang="en-US" altLang="zh-CN" sz="2800" kern="0" dirty="0">
              <a:solidFill>
                <a:srgbClr val="FF0000"/>
              </a:solidFill>
              <a:latin typeface="Times New Roman" panose="02020603050405020304" pitchFamily="18" charset="0"/>
            </a:endParaRPr>
          </a:p>
          <a:p>
            <a:pPr lvl="1"/>
            <a:r>
              <a:rPr lang="zh-CN" altLang="en-US" sz="2400" kern="0" dirty="0">
                <a:solidFill>
                  <a:srgbClr val="FF0000"/>
                </a:solidFill>
                <a:latin typeface="Times New Roman" panose="02020603050405020304" pitchFamily="18" charset="0"/>
              </a:rPr>
              <a:t>下一节，随机性</a:t>
            </a:r>
            <a:endParaRPr lang="en-US" altLang="zh-CN" sz="2400" kern="0" dirty="0">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1009657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altLang="en-US" b="0" dirty="0">
                <a:solidFill>
                  <a:schemeClr val="bg1"/>
                </a:solidFill>
                <a:latin typeface="+mj-ea"/>
              </a:rPr>
              <a:t>数据加密小结</a:t>
            </a:r>
          </a:p>
        </p:txBody>
      </p:sp>
      <p:sp>
        <p:nvSpPr>
          <p:cNvPr id="2" name="灯片编号占位符 1"/>
          <p:cNvSpPr>
            <a:spLocks noGrp="1"/>
          </p:cNvSpPr>
          <p:nvPr>
            <p:ph type="sldNum" sz="quarter" idx="12"/>
          </p:nvPr>
        </p:nvSpPr>
        <p:spPr/>
        <p:txBody>
          <a:bodyPr/>
          <a:lstStyle/>
          <a:p>
            <a:fld id="{737F2E61-75E1-4E22-B7C3-7A96A5DEDED1}" type="slidenum">
              <a:rPr lang="en-US" altLang="zh-CN" smtClean="0"/>
              <a:pPr/>
              <a:t>31</a:t>
            </a:fld>
            <a:endParaRPr lang="en-US" altLang="zh-CN"/>
          </a:p>
        </p:txBody>
      </p:sp>
      <p:sp>
        <p:nvSpPr>
          <p:cNvPr id="3" name="椭圆 2">
            <a:extLst>
              <a:ext uri="{FF2B5EF4-FFF2-40B4-BE49-F238E27FC236}">
                <a16:creationId xmlns:a16="http://schemas.microsoft.com/office/drawing/2014/main" id="{242947DF-2FE3-4C19-9CDF-4876A09EEECA}"/>
              </a:ext>
            </a:extLst>
          </p:cNvPr>
          <p:cNvSpPr/>
          <p:nvPr/>
        </p:nvSpPr>
        <p:spPr bwMode="auto">
          <a:xfrm>
            <a:off x="3491880" y="2780928"/>
            <a:ext cx="2520282" cy="290088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3200" b="0" i="0" u="none" strike="noStrike" cap="none" normalizeH="0" baseline="0" dirty="0">
              <a:ln>
                <a:noFill/>
              </a:ln>
              <a:solidFill>
                <a:schemeClr val="tx1"/>
              </a:solidFill>
              <a:effectLst/>
              <a:latin typeface="Times New Roman" pitchFamily="18" charset="0"/>
              <a:ea typeface="宋体" pitchFamily="2" charset="-122"/>
            </a:endParaRPr>
          </a:p>
        </p:txBody>
      </p:sp>
      <p:sp>
        <p:nvSpPr>
          <p:cNvPr id="7" name="Rectangle 3">
            <a:extLst>
              <a:ext uri="{FF2B5EF4-FFF2-40B4-BE49-F238E27FC236}">
                <a16:creationId xmlns:a16="http://schemas.microsoft.com/office/drawing/2014/main" id="{AF2217CF-6526-4082-8930-860FF5A7F376}"/>
              </a:ext>
            </a:extLst>
          </p:cNvPr>
          <p:cNvSpPr txBox="1">
            <a:spLocks noChangeArrowheads="1"/>
          </p:cNvSpPr>
          <p:nvPr/>
        </p:nvSpPr>
        <p:spPr>
          <a:xfrm>
            <a:off x="3491880" y="1957637"/>
            <a:ext cx="3024337" cy="647278"/>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zh-CN" altLang="en-US" sz="2800" kern="0" dirty="0">
                <a:latin typeface="Times New Roman" panose="02020603050405020304" pitchFamily="18" charset="0"/>
              </a:rPr>
              <a:t>明文和密文空间</a:t>
            </a:r>
            <a:endParaRPr lang="en-US" altLang="zh-CN" sz="2800" i="1" kern="0" dirty="0">
              <a:latin typeface="Times New Roman" panose="02020603050405020304" pitchFamily="18" charset="0"/>
            </a:endParaRPr>
          </a:p>
        </p:txBody>
      </p:sp>
      <p:sp>
        <p:nvSpPr>
          <p:cNvPr id="5" name="椭圆 4">
            <a:extLst>
              <a:ext uri="{FF2B5EF4-FFF2-40B4-BE49-F238E27FC236}">
                <a16:creationId xmlns:a16="http://schemas.microsoft.com/office/drawing/2014/main" id="{C20326BA-EC05-42BD-AF7F-813B29976409}"/>
              </a:ext>
            </a:extLst>
          </p:cNvPr>
          <p:cNvSpPr/>
          <p:nvPr/>
        </p:nvSpPr>
        <p:spPr bwMode="auto">
          <a:xfrm>
            <a:off x="4211959" y="3016726"/>
            <a:ext cx="1080121" cy="1564402"/>
          </a:xfrm>
          <a:prstGeom prst="ellipse">
            <a:avLst/>
          </a:prstGeom>
          <a:solidFill>
            <a:srgbClr val="C00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cxnSp>
        <p:nvCxnSpPr>
          <p:cNvPr id="11" name="连接符: 肘形 10">
            <a:extLst>
              <a:ext uri="{FF2B5EF4-FFF2-40B4-BE49-F238E27FC236}">
                <a16:creationId xmlns:a16="http://schemas.microsoft.com/office/drawing/2014/main" id="{234E2A5A-E46A-45EC-8B44-E0DF840DCAB9}"/>
              </a:ext>
            </a:extLst>
          </p:cNvPr>
          <p:cNvCxnSpPr/>
          <p:nvPr/>
        </p:nvCxnSpPr>
        <p:spPr bwMode="auto">
          <a:xfrm flipV="1">
            <a:off x="5292080" y="3016726"/>
            <a:ext cx="1224137" cy="782201"/>
          </a:xfrm>
          <a:prstGeom prst="bentConnector3">
            <a:avLst/>
          </a:prstGeom>
          <a:solidFill>
            <a:schemeClr val="bg1"/>
          </a:solidFill>
          <a:ln w="158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5" name="Rectangle 3">
            <a:extLst>
              <a:ext uri="{FF2B5EF4-FFF2-40B4-BE49-F238E27FC236}">
                <a16:creationId xmlns:a16="http://schemas.microsoft.com/office/drawing/2014/main" id="{EBCC0AF5-25EC-4809-9E58-814AB20593E6}"/>
              </a:ext>
            </a:extLst>
          </p:cNvPr>
          <p:cNvSpPr txBox="1">
            <a:spLocks noChangeArrowheads="1"/>
          </p:cNvSpPr>
          <p:nvPr/>
        </p:nvSpPr>
        <p:spPr>
          <a:xfrm>
            <a:off x="6483673" y="2777805"/>
            <a:ext cx="3024337" cy="647278"/>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zh-CN" altLang="en-US" sz="2800" kern="0" dirty="0">
                <a:latin typeface="Times New Roman" panose="02020603050405020304" pitchFamily="18" charset="0"/>
              </a:rPr>
              <a:t>有意义的二进制编码</a:t>
            </a:r>
            <a:endParaRPr lang="en-US" altLang="zh-CN" sz="2800" i="1" kern="0" dirty="0">
              <a:latin typeface="Times New Roman" panose="02020603050405020304" pitchFamily="18" charset="0"/>
            </a:endParaRPr>
          </a:p>
        </p:txBody>
      </p:sp>
      <p:cxnSp>
        <p:nvCxnSpPr>
          <p:cNvPr id="26" name="连接符: 肘形 25">
            <a:extLst>
              <a:ext uri="{FF2B5EF4-FFF2-40B4-BE49-F238E27FC236}">
                <a16:creationId xmlns:a16="http://schemas.microsoft.com/office/drawing/2014/main" id="{A5D5B36F-3770-4220-997B-C959875423D6}"/>
              </a:ext>
            </a:extLst>
          </p:cNvPr>
          <p:cNvCxnSpPr>
            <a:cxnSpLocks/>
          </p:cNvCxnSpPr>
          <p:nvPr/>
        </p:nvCxnSpPr>
        <p:spPr bwMode="auto">
          <a:xfrm>
            <a:off x="5292080" y="5103637"/>
            <a:ext cx="1224137" cy="572462"/>
          </a:xfrm>
          <a:prstGeom prst="bentConnector3">
            <a:avLst/>
          </a:prstGeom>
          <a:solidFill>
            <a:schemeClr val="bg1"/>
          </a:solidFill>
          <a:ln w="158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7" name="Rectangle 3">
            <a:extLst>
              <a:ext uri="{FF2B5EF4-FFF2-40B4-BE49-F238E27FC236}">
                <a16:creationId xmlns:a16="http://schemas.microsoft.com/office/drawing/2014/main" id="{043AD4BB-AF3A-4B0E-B735-5F292CD3EED0}"/>
              </a:ext>
            </a:extLst>
          </p:cNvPr>
          <p:cNvSpPr txBox="1">
            <a:spLocks noChangeArrowheads="1"/>
          </p:cNvSpPr>
          <p:nvPr/>
        </p:nvSpPr>
        <p:spPr>
          <a:xfrm>
            <a:off x="6489601" y="5352460"/>
            <a:ext cx="3024337" cy="647278"/>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zh-CN" altLang="en-US" sz="2800" kern="0" dirty="0">
                <a:latin typeface="Times New Roman" panose="02020603050405020304" pitchFamily="18" charset="0"/>
              </a:rPr>
              <a:t>无意义的二进制编码</a:t>
            </a:r>
            <a:endParaRPr lang="en-US" altLang="zh-CN" sz="2800" i="1" kern="0" dirty="0">
              <a:latin typeface="Times New Roman" panose="02020603050405020304" pitchFamily="18" charset="0"/>
            </a:endParaRPr>
          </a:p>
        </p:txBody>
      </p:sp>
      <p:cxnSp>
        <p:nvCxnSpPr>
          <p:cNvPr id="28" name="直接箭头连接符 27">
            <a:extLst>
              <a:ext uri="{FF2B5EF4-FFF2-40B4-BE49-F238E27FC236}">
                <a16:creationId xmlns:a16="http://schemas.microsoft.com/office/drawing/2014/main" id="{14D3FCB9-5991-4CEF-BE06-382BF2BCA752}"/>
              </a:ext>
            </a:extLst>
          </p:cNvPr>
          <p:cNvCxnSpPr>
            <a:cxnSpLocks/>
          </p:cNvCxnSpPr>
          <p:nvPr/>
        </p:nvCxnSpPr>
        <p:spPr bwMode="auto">
          <a:xfrm flipV="1">
            <a:off x="3851921" y="3798927"/>
            <a:ext cx="720079" cy="854209"/>
          </a:xfrm>
          <a:prstGeom prst="straightConnector1">
            <a:avLst/>
          </a:prstGeom>
          <a:solidFill>
            <a:schemeClr val="bg1"/>
          </a:solidFill>
          <a:ln w="254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9" name="连接符: 肘形 28">
            <a:extLst>
              <a:ext uri="{FF2B5EF4-FFF2-40B4-BE49-F238E27FC236}">
                <a16:creationId xmlns:a16="http://schemas.microsoft.com/office/drawing/2014/main" id="{3D5A5491-C8CD-42D3-84CC-5F8D7DD8DDEB}"/>
              </a:ext>
            </a:extLst>
          </p:cNvPr>
          <p:cNvCxnSpPr>
            <a:cxnSpLocks/>
            <a:endCxn id="31" idx="3"/>
          </p:cNvCxnSpPr>
          <p:nvPr/>
        </p:nvCxnSpPr>
        <p:spPr bwMode="auto">
          <a:xfrm rot="10800000">
            <a:off x="2627784" y="3975271"/>
            <a:ext cx="1515301" cy="285144"/>
          </a:xfrm>
          <a:prstGeom prst="bentConnector3">
            <a:avLst/>
          </a:prstGeom>
          <a:solidFill>
            <a:schemeClr val="bg1"/>
          </a:solidFill>
          <a:ln w="1587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1" name="Rectangle 3">
            <a:extLst>
              <a:ext uri="{FF2B5EF4-FFF2-40B4-BE49-F238E27FC236}">
                <a16:creationId xmlns:a16="http://schemas.microsoft.com/office/drawing/2014/main" id="{1B283D46-764B-459B-B32F-19A4C0FBF7BF}"/>
              </a:ext>
            </a:extLst>
          </p:cNvPr>
          <p:cNvSpPr txBox="1">
            <a:spLocks noChangeArrowheads="1"/>
          </p:cNvSpPr>
          <p:nvPr/>
        </p:nvSpPr>
        <p:spPr>
          <a:xfrm>
            <a:off x="-108520" y="3651632"/>
            <a:ext cx="2736303" cy="647278"/>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zh-CN" altLang="en-US" sz="2800" kern="0" dirty="0">
                <a:latin typeface="Times New Roman" panose="02020603050405020304" pitchFamily="18" charset="0"/>
              </a:rPr>
              <a:t>加密：随机映射</a:t>
            </a:r>
            <a:endParaRPr lang="en-US" altLang="zh-CN" sz="2800" i="1" kern="0" dirty="0">
              <a:latin typeface="Times New Roman" panose="02020603050405020304" pitchFamily="18" charset="0"/>
            </a:endParaRPr>
          </a:p>
        </p:txBody>
      </p:sp>
      <p:cxnSp>
        <p:nvCxnSpPr>
          <p:cNvPr id="34" name="直接箭头连接符 33">
            <a:extLst>
              <a:ext uri="{FF2B5EF4-FFF2-40B4-BE49-F238E27FC236}">
                <a16:creationId xmlns:a16="http://schemas.microsoft.com/office/drawing/2014/main" id="{CF19D466-2685-4A1F-85CF-7ADDBC98EF45}"/>
              </a:ext>
            </a:extLst>
          </p:cNvPr>
          <p:cNvCxnSpPr>
            <a:cxnSpLocks/>
          </p:cNvCxnSpPr>
          <p:nvPr/>
        </p:nvCxnSpPr>
        <p:spPr bwMode="auto">
          <a:xfrm flipH="1" flipV="1">
            <a:off x="4752019" y="3438602"/>
            <a:ext cx="111145" cy="976677"/>
          </a:xfrm>
          <a:prstGeom prst="straightConnector1">
            <a:avLst/>
          </a:prstGeom>
          <a:solidFill>
            <a:schemeClr val="bg1"/>
          </a:solidFill>
          <a:ln w="254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2822868062"/>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altLang="en-US" b="0" dirty="0">
                <a:solidFill>
                  <a:schemeClr val="bg1"/>
                </a:solidFill>
                <a:latin typeface="+mj-ea"/>
              </a:rPr>
              <a:t>数据加密小结</a:t>
            </a:r>
          </a:p>
        </p:txBody>
      </p:sp>
      <p:sp>
        <p:nvSpPr>
          <p:cNvPr id="2" name="灯片编号占位符 1"/>
          <p:cNvSpPr>
            <a:spLocks noGrp="1"/>
          </p:cNvSpPr>
          <p:nvPr>
            <p:ph type="sldNum" sz="quarter" idx="12"/>
          </p:nvPr>
        </p:nvSpPr>
        <p:spPr/>
        <p:txBody>
          <a:bodyPr/>
          <a:lstStyle/>
          <a:p>
            <a:fld id="{737F2E61-75E1-4E22-B7C3-7A96A5DEDED1}" type="slidenum">
              <a:rPr lang="en-US" altLang="zh-CN" smtClean="0"/>
              <a:pPr/>
              <a:t>32</a:t>
            </a:fld>
            <a:endParaRPr lang="en-US" altLang="zh-CN"/>
          </a:p>
        </p:txBody>
      </p:sp>
      <p:pic>
        <p:nvPicPr>
          <p:cNvPr id="4" name="图片 3">
            <a:extLst>
              <a:ext uri="{FF2B5EF4-FFF2-40B4-BE49-F238E27FC236}">
                <a16:creationId xmlns:a16="http://schemas.microsoft.com/office/drawing/2014/main" id="{A86BFD8F-1F3C-4185-964B-1BE27D74293F}"/>
              </a:ext>
            </a:extLst>
          </p:cNvPr>
          <p:cNvPicPr>
            <a:picLocks noChangeAspect="1"/>
          </p:cNvPicPr>
          <p:nvPr/>
        </p:nvPicPr>
        <p:blipFill>
          <a:blip r:embed="rId3"/>
          <a:stretch>
            <a:fillRect/>
          </a:stretch>
        </p:blipFill>
        <p:spPr>
          <a:xfrm>
            <a:off x="-26484" y="1136642"/>
            <a:ext cx="9144000" cy="4812638"/>
          </a:xfrm>
          <a:prstGeom prst="rect">
            <a:avLst/>
          </a:prstGeom>
        </p:spPr>
      </p:pic>
      <p:sp>
        <p:nvSpPr>
          <p:cNvPr id="18" name="Rectangle 3">
            <a:extLst>
              <a:ext uri="{FF2B5EF4-FFF2-40B4-BE49-F238E27FC236}">
                <a16:creationId xmlns:a16="http://schemas.microsoft.com/office/drawing/2014/main" id="{4D0C3399-3796-4CDD-8777-0C35DE181F28}"/>
              </a:ext>
            </a:extLst>
          </p:cNvPr>
          <p:cNvSpPr txBox="1">
            <a:spLocks noChangeArrowheads="1"/>
          </p:cNvSpPr>
          <p:nvPr/>
        </p:nvSpPr>
        <p:spPr>
          <a:xfrm>
            <a:off x="-26484" y="6022032"/>
            <a:ext cx="8701584" cy="720080"/>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zh-CN" altLang="en-US" sz="1800" kern="0" dirty="0">
                <a:solidFill>
                  <a:srgbClr val="C00000"/>
                </a:solidFill>
                <a:latin typeface="Times New Roman" panose="02020603050405020304" pitchFamily="18" charset="0"/>
              </a:rPr>
              <a:t>图片来自论文：</a:t>
            </a:r>
            <a:r>
              <a:rPr lang="en-US" altLang="zh-CN" sz="1800" kern="0" dirty="0">
                <a:solidFill>
                  <a:srgbClr val="C00000"/>
                </a:solidFill>
                <a:latin typeface="Times New Roman" panose="02020603050405020304" pitchFamily="18" charset="0"/>
              </a:rPr>
              <a:t>Image encryption: Generating visually meaningful encrypted images</a:t>
            </a:r>
            <a:r>
              <a:rPr lang="zh-CN" altLang="en-US" sz="1800" kern="0" dirty="0">
                <a:solidFill>
                  <a:srgbClr val="C00000"/>
                </a:solidFill>
                <a:latin typeface="Times New Roman" panose="02020603050405020304" pitchFamily="18" charset="0"/>
              </a:rPr>
              <a:t> </a:t>
            </a:r>
          </a:p>
        </p:txBody>
      </p:sp>
    </p:spTree>
    <p:extLst>
      <p:ext uri="{BB962C8B-B14F-4D97-AF65-F5344CB8AC3E}">
        <p14:creationId xmlns:p14="http://schemas.microsoft.com/office/powerpoint/2010/main" val="425170137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367CF4C7-6BA9-47AB-AC85-63C69617069F}" type="slidenum">
              <a:rPr lang="en-US" altLang="zh-CN" smtClean="0"/>
              <a:pPr/>
              <a:t>33</a:t>
            </a:fld>
            <a:endParaRPr lang="en-US" altLang="zh-CN"/>
          </a:p>
        </p:txBody>
      </p:sp>
      <p:sp>
        <p:nvSpPr>
          <p:cNvPr id="11266" name="Rectangle 2"/>
          <p:cNvSpPr>
            <a:spLocks noGrp="1" noChangeArrowheads="1"/>
          </p:cNvSpPr>
          <p:nvPr>
            <p:ph type="title" idx="4294967295"/>
          </p:nvPr>
        </p:nvSpPr>
        <p:spPr>
          <a:xfrm>
            <a:off x="611188" y="1320"/>
            <a:ext cx="7921625" cy="1008062"/>
          </a:xfrm>
        </p:spPr>
        <p:txBody>
          <a:bodyPr/>
          <a:lstStyle/>
          <a:p>
            <a:r>
              <a:rPr lang="zh-CN" altLang="en-US" b="0" dirty="0">
                <a:solidFill>
                  <a:schemeClr val="bg1"/>
                </a:solidFill>
              </a:rPr>
              <a:t>     第二章 对称加密和消息机密性</a:t>
            </a:r>
          </a:p>
        </p:txBody>
      </p:sp>
      <p:grpSp>
        <p:nvGrpSpPr>
          <p:cNvPr id="11267" name="Group 3"/>
          <p:cNvGrpSpPr>
            <a:grpSpLocks/>
          </p:cNvGrpSpPr>
          <p:nvPr/>
        </p:nvGrpSpPr>
        <p:grpSpPr bwMode="auto">
          <a:xfrm>
            <a:off x="2195513" y="1628800"/>
            <a:ext cx="762000" cy="665163"/>
            <a:chOff x="1110" y="2656"/>
            <a:chExt cx="1549" cy="1351"/>
          </a:xfrm>
        </p:grpSpPr>
        <p:sp>
          <p:nvSpPr>
            <p:cNvPr id="11268"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69"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70"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grpSp>
      <p:grpSp>
        <p:nvGrpSpPr>
          <p:cNvPr id="11271" name="Group 7"/>
          <p:cNvGrpSpPr>
            <a:grpSpLocks/>
          </p:cNvGrpSpPr>
          <p:nvPr/>
        </p:nvGrpSpPr>
        <p:grpSpPr bwMode="auto">
          <a:xfrm>
            <a:off x="2195513" y="2543200"/>
            <a:ext cx="762000" cy="665163"/>
            <a:chOff x="3174" y="2656"/>
            <a:chExt cx="1549" cy="1351"/>
          </a:xfrm>
        </p:grpSpPr>
        <p:sp>
          <p:nvSpPr>
            <p:cNvPr id="11272"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73"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74"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grpSp>
      <p:sp>
        <p:nvSpPr>
          <p:cNvPr id="11275" name="Line 11"/>
          <p:cNvSpPr>
            <a:spLocks noChangeShapeType="1"/>
          </p:cNvSpPr>
          <p:nvPr/>
        </p:nvSpPr>
        <p:spPr bwMode="auto">
          <a:xfrm>
            <a:off x="2805113" y="2238400"/>
            <a:ext cx="4800600" cy="0"/>
          </a:xfrm>
          <a:prstGeom prst="line">
            <a:avLst/>
          </a:prstGeom>
          <a:noFill/>
          <a:ln w="25400">
            <a:solidFill>
              <a:schemeClr val="bg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76" name="Text Box 12"/>
          <p:cNvSpPr txBox="1">
            <a:spLocks noChangeArrowheads="1"/>
          </p:cNvSpPr>
          <p:nvPr/>
        </p:nvSpPr>
        <p:spPr bwMode="auto">
          <a:xfrm>
            <a:off x="3033713" y="1705000"/>
            <a:ext cx="441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kumimoji="0" lang="en-US" altLang="zh-CN" sz="2800">
                <a:latin typeface="微软雅黑" pitchFamily="34" charset="-122"/>
                <a:ea typeface="微软雅黑" pitchFamily="34" charset="-122"/>
              </a:rPr>
              <a:t>  </a:t>
            </a:r>
          </a:p>
        </p:txBody>
      </p:sp>
      <p:sp>
        <p:nvSpPr>
          <p:cNvPr id="11277" name="Text Box 13"/>
          <p:cNvSpPr txBox="1">
            <a:spLocks noChangeArrowheads="1"/>
          </p:cNvSpPr>
          <p:nvPr/>
        </p:nvSpPr>
        <p:spPr bwMode="gray">
          <a:xfrm>
            <a:off x="2260615" y="1727225"/>
            <a:ext cx="6206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solidFill>
                  <a:schemeClr val="bg1"/>
                </a:solidFill>
                <a:latin typeface="微软雅黑" pitchFamily="34" charset="-122"/>
                <a:ea typeface="微软雅黑" pitchFamily="34" charset="-122"/>
              </a:rPr>
              <a:t>2.1</a:t>
            </a:r>
          </a:p>
        </p:txBody>
      </p:sp>
      <p:sp>
        <p:nvSpPr>
          <p:cNvPr id="11278" name="Line 14"/>
          <p:cNvSpPr>
            <a:spLocks noChangeShapeType="1"/>
          </p:cNvSpPr>
          <p:nvPr/>
        </p:nvSpPr>
        <p:spPr bwMode="auto">
          <a:xfrm>
            <a:off x="2805113" y="3152800"/>
            <a:ext cx="4800600" cy="0"/>
          </a:xfrm>
          <a:prstGeom prst="line">
            <a:avLst/>
          </a:prstGeom>
          <a:noFill/>
          <a:ln w="25400">
            <a:solidFill>
              <a:schemeClr val="bg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79" name="Text Box 15"/>
          <p:cNvSpPr txBox="1">
            <a:spLocks noChangeArrowheads="1"/>
          </p:cNvSpPr>
          <p:nvPr/>
        </p:nvSpPr>
        <p:spPr bwMode="auto">
          <a:xfrm>
            <a:off x="3172544" y="2619400"/>
            <a:ext cx="4495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zh-CN" altLang="en-US" sz="2800" dirty="0">
                <a:latin typeface="微软雅黑" pitchFamily="34" charset="-122"/>
                <a:ea typeface="微软雅黑" pitchFamily="34" charset="-122"/>
              </a:rPr>
              <a:t>对称分组加密算法</a:t>
            </a:r>
            <a:endParaRPr kumimoji="0" lang="zh-CN" altLang="en-US" sz="2800" dirty="0">
              <a:latin typeface="微软雅黑" pitchFamily="34" charset="-122"/>
              <a:ea typeface="微软雅黑" pitchFamily="34" charset="-122"/>
            </a:endParaRPr>
          </a:p>
        </p:txBody>
      </p:sp>
      <p:sp>
        <p:nvSpPr>
          <p:cNvPr id="11280" name="Text Box 16"/>
          <p:cNvSpPr txBox="1">
            <a:spLocks noChangeArrowheads="1"/>
          </p:cNvSpPr>
          <p:nvPr/>
        </p:nvSpPr>
        <p:spPr bwMode="gray">
          <a:xfrm>
            <a:off x="2260615" y="2641625"/>
            <a:ext cx="6206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solidFill>
                  <a:schemeClr val="bg1"/>
                </a:solidFill>
                <a:latin typeface="微软雅黑" pitchFamily="34" charset="-122"/>
                <a:ea typeface="微软雅黑" pitchFamily="34" charset="-122"/>
              </a:rPr>
              <a:t>2.2</a:t>
            </a:r>
          </a:p>
        </p:txBody>
      </p:sp>
      <p:grpSp>
        <p:nvGrpSpPr>
          <p:cNvPr id="11281" name="Group 17"/>
          <p:cNvGrpSpPr>
            <a:grpSpLocks/>
          </p:cNvGrpSpPr>
          <p:nvPr/>
        </p:nvGrpSpPr>
        <p:grpSpPr bwMode="auto">
          <a:xfrm>
            <a:off x="2195513" y="3435375"/>
            <a:ext cx="762000" cy="665163"/>
            <a:chOff x="1110" y="2656"/>
            <a:chExt cx="1549" cy="1351"/>
          </a:xfrm>
        </p:grpSpPr>
        <p:sp>
          <p:nvSpPr>
            <p:cNvPr id="11282"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83"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84"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grpSp>
      <p:grpSp>
        <p:nvGrpSpPr>
          <p:cNvPr id="11285" name="Group 21"/>
          <p:cNvGrpSpPr>
            <a:grpSpLocks/>
          </p:cNvGrpSpPr>
          <p:nvPr/>
        </p:nvGrpSpPr>
        <p:grpSpPr bwMode="auto">
          <a:xfrm>
            <a:off x="2195513" y="4349775"/>
            <a:ext cx="762000" cy="665163"/>
            <a:chOff x="3174" y="2656"/>
            <a:chExt cx="1549" cy="1351"/>
          </a:xfrm>
        </p:grpSpPr>
        <p:sp>
          <p:nvSpPr>
            <p:cNvPr id="11286"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87"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88"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grpSp>
      <p:sp>
        <p:nvSpPr>
          <p:cNvPr id="11289" name="Line 25"/>
          <p:cNvSpPr>
            <a:spLocks noChangeShapeType="1"/>
          </p:cNvSpPr>
          <p:nvPr/>
        </p:nvSpPr>
        <p:spPr bwMode="auto">
          <a:xfrm>
            <a:off x="2805113" y="4044975"/>
            <a:ext cx="4800600" cy="0"/>
          </a:xfrm>
          <a:prstGeom prst="line">
            <a:avLst/>
          </a:prstGeom>
          <a:noFill/>
          <a:ln w="25400">
            <a:solidFill>
              <a:schemeClr val="bg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90" name="Text Box 26"/>
          <p:cNvSpPr txBox="1">
            <a:spLocks noChangeArrowheads="1"/>
          </p:cNvSpPr>
          <p:nvPr/>
        </p:nvSpPr>
        <p:spPr bwMode="auto">
          <a:xfrm>
            <a:off x="3168352" y="3511575"/>
            <a:ext cx="4572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zh-CN" altLang="en-US" sz="2800" dirty="0">
                <a:solidFill>
                  <a:srgbClr val="C00000"/>
                </a:solidFill>
                <a:latin typeface="微软雅黑" pitchFamily="34" charset="-122"/>
                <a:ea typeface="微软雅黑" pitchFamily="34" charset="-122"/>
              </a:rPr>
              <a:t>随机数和伪随机数</a:t>
            </a:r>
            <a:endParaRPr kumimoji="0" lang="zh-CN" altLang="en-US" sz="2400" dirty="0">
              <a:solidFill>
                <a:srgbClr val="C00000"/>
              </a:solidFill>
              <a:latin typeface="微软雅黑" pitchFamily="34" charset="-122"/>
              <a:ea typeface="微软雅黑" pitchFamily="34" charset="-122"/>
            </a:endParaRPr>
          </a:p>
        </p:txBody>
      </p:sp>
      <p:sp>
        <p:nvSpPr>
          <p:cNvPr id="11291" name="Text Box 27"/>
          <p:cNvSpPr txBox="1">
            <a:spLocks noChangeArrowheads="1"/>
          </p:cNvSpPr>
          <p:nvPr/>
        </p:nvSpPr>
        <p:spPr bwMode="gray">
          <a:xfrm>
            <a:off x="2260615" y="3533800"/>
            <a:ext cx="6206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solidFill>
                  <a:srgbClr val="C00000"/>
                </a:solidFill>
                <a:latin typeface="微软雅黑" pitchFamily="34" charset="-122"/>
                <a:ea typeface="微软雅黑" pitchFamily="34" charset="-122"/>
              </a:rPr>
              <a:t>2.3</a:t>
            </a:r>
          </a:p>
        </p:txBody>
      </p:sp>
      <p:sp>
        <p:nvSpPr>
          <p:cNvPr id="11292" name="Line 28"/>
          <p:cNvSpPr>
            <a:spLocks noChangeShapeType="1"/>
          </p:cNvSpPr>
          <p:nvPr/>
        </p:nvSpPr>
        <p:spPr bwMode="auto">
          <a:xfrm>
            <a:off x="2805113" y="4959375"/>
            <a:ext cx="4800600" cy="0"/>
          </a:xfrm>
          <a:prstGeom prst="line">
            <a:avLst/>
          </a:prstGeom>
          <a:noFill/>
          <a:ln w="25400">
            <a:solidFill>
              <a:schemeClr val="bg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93" name="Text Box 29"/>
          <p:cNvSpPr txBox="1">
            <a:spLocks noChangeArrowheads="1"/>
          </p:cNvSpPr>
          <p:nvPr/>
        </p:nvSpPr>
        <p:spPr bwMode="auto">
          <a:xfrm>
            <a:off x="3172544" y="4425975"/>
            <a:ext cx="4495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zh-CN" altLang="en-US" sz="2800" dirty="0">
                <a:latin typeface="微软雅黑" pitchFamily="34" charset="-122"/>
                <a:ea typeface="微软雅黑" pitchFamily="34" charset="-122"/>
              </a:rPr>
              <a:t>流密码和</a:t>
            </a:r>
            <a:r>
              <a:rPr lang="en-US" altLang="zh-CN" sz="2800" dirty="0">
                <a:latin typeface="微软雅黑" pitchFamily="34" charset="-122"/>
                <a:ea typeface="微软雅黑" pitchFamily="34" charset="-122"/>
              </a:rPr>
              <a:t>RC4</a:t>
            </a:r>
            <a:endParaRPr kumimoji="0" lang="zh-CN" altLang="en-US" sz="2400" dirty="0">
              <a:latin typeface="微软雅黑" pitchFamily="34" charset="-122"/>
              <a:ea typeface="微软雅黑" pitchFamily="34" charset="-122"/>
            </a:endParaRPr>
          </a:p>
        </p:txBody>
      </p:sp>
      <p:sp>
        <p:nvSpPr>
          <p:cNvPr id="11294" name="Text Box 30"/>
          <p:cNvSpPr txBox="1">
            <a:spLocks noChangeArrowheads="1"/>
          </p:cNvSpPr>
          <p:nvPr/>
        </p:nvSpPr>
        <p:spPr bwMode="gray">
          <a:xfrm>
            <a:off x="2260615" y="4448200"/>
            <a:ext cx="6206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solidFill>
                  <a:schemeClr val="bg1"/>
                </a:solidFill>
                <a:latin typeface="微软雅黑" pitchFamily="34" charset="-122"/>
                <a:ea typeface="微软雅黑" pitchFamily="34" charset="-122"/>
              </a:rPr>
              <a:t>2.4</a:t>
            </a:r>
          </a:p>
        </p:txBody>
      </p:sp>
      <p:sp>
        <p:nvSpPr>
          <p:cNvPr id="11295" name="Text Box 31"/>
          <p:cNvSpPr txBox="1">
            <a:spLocks noChangeArrowheads="1"/>
          </p:cNvSpPr>
          <p:nvPr/>
        </p:nvSpPr>
        <p:spPr bwMode="auto">
          <a:xfrm>
            <a:off x="3060700" y="1757388"/>
            <a:ext cx="42116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kumimoji="0" lang="zh-CN" altLang="en-US" sz="2800" dirty="0">
                <a:latin typeface="微软雅黑" pitchFamily="34" charset="-122"/>
                <a:ea typeface="微软雅黑" pitchFamily="34" charset="-122"/>
              </a:rPr>
              <a:t> 对称加密原理</a:t>
            </a:r>
          </a:p>
        </p:txBody>
      </p:sp>
      <p:sp>
        <p:nvSpPr>
          <p:cNvPr id="11296" name="Text Box 32"/>
          <p:cNvSpPr txBox="1">
            <a:spLocks noChangeArrowheads="1"/>
          </p:cNvSpPr>
          <p:nvPr/>
        </p:nvSpPr>
        <p:spPr bwMode="auto">
          <a:xfrm>
            <a:off x="611188" y="373063"/>
            <a:ext cx="720725" cy="823912"/>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0" lang="en-US" altLang="zh-CN" sz="4800" b="1" dirty="0">
                <a:solidFill>
                  <a:schemeClr val="bg1"/>
                </a:solidFill>
                <a:latin typeface="Arial Black" pitchFamily="34" charset="0"/>
              </a:rPr>
              <a:t>2</a:t>
            </a:r>
          </a:p>
        </p:txBody>
      </p:sp>
      <p:grpSp>
        <p:nvGrpSpPr>
          <p:cNvPr id="34" name="Group 17"/>
          <p:cNvGrpSpPr>
            <a:grpSpLocks/>
          </p:cNvGrpSpPr>
          <p:nvPr/>
        </p:nvGrpSpPr>
        <p:grpSpPr bwMode="auto">
          <a:xfrm>
            <a:off x="2195513" y="5284117"/>
            <a:ext cx="762000" cy="665163"/>
            <a:chOff x="1110" y="2656"/>
            <a:chExt cx="1549" cy="1351"/>
          </a:xfrm>
        </p:grpSpPr>
        <p:sp>
          <p:nvSpPr>
            <p:cNvPr id="3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3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3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grpSp>
      <p:sp>
        <p:nvSpPr>
          <p:cNvPr id="38" name="Line 25"/>
          <p:cNvSpPr>
            <a:spLocks noChangeShapeType="1"/>
          </p:cNvSpPr>
          <p:nvPr/>
        </p:nvSpPr>
        <p:spPr bwMode="auto">
          <a:xfrm>
            <a:off x="2805113" y="5893717"/>
            <a:ext cx="4800600" cy="0"/>
          </a:xfrm>
          <a:prstGeom prst="line">
            <a:avLst/>
          </a:prstGeom>
          <a:noFill/>
          <a:ln w="25400">
            <a:solidFill>
              <a:schemeClr val="bg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39" name="Text Box 26"/>
          <p:cNvSpPr txBox="1">
            <a:spLocks noChangeArrowheads="1"/>
          </p:cNvSpPr>
          <p:nvPr/>
        </p:nvSpPr>
        <p:spPr bwMode="auto">
          <a:xfrm>
            <a:off x="3203848" y="5360317"/>
            <a:ext cx="4572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zh-CN" altLang="en-US" sz="2800" dirty="0">
                <a:latin typeface="微软雅黑" pitchFamily="34" charset="-122"/>
                <a:ea typeface="微软雅黑" pitchFamily="34" charset="-122"/>
              </a:rPr>
              <a:t>分组密码工作模式</a:t>
            </a:r>
            <a:endParaRPr kumimoji="0" lang="zh-CN" altLang="en-US" sz="2400" dirty="0">
              <a:latin typeface="微软雅黑" pitchFamily="34" charset="-122"/>
              <a:ea typeface="微软雅黑" pitchFamily="34" charset="-122"/>
            </a:endParaRPr>
          </a:p>
        </p:txBody>
      </p:sp>
      <p:sp>
        <p:nvSpPr>
          <p:cNvPr id="40" name="Text Box 27"/>
          <p:cNvSpPr txBox="1">
            <a:spLocks noChangeArrowheads="1"/>
          </p:cNvSpPr>
          <p:nvPr/>
        </p:nvSpPr>
        <p:spPr bwMode="gray">
          <a:xfrm>
            <a:off x="2260614" y="5382542"/>
            <a:ext cx="6206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solidFill>
                  <a:schemeClr val="bg1"/>
                </a:solidFill>
                <a:latin typeface="微软雅黑" pitchFamily="34" charset="-122"/>
                <a:ea typeface="微软雅黑" pitchFamily="34" charset="-122"/>
              </a:rPr>
              <a:t>2.5</a:t>
            </a:r>
          </a:p>
        </p:txBody>
      </p:sp>
    </p:spTree>
    <p:extLst>
      <p:ext uri="{BB962C8B-B14F-4D97-AF65-F5344CB8AC3E}">
        <p14:creationId xmlns:p14="http://schemas.microsoft.com/office/powerpoint/2010/main" val="216290264"/>
      </p:ext>
    </p:extLst>
  </p:cSld>
  <p:clrMapOvr>
    <a:masterClrMapping/>
  </p:clrMapOvr>
  <p:transition>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BA1EC56-8748-426B-855A-225108A56414}" type="slidenum">
              <a:rPr lang="en-US" altLang="zh-CN" smtClean="0"/>
              <a:pPr/>
              <a:t>34</a:t>
            </a:fld>
            <a:endParaRPr lang="en-US" altLang="zh-CN"/>
          </a:p>
        </p:txBody>
      </p:sp>
      <p:sp>
        <p:nvSpPr>
          <p:cNvPr id="15362" name="Rectangle 2"/>
          <p:cNvSpPr>
            <a:spLocks noGrp="1" noChangeArrowheads="1"/>
          </p:cNvSpPr>
          <p:nvPr>
            <p:ph type="title" idx="4294967295"/>
          </p:nvPr>
        </p:nvSpPr>
        <p:spPr>
          <a:xfrm>
            <a:off x="0" y="115888"/>
            <a:ext cx="7921625" cy="1008062"/>
          </a:xfrm>
        </p:spPr>
        <p:txBody>
          <a:bodyPr/>
          <a:lstStyle/>
          <a:p>
            <a:r>
              <a:rPr lang="zh-CN" altLang="en-US" b="0" dirty="0">
                <a:solidFill>
                  <a:schemeClr val="bg1"/>
                </a:solidFill>
              </a:rPr>
              <a:t>随机数和伪随机数</a:t>
            </a:r>
          </a:p>
        </p:txBody>
      </p:sp>
      <p:sp>
        <p:nvSpPr>
          <p:cNvPr id="15370" name="Text Box 10"/>
          <p:cNvSpPr txBox="1">
            <a:spLocks noChangeArrowheads="1"/>
          </p:cNvSpPr>
          <p:nvPr/>
        </p:nvSpPr>
        <p:spPr bwMode="auto">
          <a:xfrm>
            <a:off x="395536" y="476672"/>
            <a:ext cx="1114747" cy="646331"/>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zh-CN" sz="3600" dirty="0">
                <a:solidFill>
                  <a:schemeClr val="bg1"/>
                </a:solidFill>
                <a:latin typeface="Arial Black" pitchFamily="34" charset="0"/>
                <a:ea typeface="+mj-ea"/>
                <a:cs typeface="+mj-cs"/>
              </a:rPr>
              <a:t>2.3</a:t>
            </a:r>
          </a:p>
        </p:txBody>
      </p:sp>
      <p:sp>
        <p:nvSpPr>
          <p:cNvPr id="5" name="矩形 4"/>
          <p:cNvSpPr/>
          <p:nvPr/>
        </p:nvSpPr>
        <p:spPr>
          <a:xfrm>
            <a:off x="539552" y="1484784"/>
            <a:ext cx="7920880" cy="1569660"/>
          </a:xfrm>
          <a:prstGeom prst="rect">
            <a:avLst/>
          </a:prstGeom>
        </p:spPr>
        <p:txBody>
          <a:bodyPr wrap="square">
            <a:spAutoFit/>
          </a:bodyPr>
          <a:lstStyle/>
          <a:p>
            <a:pPr marL="342900" indent="-342900" algn="l">
              <a:buClr>
                <a:srgbClr val="4B809F"/>
              </a:buClr>
              <a:buFont typeface="Wingdings" pitchFamily="2" charset="2"/>
              <a:buChar char="p"/>
            </a:pPr>
            <a:r>
              <a:rPr lang="zh-CN" altLang="en-US" sz="2400" dirty="0">
                <a:latin typeface="微软雅黑" pitchFamily="34" charset="-122"/>
                <a:ea typeface="微软雅黑" pitchFamily="34" charset="-122"/>
              </a:rPr>
              <a:t>在给多样的网络安全应用程序加密的过程中，</a:t>
            </a:r>
            <a:r>
              <a:rPr lang="zh-CN" altLang="en-US" sz="2400" dirty="0">
                <a:solidFill>
                  <a:srgbClr val="C00000"/>
                </a:solidFill>
                <a:latin typeface="微软雅黑" pitchFamily="34" charset="-122"/>
                <a:ea typeface="微软雅黑" pitchFamily="34" charset="-122"/>
              </a:rPr>
              <a:t>随机数</a:t>
            </a:r>
            <a:r>
              <a:rPr lang="zh-CN" altLang="en-US" sz="2400" dirty="0">
                <a:latin typeface="微软雅黑" pitchFamily="34" charset="-122"/>
                <a:ea typeface="微软雅黑" pitchFamily="34" charset="-122"/>
              </a:rPr>
              <a:t>起了一个很重要的作用，一些网络安全算法基于密码的随机数。</a:t>
            </a:r>
          </a:p>
          <a:p>
            <a:pPr marL="342900" indent="-342900" algn="l">
              <a:buClr>
                <a:schemeClr val="accent2"/>
              </a:buClr>
              <a:buFont typeface="Wingdings" pitchFamily="2" charset="2"/>
              <a:buChar char="p"/>
            </a:pPr>
            <a:endParaRPr lang="en-US" altLang="zh-CN" sz="2400" dirty="0">
              <a:latin typeface="微软雅黑" pitchFamily="34" charset="-122"/>
              <a:ea typeface="微软雅黑" pitchFamily="34" charset="-122"/>
            </a:endParaRPr>
          </a:p>
        </p:txBody>
      </p:sp>
      <p:sp>
        <p:nvSpPr>
          <p:cNvPr id="6" name="矩形 5"/>
          <p:cNvSpPr/>
          <p:nvPr/>
        </p:nvSpPr>
        <p:spPr>
          <a:xfrm>
            <a:off x="875216" y="2636912"/>
            <a:ext cx="7632848" cy="4062651"/>
          </a:xfrm>
          <a:prstGeom prst="rect">
            <a:avLst/>
          </a:prstGeom>
        </p:spPr>
        <p:txBody>
          <a:bodyPr wrap="square">
            <a:spAutoFit/>
          </a:bodyPr>
          <a:lstStyle/>
          <a:p>
            <a:pPr marL="342900" indent="-342900" algn="l">
              <a:lnSpc>
                <a:spcPct val="150000"/>
              </a:lnSpc>
              <a:buClr>
                <a:srgbClr val="C00000"/>
              </a:buClr>
              <a:buFont typeface="Wingdings" pitchFamily="2" charset="2"/>
              <a:buChar char="ü"/>
            </a:pPr>
            <a:r>
              <a:rPr lang="zh-CN" altLang="en-US" sz="2200" dirty="0">
                <a:latin typeface="微软雅黑" pitchFamily="34" charset="-122"/>
                <a:ea typeface="微软雅黑" pitchFamily="34" charset="-122"/>
              </a:rPr>
              <a:t>随机数是专门的随机试验的结果</a:t>
            </a:r>
            <a:endParaRPr lang="en-US" altLang="zh-CN" sz="2200" dirty="0">
              <a:latin typeface="微软雅黑" pitchFamily="34" charset="-122"/>
              <a:ea typeface="微软雅黑" pitchFamily="34" charset="-122"/>
            </a:endParaRPr>
          </a:p>
          <a:p>
            <a:pPr marL="342900" indent="-342900" algn="l">
              <a:lnSpc>
                <a:spcPct val="150000"/>
              </a:lnSpc>
              <a:buClr>
                <a:srgbClr val="C00000"/>
              </a:buClr>
              <a:buFont typeface="Wingdings" pitchFamily="2" charset="2"/>
              <a:buChar char="ü"/>
            </a:pPr>
            <a:r>
              <a:rPr lang="zh-CN" altLang="en-AU" sz="2200" dirty="0">
                <a:latin typeface="微软雅黑" pitchFamily="34" charset="-122"/>
                <a:ea typeface="微软雅黑" pitchFamily="34" charset="-122"/>
              </a:rPr>
              <a:t>随机数在密码学方面应用广泛 </a:t>
            </a:r>
          </a:p>
          <a:p>
            <a:pPr marL="1200150" lvl="1" indent="-457200" algn="l">
              <a:lnSpc>
                <a:spcPct val="150000"/>
              </a:lnSpc>
              <a:buFont typeface="+mj-ea"/>
              <a:buAutoNum type="circleNumDbPlain"/>
            </a:pPr>
            <a:r>
              <a:rPr lang="zh-CN" altLang="en-AU" sz="2000" dirty="0">
                <a:effectLst>
                  <a:outerShdw blurRad="38100" dist="38100" dir="2700000" algn="tl">
                    <a:srgbClr val="C0C0C0"/>
                  </a:outerShdw>
                </a:effectLst>
                <a:latin typeface="微软雅黑" pitchFamily="34" charset="-122"/>
                <a:ea typeface="微软雅黑" pitchFamily="34" charset="-122"/>
              </a:rPr>
              <a:t>防重放攻击的认证协议中</a:t>
            </a:r>
          </a:p>
          <a:p>
            <a:pPr marL="1200150" lvl="1" indent="-457200" algn="l">
              <a:lnSpc>
                <a:spcPct val="150000"/>
              </a:lnSpc>
              <a:buFont typeface="+mj-ea"/>
              <a:buAutoNum type="circleNumDbPlain"/>
            </a:pPr>
            <a:r>
              <a:rPr lang="zh-CN" altLang="en-AU" sz="2000" dirty="0">
                <a:effectLst>
                  <a:outerShdw blurRad="38100" dist="38100" dir="2700000" algn="tl">
                    <a:srgbClr val="C0C0C0"/>
                  </a:outerShdw>
                </a:effectLst>
                <a:latin typeface="微软雅黑" pitchFamily="34" charset="-122"/>
                <a:ea typeface="微软雅黑" pitchFamily="34" charset="-122"/>
              </a:rPr>
              <a:t>会话密钥</a:t>
            </a:r>
          </a:p>
          <a:p>
            <a:pPr marL="1200150" lvl="1" indent="-457200" algn="l">
              <a:lnSpc>
                <a:spcPct val="150000"/>
              </a:lnSpc>
              <a:buFont typeface="+mj-ea"/>
              <a:buAutoNum type="circleNumDbPlain"/>
            </a:pPr>
            <a:r>
              <a:rPr lang="zh-CN" altLang="en-AU" sz="2000" dirty="0">
                <a:effectLst>
                  <a:outerShdw blurRad="38100" dist="38100" dir="2700000" algn="tl">
                    <a:srgbClr val="C0C0C0"/>
                  </a:outerShdw>
                </a:effectLst>
                <a:latin typeface="微软雅黑" pitchFamily="34" charset="-122"/>
                <a:ea typeface="微软雅黑" pitchFamily="34" charset="-122"/>
              </a:rPr>
              <a:t>公钥的产生</a:t>
            </a:r>
          </a:p>
          <a:p>
            <a:pPr marL="1200150" lvl="1" indent="-457200" algn="l">
              <a:lnSpc>
                <a:spcPct val="150000"/>
              </a:lnSpc>
              <a:buFont typeface="+mj-ea"/>
              <a:buAutoNum type="circleNumDbPlain"/>
            </a:pPr>
            <a:r>
              <a:rPr lang="zh-CN" altLang="en-AU" sz="2000" dirty="0">
                <a:effectLst>
                  <a:outerShdw blurRad="38100" dist="38100" dir="2700000" algn="tl">
                    <a:srgbClr val="C0C0C0"/>
                  </a:outerShdw>
                </a:effectLst>
                <a:latin typeface="微软雅黑" pitchFamily="34" charset="-122"/>
                <a:ea typeface="微软雅黑" pitchFamily="34" charset="-122"/>
              </a:rPr>
              <a:t>一次一密的密钥流</a:t>
            </a:r>
            <a:endParaRPr lang="en-US" altLang="zh-CN" sz="2000" dirty="0">
              <a:effectLst>
                <a:outerShdw blurRad="38100" dist="38100" dir="2700000" algn="tl">
                  <a:srgbClr val="C0C0C0"/>
                </a:outerShdw>
              </a:effectLst>
              <a:latin typeface="微软雅黑" pitchFamily="34" charset="-122"/>
              <a:ea typeface="微软雅黑" pitchFamily="34" charset="-122"/>
            </a:endParaRPr>
          </a:p>
          <a:p>
            <a:pPr marL="342900" indent="-342900" algn="l">
              <a:lnSpc>
                <a:spcPct val="150000"/>
              </a:lnSpc>
              <a:buClr>
                <a:srgbClr val="C00000"/>
              </a:buClr>
              <a:buFont typeface="Wingdings" pitchFamily="2" charset="2"/>
              <a:buChar char="ü"/>
            </a:pPr>
            <a:r>
              <a:rPr lang="zh-CN" altLang="en-US" sz="2200" dirty="0">
                <a:latin typeface="微软雅黑" pitchFamily="34" charset="-122"/>
                <a:ea typeface="微软雅黑" pitchFamily="34" charset="-122"/>
              </a:rPr>
              <a:t>以上应用为随机数列引起两种不同性质且不必要兼容的需求</a:t>
            </a:r>
            <a:r>
              <a:rPr lang="en-US" altLang="zh-CN" sz="2200" dirty="0">
                <a:latin typeface="微软雅黑" pitchFamily="34" charset="-122"/>
                <a:ea typeface="微软雅黑" pitchFamily="34" charset="-122"/>
              </a:rPr>
              <a:t>:</a:t>
            </a:r>
            <a:r>
              <a:rPr lang="zh-CN" altLang="en-US" sz="2200" dirty="0">
                <a:solidFill>
                  <a:srgbClr val="C00000"/>
                </a:solidFill>
                <a:latin typeface="微软雅黑" pitchFamily="34" charset="-122"/>
                <a:ea typeface="微软雅黑" pitchFamily="34" charset="-122"/>
              </a:rPr>
              <a:t>随机性和不可预测性</a:t>
            </a:r>
            <a:endParaRPr lang="zh-CN" altLang="en-AU" sz="2200"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733332222"/>
      </p:ext>
    </p:extLst>
  </p:cSld>
  <p:clrMapOvr>
    <a:masterClrMapping/>
  </p:clrMapOvr>
  <p:transition>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altLang="en-US" b="0" dirty="0">
                <a:solidFill>
                  <a:schemeClr val="bg1"/>
                </a:solidFill>
                <a:latin typeface="+mj-ea"/>
              </a:rPr>
              <a:t>随机数例子：一次一密</a:t>
            </a:r>
          </a:p>
        </p:txBody>
      </p:sp>
      <p:sp>
        <p:nvSpPr>
          <p:cNvPr id="2" name="灯片编号占位符 1"/>
          <p:cNvSpPr>
            <a:spLocks noGrp="1"/>
          </p:cNvSpPr>
          <p:nvPr>
            <p:ph type="sldNum" sz="quarter" idx="12"/>
          </p:nvPr>
        </p:nvSpPr>
        <p:spPr/>
        <p:txBody>
          <a:bodyPr/>
          <a:lstStyle/>
          <a:p>
            <a:fld id="{737F2E61-75E1-4E22-B7C3-7A96A5DEDED1}" type="slidenum">
              <a:rPr lang="en-US" altLang="zh-CN" smtClean="0"/>
              <a:pPr/>
              <a:t>35</a:t>
            </a:fld>
            <a:endParaRPr lang="en-US" altLang="zh-CN"/>
          </a:p>
        </p:txBody>
      </p:sp>
      <p:sp>
        <p:nvSpPr>
          <p:cNvPr id="5" name="Rectangle 3"/>
          <p:cNvSpPr txBox="1">
            <a:spLocks noChangeArrowheads="1"/>
          </p:cNvSpPr>
          <p:nvPr/>
        </p:nvSpPr>
        <p:spPr>
          <a:xfrm>
            <a:off x="457200" y="1125538"/>
            <a:ext cx="8229600" cy="5040312"/>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endParaRPr lang="zh-CN" altLang="en-US" sz="2800" kern="0" dirty="0">
              <a:latin typeface="Times New Roman" panose="02020603050405020304" pitchFamily="18" charset="0"/>
            </a:endParaRPr>
          </a:p>
          <a:p>
            <a:pPr>
              <a:buFontTx/>
              <a:buNone/>
            </a:pPr>
            <a:endParaRPr lang="en-US" altLang="zh-CN" sz="2800" kern="0" dirty="0">
              <a:solidFill>
                <a:srgbClr val="FF0000"/>
              </a:solidFill>
              <a:latin typeface="Times New Roman" panose="02020603050405020304" pitchFamily="18" charset="0"/>
            </a:endParaRPr>
          </a:p>
          <a:p>
            <a:pPr>
              <a:buFontTx/>
              <a:buNone/>
            </a:pPr>
            <a:r>
              <a:rPr lang="en-US" altLang="zh-CN" sz="2800" kern="0" dirty="0">
                <a:solidFill>
                  <a:srgbClr val="FF0000"/>
                </a:solidFill>
                <a:latin typeface="Times New Roman" panose="02020603050405020304" pitchFamily="18" charset="0"/>
              </a:rPr>
              <a:t>1</a:t>
            </a:r>
            <a:r>
              <a:rPr lang="zh-CN" altLang="en-US" sz="2800" kern="0" dirty="0">
                <a:solidFill>
                  <a:srgbClr val="FF0000"/>
                </a:solidFill>
                <a:latin typeface="Times New Roman" panose="02020603050405020304" pitchFamily="18" charset="0"/>
              </a:rPr>
              <a:t>）密钥</a:t>
            </a:r>
            <a:r>
              <a:rPr lang="en-US" altLang="zh-CN" sz="2800" i="1" kern="0" dirty="0">
                <a:solidFill>
                  <a:srgbClr val="FF0000"/>
                </a:solidFill>
                <a:latin typeface="Times New Roman" panose="02020603050405020304" pitchFamily="18" charset="0"/>
              </a:rPr>
              <a:t>K=</a:t>
            </a:r>
            <a:r>
              <a:rPr lang="zh-CN" altLang="en-US" sz="2800" i="1" kern="0" dirty="0">
                <a:solidFill>
                  <a:srgbClr val="FF0000"/>
                </a:solidFill>
                <a:latin typeface="Times New Roman" panose="02020603050405020304" pitchFamily="18" charset="0"/>
              </a:rPr>
              <a:t>（</a:t>
            </a:r>
            <a:r>
              <a:rPr lang="en-US" altLang="zh-CN" sz="2800" i="1" kern="0" dirty="0">
                <a:solidFill>
                  <a:srgbClr val="FF0000"/>
                </a:solidFill>
                <a:latin typeface="Times New Roman" panose="02020603050405020304" pitchFamily="18" charset="0"/>
              </a:rPr>
              <a:t>k</a:t>
            </a:r>
            <a:r>
              <a:rPr lang="en-US" altLang="zh-CN" sz="2800" i="1" kern="0" baseline="-25000" dirty="0">
                <a:solidFill>
                  <a:srgbClr val="FF0000"/>
                </a:solidFill>
                <a:latin typeface="Times New Roman" panose="02020603050405020304" pitchFamily="18" charset="0"/>
              </a:rPr>
              <a:t>0</a:t>
            </a:r>
            <a:r>
              <a:rPr lang="zh-CN" altLang="en-US" sz="2800" i="1" kern="0" dirty="0">
                <a:solidFill>
                  <a:srgbClr val="FF0000"/>
                </a:solidFill>
                <a:latin typeface="Times New Roman" panose="02020603050405020304" pitchFamily="18" charset="0"/>
              </a:rPr>
              <a:t>，</a:t>
            </a:r>
            <a:r>
              <a:rPr lang="en-US" altLang="zh-CN" sz="2800" i="1" kern="0" dirty="0">
                <a:solidFill>
                  <a:srgbClr val="FF0000"/>
                </a:solidFill>
                <a:latin typeface="Times New Roman" panose="02020603050405020304" pitchFamily="18" charset="0"/>
              </a:rPr>
              <a:t>k</a:t>
            </a:r>
            <a:r>
              <a:rPr lang="en-US" altLang="zh-CN" sz="2800" i="1" kern="0" baseline="-25000" dirty="0">
                <a:solidFill>
                  <a:srgbClr val="FF0000"/>
                </a:solidFill>
                <a:latin typeface="Times New Roman" panose="02020603050405020304" pitchFamily="18" charset="0"/>
              </a:rPr>
              <a:t>1</a:t>
            </a:r>
            <a:r>
              <a:rPr lang="zh-CN" altLang="en-US" sz="2800" i="1" kern="0" dirty="0">
                <a:solidFill>
                  <a:srgbClr val="FF0000"/>
                </a:solidFill>
                <a:latin typeface="Times New Roman" panose="02020603050405020304" pitchFamily="18" charset="0"/>
              </a:rPr>
              <a:t>，</a:t>
            </a:r>
            <a:r>
              <a:rPr lang="en-US" altLang="zh-CN" sz="2800" i="1" kern="0" dirty="0">
                <a:solidFill>
                  <a:srgbClr val="FF0000"/>
                </a:solidFill>
                <a:latin typeface="Times New Roman" panose="02020603050405020304" pitchFamily="18" charset="0"/>
              </a:rPr>
              <a:t>…</a:t>
            </a:r>
            <a:r>
              <a:rPr lang="zh-CN" altLang="en-US" sz="2800" i="1" kern="0" dirty="0">
                <a:solidFill>
                  <a:srgbClr val="FF0000"/>
                </a:solidFill>
                <a:latin typeface="Times New Roman" panose="02020603050405020304" pitchFamily="18" charset="0"/>
              </a:rPr>
              <a:t>，</a:t>
            </a:r>
            <a:r>
              <a:rPr lang="en-US" altLang="zh-CN" sz="2800" i="1" kern="0" dirty="0">
                <a:solidFill>
                  <a:srgbClr val="FF0000"/>
                </a:solidFill>
                <a:latin typeface="Times New Roman" panose="02020603050405020304" pitchFamily="18" charset="0"/>
              </a:rPr>
              <a:t>k</a:t>
            </a:r>
            <a:r>
              <a:rPr lang="en-US" altLang="zh-CN" sz="2800" i="1" kern="0" baseline="-25000" dirty="0">
                <a:solidFill>
                  <a:srgbClr val="FF0000"/>
                </a:solidFill>
                <a:latin typeface="Times New Roman" panose="02020603050405020304" pitchFamily="18" charset="0"/>
              </a:rPr>
              <a:t>n-1</a:t>
            </a:r>
            <a:r>
              <a:rPr lang="zh-CN" altLang="en-US" sz="2800" i="1" kern="0" dirty="0">
                <a:solidFill>
                  <a:srgbClr val="FF0000"/>
                </a:solidFill>
                <a:latin typeface="Times New Roman" panose="02020603050405020304" pitchFamily="18" charset="0"/>
              </a:rPr>
              <a:t>）</a:t>
            </a:r>
            <a:r>
              <a:rPr lang="zh-CN" altLang="en-US" sz="2800" kern="0" dirty="0">
                <a:solidFill>
                  <a:srgbClr val="FF0000"/>
                </a:solidFill>
                <a:latin typeface="Times New Roman" panose="02020603050405020304" pitchFamily="18" charset="0"/>
              </a:rPr>
              <a:t>是一个随机序列，</a:t>
            </a:r>
            <a:endParaRPr lang="en-US" altLang="zh-CN" sz="2800" kern="0" dirty="0">
              <a:solidFill>
                <a:srgbClr val="FF0000"/>
              </a:solidFill>
              <a:latin typeface="Times New Roman" panose="02020603050405020304" pitchFamily="18" charset="0"/>
            </a:endParaRPr>
          </a:p>
          <a:p>
            <a:pPr>
              <a:buFontTx/>
              <a:buNone/>
            </a:pPr>
            <a:r>
              <a:rPr lang="zh-CN" altLang="en-US" sz="2800" kern="0" dirty="0">
                <a:solidFill>
                  <a:srgbClr val="FF0000"/>
                </a:solidFill>
                <a:latin typeface="Times New Roman" panose="02020603050405020304" pitchFamily="18" charset="0"/>
              </a:rPr>
              <a:t>即</a:t>
            </a:r>
            <a:r>
              <a:rPr lang="en-US" altLang="zh-CN" sz="2800" i="1" kern="0" dirty="0" err="1">
                <a:solidFill>
                  <a:srgbClr val="FF0000"/>
                </a:solidFill>
                <a:latin typeface="Times New Roman" panose="02020603050405020304" pitchFamily="18" charset="0"/>
              </a:rPr>
              <a:t>k</a:t>
            </a:r>
            <a:r>
              <a:rPr lang="en-US" altLang="zh-CN" sz="2800" i="1" kern="0" baseline="-25000" dirty="0" err="1">
                <a:solidFill>
                  <a:srgbClr val="FF0000"/>
                </a:solidFill>
                <a:latin typeface="Times New Roman" panose="02020603050405020304" pitchFamily="18" charset="0"/>
              </a:rPr>
              <a:t>i</a:t>
            </a:r>
            <a:r>
              <a:rPr lang="zh-CN" altLang="en-US" sz="2800" kern="0" dirty="0">
                <a:solidFill>
                  <a:srgbClr val="FF0000"/>
                </a:solidFill>
                <a:latin typeface="Times New Roman" panose="02020603050405020304" pitchFamily="18" charset="0"/>
              </a:rPr>
              <a:t>从密钥空间</a:t>
            </a:r>
            <a:r>
              <a:rPr lang="en-US" altLang="zh-CN" sz="2800" i="1" kern="0" dirty="0">
                <a:solidFill>
                  <a:srgbClr val="FF0000"/>
                </a:solidFill>
                <a:latin typeface="Times New Roman" panose="02020603050405020304" pitchFamily="18" charset="0"/>
              </a:rPr>
              <a:t>K</a:t>
            </a:r>
            <a:r>
              <a:rPr lang="zh-CN" altLang="en-US" sz="2800" kern="0" dirty="0">
                <a:solidFill>
                  <a:srgbClr val="FF0000"/>
                </a:solidFill>
                <a:latin typeface="Times New Roman" panose="02020603050405020304" pitchFamily="18" charset="0"/>
              </a:rPr>
              <a:t>中随机选取；</a:t>
            </a:r>
            <a:endParaRPr lang="en-US" altLang="zh-CN" sz="2800" kern="0" dirty="0">
              <a:solidFill>
                <a:srgbClr val="FF0000"/>
              </a:solidFill>
              <a:latin typeface="Times New Roman" panose="02020603050405020304" pitchFamily="18" charset="0"/>
            </a:endParaRPr>
          </a:p>
          <a:p>
            <a:pPr>
              <a:buFontTx/>
              <a:buNone/>
            </a:pPr>
            <a:endParaRPr lang="zh-CN" altLang="en-US" sz="2800" kern="0" dirty="0">
              <a:solidFill>
                <a:srgbClr val="FF0000"/>
              </a:solidFill>
              <a:latin typeface="Times New Roman" panose="02020603050405020304" pitchFamily="18" charset="0"/>
            </a:endParaRPr>
          </a:p>
          <a:p>
            <a:pPr>
              <a:buFontTx/>
              <a:buNone/>
            </a:pPr>
            <a:r>
              <a:rPr lang="en-US" altLang="zh-CN" sz="2800" kern="0" dirty="0">
                <a:latin typeface="Times New Roman" panose="02020603050405020304" pitchFamily="18" charset="0"/>
              </a:rPr>
              <a:t>2</a:t>
            </a:r>
            <a:r>
              <a:rPr lang="zh-CN" altLang="en-US" sz="2800" kern="0" dirty="0">
                <a:latin typeface="Times New Roman" panose="02020603050405020304" pitchFamily="18" charset="0"/>
              </a:rPr>
              <a:t>）密钥</a:t>
            </a:r>
            <a:r>
              <a:rPr lang="en-US" altLang="zh-CN" sz="2800" i="1" kern="0" dirty="0" err="1">
                <a:latin typeface="Times New Roman" panose="02020603050405020304" pitchFamily="18" charset="0"/>
              </a:rPr>
              <a:t>k</a:t>
            </a:r>
            <a:r>
              <a:rPr lang="en-US" altLang="zh-CN" sz="2800" i="1" kern="0" baseline="-25000" dirty="0" err="1">
                <a:latin typeface="Times New Roman" panose="02020603050405020304" pitchFamily="18" charset="0"/>
              </a:rPr>
              <a:t>i</a:t>
            </a:r>
            <a:r>
              <a:rPr lang="zh-CN" altLang="en-US" sz="2800" kern="0" dirty="0">
                <a:latin typeface="Times New Roman" panose="02020603050405020304" pitchFamily="18" charset="0"/>
              </a:rPr>
              <a:t>只能使用一次；</a:t>
            </a:r>
            <a:endParaRPr lang="en-US" altLang="zh-CN" sz="2800" kern="0" dirty="0">
              <a:latin typeface="Times New Roman" panose="02020603050405020304" pitchFamily="18" charset="0"/>
            </a:endParaRPr>
          </a:p>
          <a:p>
            <a:pPr>
              <a:buFontTx/>
              <a:buNone/>
            </a:pPr>
            <a:endParaRPr lang="zh-CN" altLang="en-US" sz="2800" kern="0" dirty="0">
              <a:latin typeface="Times New Roman" panose="02020603050405020304" pitchFamily="18" charset="0"/>
            </a:endParaRPr>
          </a:p>
          <a:p>
            <a:pPr>
              <a:buFontTx/>
              <a:buNone/>
            </a:pPr>
            <a:r>
              <a:rPr lang="en-US" altLang="zh-CN" sz="2800" kern="0" dirty="0">
                <a:latin typeface="Times New Roman" panose="02020603050405020304" pitchFamily="18" charset="0"/>
              </a:rPr>
              <a:t>3</a:t>
            </a:r>
            <a:r>
              <a:rPr lang="zh-CN" altLang="en-US" sz="2800" kern="0" dirty="0">
                <a:latin typeface="Times New Roman" panose="02020603050405020304" pitchFamily="18" charset="0"/>
              </a:rPr>
              <a:t>）密钥长度要等于明文长度，即</a:t>
            </a:r>
            <a:r>
              <a:rPr lang="en-US" altLang="zh-CN" sz="2800" kern="0" dirty="0">
                <a:latin typeface="Times New Roman" panose="02020603050405020304" pitchFamily="18" charset="0"/>
              </a:rPr>
              <a:t>|</a:t>
            </a:r>
            <a:r>
              <a:rPr lang="en-US" altLang="zh-CN" sz="2800" i="1" kern="0" dirty="0">
                <a:latin typeface="Times New Roman" panose="02020603050405020304" pitchFamily="18" charset="0"/>
              </a:rPr>
              <a:t> </a:t>
            </a:r>
            <a:r>
              <a:rPr lang="en-US" altLang="zh-CN" sz="2800" i="1" kern="0" dirty="0" err="1">
                <a:latin typeface="Times New Roman" panose="02020603050405020304" pitchFamily="18" charset="0"/>
              </a:rPr>
              <a:t>k</a:t>
            </a:r>
            <a:r>
              <a:rPr lang="en-US" altLang="zh-CN" sz="2800" i="1" kern="0" baseline="-25000" dirty="0" err="1">
                <a:latin typeface="Times New Roman" panose="02020603050405020304" pitchFamily="18" charset="0"/>
              </a:rPr>
              <a:t>i</a:t>
            </a:r>
            <a:r>
              <a:rPr lang="en-US" altLang="zh-CN" sz="2800" i="1" kern="0" baseline="-25000" dirty="0">
                <a:latin typeface="Times New Roman" panose="02020603050405020304" pitchFamily="18" charset="0"/>
              </a:rPr>
              <a:t> </a:t>
            </a:r>
            <a:r>
              <a:rPr lang="en-US" altLang="zh-CN" sz="2800" kern="0" dirty="0">
                <a:latin typeface="Times New Roman" panose="02020603050405020304" pitchFamily="18" charset="0"/>
              </a:rPr>
              <a:t>|=|</a:t>
            </a:r>
            <a:r>
              <a:rPr lang="en-US" altLang="zh-CN" sz="2800" i="1" kern="0" dirty="0">
                <a:latin typeface="Times New Roman" panose="02020603050405020304" pitchFamily="18" charset="0"/>
              </a:rPr>
              <a:t> m</a:t>
            </a:r>
            <a:r>
              <a:rPr lang="en-US" altLang="zh-CN" sz="2800" i="1" kern="0" baseline="-25000" dirty="0">
                <a:latin typeface="Times New Roman" panose="02020603050405020304" pitchFamily="18" charset="0"/>
              </a:rPr>
              <a:t>i </a:t>
            </a:r>
            <a:r>
              <a:rPr lang="en-US" altLang="zh-CN" sz="2800" kern="0" dirty="0">
                <a:latin typeface="Times New Roman" panose="02020603050405020304" pitchFamily="18" charset="0"/>
              </a:rPr>
              <a:t>|</a:t>
            </a:r>
            <a:r>
              <a:rPr lang="zh-CN" altLang="en-US" sz="2800" kern="0" dirty="0">
                <a:latin typeface="Times New Roman" panose="02020603050405020304" pitchFamily="18" charset="0"/>
              </a:rPr>
              <a:t>。 </a:t>
            </a:r>
          </a:p>
        </p:txBody>
      </p:sp>
    </p:spTree>
    <p:extLst>
      <p:ext uri="{BB962C8B-B14F-4D97-AF65-F5344CB8AC3E}">
        <p14:creationId xmlns:p14="http://schemas.microsoft.com/office/powerpoint/2010/main" val="95037638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altLang="en-US" b="0" dirty="0">
                <a:solidFill>
                  <a:schemeClr val="bg1"/>
                </a:solidFill>
                <a:latin typeface="+mj-ea"/>
              </a:rPr>
              <a:t>随机性</a:t>
            </a:r>
          </a:p>
        </p:txBody>
      </p:sp>
      <p:sp>
        <p:nvSpPr>
          <p:cNvPr id="2" name="灯片编号占位符 1"/>
          <p:cNvSpPr>
            <a:spLocks noGrp="1"/>
          </p:cNvSpPr>
          <p:nvPr>
            <p:ph type="sldNum" sz="quarter" idx="12"/>
          </p:nvPr>
        </p:nvSpPr>
        <p:spPr/>
        <p:txBody>
          <a:bodyPr/>
          <a:lstStyle/>
          <a:p>
            <a:fld id="{737F2E61-75E1-4E22-B7C3-7A96A5DEDED1}" type="slidenum">
              <a:rPr lang="en-US" altLang="zh-CN" smtClean="0"/>
              <a:pPr/>
              <a:t>36</a:t>
            </a:fld>
            <a:endParaRPr lang="en-US" altLang="zh-CN"/>
          </a:p>
        </p:txBody>
      </p:sp>
      <p:sp>
        <p:nvSpPr>
          <p:cNvPr id="5" name="Rectangle 3"/>
          <p:cNvSpPr txBox="1">
            <a:spLocks noChangeArrowheads="1"/>
          </p:cNvSpPr>
          <p:nvPr/>
        </p:nvSpPr>
        <p:spPr>
          <a:xfrm>
            <a:off x="457200" y="1125538"/>
            <a:ext cx="8229600" cy="5040312"/>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endParaRPr lang="en-US" altLang="zh-CN" sz="2800" kern="0" dirty="0">
              <a:latin typeface="Times New Roman" panose="02020603050405020304" pitchFamily="18" charset="0"/>
            </a:endParaRPr>
          </a:p>
          <a:p>
            <a:pPr>
              <a:buFontTx/>
              <a:buNone/>
            </a:pPr>
            <a:endParaRPr lang="en-US" altLang="zh-CN" sz="2800" kern="0" dirty="0">
              <a:latin typeface="Times New Roman" panose="02020603050405020304" pitchFamily="18" charset="0"/>
            </a:endParaRPr>
          </a:p>
          <a:p>
            <a:r>
              <a:rPr lang="zh-CN" altLang="en-US" sz="3600" kern="0" dirty="0">
                <a:latin typeface="Times New Roman" panose="02020603050405020304" pitchFamily="18" charset="0"/>
              </a:rPr>
              <a:t> 均匀随机选择的</a:t>
            </a:r>
            <a:r>
              <a:rPr lang="en-US" altLang="zh-CN" sz="3600" i="1" kern="0" dirty="0">
                <a:latin typeface="Times New Roman" panose="02020603050405020304" pitchFamily="18" charset="0"/>
              </a:rPr>
              <a:t>l</a:t>
            </a:r>
            <a:r>
              <a:rPr lang="zh-CN" altLang="en-US" sz="3600" kern="0" dirty="0">
                <a:latin typeface="Times New Roman" panose="02020603050405020304" pitchFamily="18" charset="0"/>
              </a:rPr>
              <a:t>长度的</a:t>
            </a:r>
            <a:r>
              <a:rPr lang="en-US" altLang="zh-CN" sz="3600" kern="0" dirty="0">
                <a:latin typeface="Times New Roman" panose="02020603050405020304" pitchFamily="18" charset="0"/>
              </a:rPr>
              <a:t>bit</a:t>
            </a:r>
            <a:r>
              <a:rPr lang="zh-CN" altLang="en-US" sz="3600" kern="0" dirty="0">
                <a:latin typeface="Times New Roman" panose="02020603050405020304" pitchFamily="18" charset="0"/>
              </a:rPr>
              <a:t>串</a:t>
            </a:r>
            <a:endParaRPr lang="en-US" altLang="zh-CN" sz="3600" kern="0" dirty="0">
              <a:latin typeface="Times New Roman" panose="02020603050405020304" pitchFamily="18" charset="0"/>
            </a:endParaRPr>
          </a:p>
          <a:p>
            <a:pPr>
              <a:buFontTx/>
              <a:buNone/>
            </a:pPr>
            <a:endParaRPr lang="en-US" altLang="zh-CN" sz="3600" kern="0" dirty="0">
              <a:latin typeface="Times New Roman" panose="02020603050405020304" pitchFamily="18" charset="0"/>
            </a:endParaRPr>
          </a:p>
          <a:p>
            <a:r>
              <a:rPr lang="zh-CN" altLang="en-US" sz="3600" kern="0" dirty="0">
                <a:latin typeface="Times New Roman" panose="02020603050405020304" pitchFamily="18" charset="0"/>
              </a:rPr>
              <a:t> 随机性指的是分布 </a:t>
            </a:r>
          </a:p>
        </p:txBody>
      </p:sp>
    </p:spTree>
    <p:extLst>
      <p:ext uri="{BB962C8B-B14F-4D97-AF65-F5344CB8AC3E}">
        <p14:creationId xmlns:p14="http://schemas.microsoft.com/office/powerpoint/2010/main" val="254973117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37F2E61-75E1-4E22-B7C3-7A96A5DEDED1}" type="slidenum">
              <a:rPr lang="en-US" altLang="zh-CN" smtClean="0"/>
              <a:pPr/>
              <a:t>37</a:t>
            </a:fld>
            <a:endParaRPr lang="en-US" altLang="zh-CN"/>
          </a:p>
        </p:txBody>
      </p:sp>
      <p:sp>
        <p:nvSpPr>
          <p:cNvPr id="2" name="标题 1"/>
          <p:cNvSpPr>
            <a:spLocks noGrp="1"/>
          </p:cNvSpPr>
          <p:nvPr>
            <p:ph type="title" idx="4294967295"/>
          </p:nvPr>
        </p:nvSpPr>
        <p:spPr>
          <a:xfrm>
            <a:off x="0" y="115888"/>
            <a:ext cx="7921625" cy="1008062"/>
          </a:xfrm>
        </p:spPr>
        <p:txBody>
          <a:bodyPr/>
          <a:lstStyle/>
          <a:p>
            <a:r>
              <a:rPr lang="zh-CN" altLang="en-US" b="0" dirty="0">
                <a:solidFill>
                  <a:schemeClr val="bg1"/>
                </a:solidFill>
              </a:rPr>
              <a:t>随机数发生器</a:t>
            </a:r>
          </a:p>
        </p:txBody>
      </p:sp>
      <p:sp>
        <p:nvSpPr>
          <p:cNvPr id="5" name="矩形 4"/>
          <p:cNvSpPr/>
          <p:nvPr/>
        </p:nvSpPr>
        <p:spPr>
          <a:xfrm>
            <a:off x="539552" y="1659284"/>
            <a:ext cx="7776864" cy="4278094"/>
          </a:xfrm>
          <a:prstGeom prst="rect">
            <a:avLst/>
          </a:prstGeom>
        </p:spPr>
        <p:txBody>
          <a:bodyPr wrap="square">
            <a:spAutoFit/>
          </a:bodyPr>
          <a:lstStyle/>
          <a:p>
            <a:pPr marL="342900" indent="-342900" algn="l">
              <a:lnSpc>
                <a:spcPct val="150000"/>
              </a:lnSpc>
              <a:spcAft>
                <a:spcPts val="1200"/>
              </a:spcAft>
              <a:buClr>
                <a:srgbClr val="497E9D"/>
              </a:buClr>
              <a:buFont typeface="Wingdings" pitchFamily="2" charset="2"/>
              <a:buChar char="p"/>
            </a:pPr>
            <a:r>
              <a:rPr lang="zh-CN" altLang="en-US" sz="2400" dirty="0">
                <a:latin typeface="微软雅黑" pitchFamily="34" charset="-122"/>
                <a:ea typeface="微软雅黑" pitchFamily="34" charset="-122"/>
              </a:rPr>
              <a:t>产生随机数有多种不同的方法。这些方法被称为</a:t>
            </a:r>
            <a:r>
              <a:rPr lang="zh-CN" altLang="en-US" sz="2400" dirty="0">
                <a:solidFill>
                  <a:srgbClr val="C00000"/>
                </a:solidFill>
                <a:latin typeface="微软雅黑" pitchFamily="34" charset="-122"/>
                <a:ea typeface="微软雅黑" pitchFamily="34" charset="-122"/>
              </a:rPr>
              <a:t>随机数发生器</a:t>
            </a:r>
            <a:endParaRPr lang="en-US" altLang="zh-CN" sz="2400" dirty="0">
              <a:solidFill>
                <a:srgbClr val="C00000"/>
              </a:solidFill>
              <a:latin typeface="微软雅黑" pitchFamily="34" charset="-122"/>
              <a:ea typeface="微软雅黑" pitchFamily="34" charset="-122"/>
            </a:endParaRPr>
          </a:p>
          <a:p>
            <a:pPr marL="342900" indent="-342900" algn="l">
              <a:lnSpc>
                <a:spcPct val="150000"/>
              </a:lnSpc>
              <a:spcAft>
                <a:spcPts val="1200"/>
              </a:spcAft>
              <a:buClr>
                <a:srgbClr val="497E9D"/>
              </a:buClr>
              <a:buFont typeface="Wingdings" pitchFamily="2" charset="2"/>
              <a:buChar char="p"/>
            </a:pPr>
            <a:r>
              <a:rPr lang="zh-CN" altLang="en-US" sz="2400" dirty="0">
                <a:latin typeface="微软雅黑" pitchFamily="34" charset="-122"/>
                <a:ea typeface="微软雅黑" pitchFamily="34" charset="-122"/>
              </a:rPr>
              <a:t>随机数最重要的特性是：</a:t>
            </a:r>
            <a:r>
              <a:rPr lang="zh-CN" altLang="en-US" sz="2400" dirty="0">
                <a:solidFill>
                  <a:srgbClr val="C00000"/>
                </a:solidFill>
                <a:latin typeface="微软雅黑" pitchFamily="34" charset="-122"/>
                <a:ea typeface="微软雅黑" pitchFamily="34" charset="-122"/>
              </a:rPr>
              <a:t>它所产生的后面的那个数与前面的那个数毫无关系。</a:t>
            </a:r>
            <a:endParaRPr lang="en-US" altLang="zh-CN" sz="2400" dirty="0">
              <a:solidFill>
                <a:srgbClr val="C00000"/>
              </a:solidFill>
              <a:latin typeface="微软雅黑" pitchFamily="34" charset="-122"/>
              <a:ea typeface="微软雅黑" pitchFamily="34" charset="-122"/>
            </a:endParaRPr>
          </a:p>
          <a:p>
            <a:pPr marL="342900" indent="-342900" algn="l">
              <a:lnSpc>
                <a:spcPct val="150000"/>
              </a:lnSpc>
              <a:spcAft>
                <a:spcPts val="1200"/>
              </a:spcAft>
              <a:buClr>
                <a:srgbClr val="497E9D"/>
              </a:buClr>
              <a:buFont typeface="Wingdings" pitchFamily="2" charset="2"/>
              <a:buChar char="p"/>
            </a:pPr>
            <a:r>
              <a:rPr lang="zh-CN" altLang="en-US" sz="2400" dirty="0">
                <a:latin typeface="微软雅黑" pitchFamily="34" charset="-122"/>
                <a:ea typeface="微软雅黑" pitchFamily="34" charset="-122"/>
              </a:rPr>
              <a:t>真正的随机数是使用</a:t>
            </a:r>
            <a:r>
              <a:rPr lang="zh-CN" altLang="en-US" sz="2400" dirty="0">
                <a:solidFill>
                  <a:srgbClr val="C00000"/>
                </a:solidFill>
                <a:latin typeface="微软雅黑" pitchFamily="34" charset="-122"/>
                <a:ea typeface="微软雅黑" pitchFamily="34" charset="-122"/>
              </a:rPr>
              <a:t>物理现象</a:t>
            </a:r>
            <a:r>
              <a:rPr lang="zh-CN" altLang="en-US" sz="2400" dirty="0">
                <a:latin typeface="微软雅黑" pitchFamily="34" charset="-122"/>
                <a:ea typeface="微软雅黑" pitchFamily="34" charset="-122"/>
              </a:rPr>
              <a:t>产生的：比如掷钱币、骰子、转轮、使用电子元件的噪音、核裂变等。这样的随机数发生器叫做</a:t>
            </a:r>
            <a:r>
              <a:rPr lang="zh-CN" altLang="en-US" sz="2400" dirty="0">
                <a:solidFill>
                  <a:srgbClr val="C00000"/>
                </a:solidFill>
                <a:latin typeface="微软雅黑" pitchFamily="34" charset="-122"/>
                <a:ea typeface="微软雅黑" pitchFamily="34" charset="-122"/>
              </a:rPr>
              <a:t>物理性随机数发生器</a:t>
            </a:r>
            <a:r>
              <a:rPr lang="zh-CN" altLang="en-US" sz="2400" dirty="0">
                <a:latin typeface="微软雅黑" pitchFamily="34" charset="-122"/>
                <a:ea typeface="微软雅黑" pitchFamily="34" charset="-122"/>
              </a:rPr>
              <a:t>。</a:t>
            </a:r>
          </a:p>
        </p:txBody>
      </p:sp>
      <p:sp>
        <p:nvSpPr>
          <p:cNvPr id="6" name="Text Box 10"/>
          <p:cNvSpPr txBox="1">
            <a:spLocks noChangeArrowheads="1"/>
          </p:cNvSpPr>
          <p:nvPr/>
        </p:nvSpPr>
        <p:spPr bwMode="auto">
          <a:xfrm>
            <a:off x="395535" y="637238"/>
            <a:ext cx="1114747" cy="430887"/>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zh-CN" sz="2200" dirty="0">
                <a:solidFill>
                  <a:schemeClr val="bg1"/>
                </a:solidFill>
                <a:latin typeface="Arial Black" pitchFamily="34" charset="0"/>
                <a:ea typeface="+mj-ea"/>
                <a:cs typeface="+mj-cs"/>
              </a:rPr>
              <a:t>2.3.2</a:t>
            </a:r>
          </a:p>
        </p:txBody>
      </p:sp>
    </p:spTree>
    <p:extLst>
      <p:ext uri="{BB962C8B-B14F-4D97-AF65-F5344CB8AC3E}">
        <p14:creationId xmlns:p14="http://schemas.microsoft.com/office/powerpoint/2010/main" val="1591388660"/>
      </p:ext>
    </p:extLst>
  </p:cSld>
  <p:clrMapOvr>
    <a:masterClrMapping/>
  </p:clrMapOvr>
  <p:transition>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37F2E61-75E1-4E22-B7C3-7A96A5DEDED1}" type="slidenum">
              <a:rPr lang="en-US" altLang="zh-CN" smtClean="0"/>
              <a:pPr/>
              <a:t>38</a:t>
            </a:fld>
            <a:endParaRPr lang="en-US" altLang="zh-CN"/>
          </a:p>
        </p:txBody>
      </p:sp>
      <p:sp>
        <p:nvSpPr>
          <p:cNvPr id="2" name="标题 1"/>
          <p:cNvSpPr>
            <a:spLocks noGrp="1"/>
          </p:cNvSpPr>
          <p:nvPr>
            <p:ph type="title" idx="4294967295"/>
          </p:nvPr>
        </p:nvSpPr>
        <p:spPr>
          <a:xfrm>
            <a:off x="394791" y="49535"/>
            <a:ext cx="7921625" cy="1008062"/>
          </a:xfrm>
        </p:spPr>
        <p:txBody>
          <a:bodyPr/>
          <a:lstStyle/>
          <a:p>
            <a:r>
              <a:rPr lang="zh-CN" altLang="en-US" b="0" dirty="0">
                <a:solidFill>
                  <a:schemeClr val="bg1"/>
                </a:solidFill>
              </a:rPr>
              <a:t>随机数发生器：例子</a:t>
            </a:r>
          </a:p>
        </p:txBody>
      </p:sp>
      <p:sp>
        <p:nvSpPr>
          <p:cNvPr id="5" name="矩形 4"/>
          <p:cNvSpPr/>
          <p:nvPr/>
        </p:nvSpPr>
        <p:spPr>
          <a:xfrm>
            <a:off x="539552" y="1403396"/>
            <a:ext cx="7776864" cy="5156091"/>
          </a:xfrm>
          <a:prstGeom prst="rect">
            <a:avLst/>
          </a:prstGeom>
        </p:spPr>
        <p:txBody>
          <a:bodyPr wrap="square">
            <a:spAutoFit/>
          </a:bodyPr>
          <a:lstStyle/>
          <a:p>
            <a:pPr marL="342900" indent="-342900" algn="l">
              <a:lnSpc>
                <a:spcPct val="150000"/>
              </a:lnSpc>
              <a:spcAft>
                <a:spcPts val="1200"/>
              </a:spcAft>
              <a:buClr>
                <a:srgbClr val="497E9D"/>
              </a:buClr>
              <a:buFont typeface="Wingdings" panose="05000000000000000000" pitchFamily="2" charset="2"/>
              <a:buChar char="Ø"/>
            </a:pPr>
            <a:r>
              <a:rPr lang="zh-CN" altLang="en-US" sz="2800" dirty="0">
                <a:latin typeface="微软雅黑" pitchFamily="34" charset="-122"/>
                <a:ea typeface="微软雅黑" pitchFamily="34" charset="-122"/>
              </a:rPr>
              <a:t>集合</a:t>
            </a:r>
            <a:r>
              <a:rPr lang="en-US" altLang="zh-CN" sz="2800" dirty="0">
                <a:latin typeface="微软雅黑" pitchFamily="34" charset="-122"/>
                <a:ea typeface="微软雅黑" pitchFamily="34" charset="-122"/>
              </a:rPr>
              <a:t>{0</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1}</a:t>
            </a:r>
            <a:r>
              <a:rPr lang="zh-CN" altLang="en-US" sz="2800" dirty="0">
                <a:latin typeface="微软雅黑" pitchFamily="34" charset="-122"/>
                <a:ea typeface="微软雅黑" pitchFamily="34" charset="-122"/>
              </a:rPr>
              <a:t>，从中</a:t>
            </a:r>
            <a:r>
              <a:rPr lang="zh-CN" altLang="en-US" sz="2800" dirty="0">
                <a:solidFill>
                  <a:srgbClr val="FF0000"/>
                </a:solidFill>
                <a:latin typeface="微软雅黑" pitchFamily="34" charset="-122"/>
                <a:ea typeface="微软雅黑" pitchFamily="34" charset="-122"/>
              </a:rPr>
              <a:t>随机选择</a:t>
            </a:r>
            <a:r>
              <a:rPr lang="zh-CN" altLang="en-US" sz="2800" dirty="0">
                <a:latin typeface="微软雅黑" pitchFamily="34" charset="-122"/>
                <a:ea typeface="微软雅黑" pitchFamily="34" charset="-122"/>
              </a:rPr>
              <a:t>一个数字</a:t>
            </a:r>
            <a:endParaRPr lang="en-US" altLang="zh-CN" sz="2800" dirty="0">
              <a:latin typeface="微软雅黑" pitchFamily="34" charset="-122"/>
              <a:ea typeface="微软雅黑" pitchFamily="34" charset="-122"/>
            </a:endParaRPr>
          </a:p>
          <a:p>
            <a:pPr marL="342900" indent="-342900" algn="l">
              <a:lnSpc>
                <a:spcPct val="150000"/>
              </a:lnSpc>
              <a:spcAft>
                <a:spcPts val="1200"/>
              </a:spcAft>
              <a:buClr>
                <a:srgbClr val="497E9D"/>
              </a:buClr>
              <a:buFont typeface="Wingdings" panose="05000000000000000000" pitchFamily="2" charset="2"/>
              <a:buChar char="Ø"/>
            </a:pPr>
            <a:endParaRPr lang="en-US" altLang="zh-CN" sz="2800" dirty="0">
              <a:latin typeface="微软雅黑" pitchFamily="34" charset="-122"/>
              <a:ea typeface="微软雅黑" pitchFamily="34" charset="-122"/>
            </a:endParaRPr>
          </a:p>
          <a:p>
            <a:pPr marL="342900" indent="-342900" algn="l">
              <a:lnSpc>
                <a:spcPct val="150000"/>
              </a:lnSpc>
              <a:spcAft>
                <a:spcPts val="1200"/>
              </a:spcAft>
              <a:buClr>
                <a:srgbClr val="497E9D"/>
              </a:buClr>
              <a:buFont typeface="Wingdings" panose="05000000000000000000" pitchFamily="2" charset="2"/>
              <a:buChar char="Ø"/>
            </a:pPr>
            <a:r>
              <a:rPr lang="en-US" altLang="zh-CN" sz="2800" dirty="0">
                <a:latin typeface="微软雅黑" pitchFamily="34" charset="-122"/>
                <a:ea typeface="微软雅黑" pitchFamily="34" charset="-122"/>
              </a:rPr>
              <a:t>C</a:t>
            </a:r>
            <a:r>
              <a:rPr lang="zh-CN" altLang="en-US" sz="2800" dirty="0">
                <a:latin typeface="微软雅黑" pitchFamily="34" charset="-122"/>
                <a:ea typeface="微软雅黑" pitchFamily="34" charset="-122"/>
              </a:rPr>
              <a:t>语言中的</a:t>
            </a:r>
            <a:r>
              <a:rPr lang="en-US" altLang="zh-CN" sz="2800" dirty="0">
                <a:latin typeface="微软雅黑" pitchFamily="34" charset="-122"/>
                <a:ea typeface="微软雅黑" pitchFamily="34" charset="-122"/>
              </a:rPr>
              <a:t>rand() </a:t>
            </a:r>
            <a:r>
              <a:rPr lang="zh-CN" altLang="en-US" sz="2800" dirty="0">
                <a:latin typeface="微软雅黑" pitchFamily="34" charset="-122"/>
                <a:ea typeface="微软雅黑" pitchFamily="34" charset="-122"/>
              </a:rPr>
              <a:t>行不行？</a:t>
            </a:r>
            <a:br>
              <a:rPr lang="en-US" altLang="zh-CN" sz="2800" dirty="0">
                <a:latin typeface="微软雅黑" pitchFamily="34" charset="-122"/>
                <a:ea typeface="微软雅黑" pitchFamily="34" charset="-122"/>
              </a:rPr>
            </a:br>
            <a:endParaRPr lang="en-US" altLang="zh-CN" sz="2800" dirty="0">
              <a:latin typeface="微软雅黑" pitchFamily="34" charset="-122"/>
              <a:ea typeface="微软雅黑" pitchFamily="34" charset="-122"/>
            </a:endParaRPr>
          </a:p>
          <a:p>
            <a:pPr marL="342900" indent="-342900" algn="l">
              <a:lnSpc>
                <a:spcPct val="150000"/>
              </a:lnSpc>
              <a:spcAft>
                <a:spcPts val="1200"/>
              </a:spcAft>
              <a:buClr>
                <a:srgbClr val="497E9D"/>
              </a:buClr>
              <a:buFont typeface="Wingdings" panose="05000000000000000000" pitchFamily="2" charset="2"/>
              <a:buChar char="Ø"/>
            </a:pPr>
            <a:r>
              <a:rPr lang="zh-CN" altLang="en-US" sz="2800" dirty="0">
                <a:latin typeface="微软雅黑" pitchFamily="34" charset="-122"/>
                <a:ea typeface="微软雅黑" pitchFamily="34" charset="-122"/>
              </a:rPr>
              <a:t>掷硬币</a:t>
            </a:r>
            <a:endParaRPr lang="en-US" altLang="zh-CN" sz="2800" dirty="0">
              <a:latin typeface="微软雅黑" pitchFamily="34" charset="-122"/>
              <a:ea typeface="微软雅黑" pitchFamily="34" charset="-122"/>
            </a:endParaRPr>
          </a:p>
          <a:p>
            <a:pPr marL="342900" indent="-342900" algn="l">
              <a:lnSpc>
                <a:spcPct val="150000"/>
              </a:lnSpc>
              <a:spcAft>
                <a:spcPts val="1200"/>
              </a:spcAft>
              <a:buClr>
                <a:srgbClr val="497E9D"/>
              </a:buClr>
              <a:buFont typeface="Wingdings" panose="05000000000000000000" pitchFamily="2" charset="2"/>
              <a:buChar char="Ø"/>
            </a:pPr>
            <a:r>
              <a:rPr lang="zh-CN" altLang="en-US" sz="2800" dirty="0">
                <a:solidFill>
                  <a:srgbClr val="FF0000"/>
                </a:solidFill>
                <a:latin typeface="微软雅黑" pitchFamily="34" charset="-122"/>
                <a:ea typeface="微软雅黑" pitchFamily="34" charset="-122"/>
              </a:rPr>
              <a:t>它所产生的后面的那个数与前面的那个数毫无关系：</a:t>
            </a:r>
            <a:r>
              <a:rPr lang="en-US" altLang="zh-CN" sz="2800" dirty="0">
                <a:solidFill>
                  <a:srgbClr val="FF0000"/>
                </a:solidFill>
                <a:latin typeface="微软雅黑" pitchFamily="34" charset="-122"/>
                <a:ea typeface="微软雅黑" pitchFamily="34" charset="-122"/>
              </a:rPr>
              <a:t>010111000110010110001</a:t>
            </a:r>
            <a:endParaRPr lang="en-US" altLang="zh-CN" sz="2800" dirty="0">
              <a:latin typeface="微软雅黑" pitchFamily="34" charset="-122"/>
              <a:ea typeface="微软雅黑" pitchFamily="34" charset="-122"/>
            </a:endParaRPr>
          </a:p>
        </p:txBody>
      </p:sp>
    </p:spTree>
    <p:extLst>
      <p:ext uri="{BB962C8B-B14F-4D97-AF65-F5344CB8AC3E}">
        <p14:creationId xmlns:p14="http://schemas.microsoft.com/office/powerpoint/2010/main" val="576201210"/>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solidFill>
                  <a:schemeClr val="bg1"/>
                </a:solidFill>
              </a:rPr>
              <a:t>伪随机数发生器</a:t>
            </a:r>
            <a:endParaRPr lang="zh-CN" altLang="en-US" dirty="0"/>
          </a:p>
        </p:txBody>
      </p:sp>
      <p:sp>
        <p:nvSpPr>
          <p:cNvPr id="4" name="灯片编号占位符 3"/>
          <p:cNvSpPr>
            <a:spLocks noGrp="1"/>
          </p:cNvSpPr>
          <p:nvPr>
            <p:ph type="sldNum" sz="quarter" idx="12"/>
          </p:nvPr>
        </p:nvSpPr>
        <p:spPr/>
        <p:txBody>
          <a:bodyPr/>
          <a:lstStyle/>
          <a:p>
            <a:fld id="{737F2E61-75E1-4E22-B7C3-7A96A5DEDED1}" type="slidenum">
              <a:rPr lang="en-US" altLang="zh-CN" smtClean="0"/>
              <a:pPr/>
              <a:t>39</a:t>
            </a:fld>
            <a:endParaRPr lang="en-US" altLang="zh-CN"/>
          </a:p>
        </p:txBody>
      </p:sp>
      <p:sp>
        <p:nvSpPr>
          <p:cNvPr id="5" name="矩形 4"/>
          <p:cNvSpPr/>
          <p:nvPr/>
        </p:nvSpPr>
        <p:spPr>
          <a:xfrm>
            <a:off x="395536" y="1484784"/>
            <a:ext cx="8208912" cy="4376647"/>
          </a:xfrm>
          <a:prstGeom prst="rect">
            <a:avLst/>
          </a:prstGeom>
        </p:spPr>
        <p:txBody>
          <a:bodyPr wrap="square">
            <a:spAutoFit/>
          </a:bodyPr>
          <a:lstStyle/>
          <a:p>
            <a:pPr marL="342900" indent="-342900" algn="l">
              <a:lnSpc>
                <a:spcPct val="150000"/>
              </a:lnSpc>
              <a:spcAft>
                <a:spcPts val="600"/>
              </a:spcAft>
              <a:buClr>
                <a:srgbClr val="497E9D"/>
              </a:buClr>
              <a:buFont typeface="Wingdings" pitchFamily="2" charset="2"/>
              <a:buChar char="p"/>
            </a:pPr>
            <a:r>
              <a:rPr lang="zh-CN" altLang="en-US" sz="2600" dirty="0">
                <a:latin typeface="微软雅黑" pitchFamily="34" charset="-122"/>
                <a:ea typeface="微软雅黑" pitchFamily="34" charset="-122"/>
              </a:rPr>
              <a:t>这些数列是</a:t>
            </a:r>
            <a:r>
              <a:rPr lang="zh-CN" altLang="en-US" sz="2600" dirty="0">
                <a:solidFill>
                  <a:srgbClr val="C00000"/>
                </a:solidFill>
                <a:latin typeface="微软雅黑" pitchFamily="34" charset="-122"/>
                <a:ea typeface="微软雅黑" pitchFamily="34" charset="-122"/>
              </a:rPr>
              <a:t>“似乎”</a:t>
            </a:r>
            <a:r>
              <a:rPr lang="zh-CN" altLang="en-US" sz="2600" dirty="0">
                <a:latin typeface="微软雅黑" pitchFamily="34" charset="-122"/>
                <a:ea typeface="微软雅黑" pitchFamily="34" charset="-122"/>
              </a:rPr>
              <a:t>随机的数，实际上是通过一个固定的、可以重复的计算方法产生的。不真正地随机，实际可计算，类似于随机数的统计特征。这样的发生器叫做</a:t>
            </a:r>
            <a:r>
              <a:rPr lang="zh-CN" altLang="en-US" sz="2600" dirty="0">
                <a:solidFill>
                  <a:srgbClr val="C00000"/>
                </a:solidFill>
                <a:latin typeface="微软雅黑" pitchFamily="34" charset="-122"/>
                <a:ea typeface="微软雅黑" pitchFamily="34" charset="-122"/>
              </a:rPr>
              <a:t>伪随机数发生器</a:t>
            </a:r>
            <a:endParaRPr lang="en-US" altLang="zh-CN" sz="2600" dirty="0">
              <a:solidFill>
                <a:srgbClr val="C00000"/>
              </a:solidFill>
              <a:latin typeface="微软雅黑" pitchFamily="34" charset="-122"/>
              <a:ea typeface="微软雅黑" pitchFamily="34" charset="-122"/>
            </a:endParaRPr>
          </a:p>
          <a:p>
            <a:pPr marL="342900" indent="-342900" algn="l">
              <a:lnSpc>
                <a:spcPct val="150000"/>
              </a:lnSpc>
              <a:spcAft>
                <a:spcPts val="600"/>
              </a:spcAft>
              <a:buClr>
                <a:srgbClr val="497E9D"/>
              </a:buClr>
              <a:buFont typeface="Wingdings" pitchFamily="2" charset="2"/>
              <a:buChar char="p"/>
            </a:pPr>
            <a:r>
              <a:rPr lang="zh-CN" altLang="en-US" sz="2600" dirty="0">
                <a:latin typeface="微软雅黑" pitchFamily="34" charset="-122"/>
                <a:ea typeface="微软雅黑" pitchFamily="34" charset="-122"/>
              </a:rPr>
              <a:t>在真正关键性的应用中，比如在密码学中，需要真正的随机数</a:t>
            </a:r>
            <a:endParaRPr lang="en-US" altLang="zh-CN" sz="2600" dirty="0">
              <a:latin typeface="微软雅黑" pitchFamily="34" charset="-122"/>
              <a:ea typeface="微软雅黑" pitchFamily="34" charset="-122"/>
            </a:endParaRPr>
          </a:p>
          <a:p>
            <a:pPr marL="342900" indent="-342900" algn="l">
              <a:lnSpc>
                <a:spcPct val="150000"/>
              </a:lnSpc>
              <a:spcAft>
                <a:spcPts val="600"/>
              </a:spcAft>
              <a:buClr>
                <a:srgbClr val="497E9D"/>
              </a:buClr>
              <a:buFont typeface="Wingdings" pitchFamily="2" charset="2"/>
              <a:buChar char="p"/>
            </a:pPr>
            <a:r>
              <a:rPr lang="zh-CN" altLang="en-US" sz="2600" b="1" dirty="0">
                <a:solidFill>
                  <a:srgbClr val="FF0000"/>
                </a:solidFill>
                <a:latin typeface="微软雅黑" pitchFamily="34" charset="-122"/>
                <a:ea typeface="微软雅黑" pitchFamily="34" charset="-122"/>
              </a:rPr>
              <a:t>但密码学更需要伪随机数</a:t>
            </a:r>
            <a:endParaRPr lang="en-US" altLang="zh-CN" sz="26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881333384"/>
      </p:ext>
    </p:extLst>
  </p:cSld>
  <p:clrMapOvr>
    <a:masterClrMapping/>
  </p:clrMapOvr>
  <p:transition>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zh-CN" altLang="en-US" b="0" dirty="0">
                <a:solidFill>
                  <a:schemeClr val="bg1"/>
                </a:solidFill>
              </a:rPr>
              <a:t>密码学术语</a:t>
            </a: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BA1EC56-8748-426B-855A-225108A56414}" type="slidenum">
              <a:rPr kumimoji="1" lang="en-US" altLang="zh-CN" sz="1400" b="0" i="0" u="none" strike="noStrike" kern="1200" cap="none" spc="0" normalizeH="0" baseline="0" noProof="0" smtClean="0">
                <a:ln>
                  <a:noFill/>
                </a:ln>
                <a:solidFill>
                  <a:srgbClr val="000000"/>
                </a:solidFill>
                <a:effectLst/>
                <a:uLnTx/>
                <a:uFillTx/>
                <a:latin typeface="Times New Roman" pitchFamily="18"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1" lang="en-US" altLang="zh-CN" sz="1400" b="0" i="0" u="none" strike="noStrike" kern="1200" cap="none" spc="0" normalizeH="0" baseline="0" noProof="0">
              <a:ln>
                <a:noFill/>
              </a:ln>
              <a:solidFill>
                <a:srgbClr val="000000"/>
              </a:solidFill>
              <a:effectLst/>
              <a:uLnTx/>
              <a:uFillTx/>
              <a:latin typeface="Times New Roman" pitchFamily="18" charset="0"/>
              <a:ea typeface="宋体" pitchFamily="2" charset="-122"/>
              <a:cs typeface="+mn-cs"/>
            </a:endParaRPr>
          </a:p>
        </p:txBody>
      </p:sp>
      <p:sp>
        <p:nvSpPr>
          <p:cNvPr id="3" name="矩形 2"/>
          <p:cNvSpPr/>
          <p:nvPr/>
        </p:nvSpPr>
        <p:spPr>
          <a:xfrm>
            <a:off x="258482" y="1484784"/>
            <a:ext cx="8885517" cy="4890570"/>
          </a:xfrm>
          <a:prstGeom prst="rect">
            <a:avLst/>
          </a:prstGeom>
        </p:spPr>
        <p:txBody>
          <a:bodyPr wrap="square">
            <a:spAutoFit/>
          </a:bodyPr>
          <a:lstStyle/>
          <a:p>
            <a:pPr marL="342900" marR="0" lvl="0" indent="-342900" algn="l" defTabSz="914400" rtl="0" eaLnBrk="1" fontAlgn="base" latinLnBrk="0" hangingPunct="1">
              <a:lnSpc>
                <a:spcPct val="130000"/>
              </a:lnSpc>
              <a:spcBef>
                <a:spcPts val="600"/>
              </a:spcBef>
              <a:spcAft>
                <a:spcPts val="600"/>
              </a:spcAft>
              <a:buClr>
                <a:srgbClr val="3333CC"/>
              </a:buClr>
              <a:buSzTx/>
              <a:buFontTx/>
              <a:buBlip>
                <a:blip r:embed="rId3"/>
              </a:buBlip>
              <a:tabLst/>
              <a:defRPr/>
            </a:pPr>
            <a:r>
              <a:rPr kumimoji="1" lang="zh-CN" altLang="en-AU" sz="24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解密</a:t>
            </a:r>
            <a:r>
              <a:rPr kumimoji="1" lang="en-AU" altLang="zh-CN" sz="24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decipher (decrypt) </a:t>
            </a:r>
          </a:p>
          <a:p>
            <a:pPr marL="457200" marR="0" lvl="1" indent="0" algn="l" defTabSz="914400" rtl="0" eaLnBrk="1" fontAlgn="base" latinLnBrk="0" hangingPunct="1">
              <a:lnSpc>
                <a:spcPct val="130000"/>
              </a:lnSpc>
              <a:spcBef>
                <a:spcPts val="600"/>
              </a:spcBef>
              <a:spcAft>
                <a:spcPts val="600"/>
              </a:spcAft>
              <a:buClr>
                <a:srgbClr val="3333CC"/>
              </a:buClr>
              <a:buSzTx/>
              <a:buFontTx/>
              <a:buNone/>
              <a:tabLst/>
              <a:defRPr/>
            </a:pPr>
            <a:r>
              <a:rPr kumimoji="1" lang="en-AU" altLang="zh-CN" sz="2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 </a:t>
            </a:r>
            <a:r>
              <a:rPr kumimoji="1" lang="zh-CN" altLang="en-US" sz="2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从密文恢复出明文的过程</a:t>
            </a:r>
            <a:r>
              <a:rPr kumimoji="1" lang="zh-CN" altLang="en-US" sz="2200" b="0"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rPr>
              <a:t>。</a:t>
            </a:r>
            <a:endParaRPr kumimoji="1" lang="en-US" altLang="zh-CN" sz="2200" b="0" i="0" u="none" strike="noStrike" kern="1200" cap="none" spc="0" normalizeH="0" baseline="0" noProof="0" dirty="0">
              <a:ln>
                <a:noFill/>
              </a:ln>
              <a:solidFill>
                <a:srgbClr val="FF0000"/>
              </a:solidFill>
              <a:effectLst/>
              <a:uLnTx/>
              <a:uFillTx/>
              <a:latin typeface="微软雅黑" pitchFamily="34" charset="-122"/>
              <a:ea typeface="微软雅黑" pitchFamily="34" charset="-122"/>
              <a:cs typeface="+mn-cs"/>
            </a:endParaRPr>
          </a:p>
          <a:p>
            <a:pPr marL="342900" marR="0" lvl="0" indent="-342900" algn="l" defTabSz="914400" rtl="0" eaLnBrk="1" fontAlgn="base" latinLnBrk="0" hangingPunct="1">
              <a:lnSpc>
                <a:spcPct val="130000"/>
              </a:lnSpc>
              <a:spcBef>
                <a:spcPts val="600"/>
              </a:spcBef>
              <a:spcAft>
                <a:spcPts val="600"/>
              </a:spcAft>
              <a:buClr>
                <a:srgbClr val="3333CC"/>
              </a:buClr>
              <a:buSzTx/>
              <a:buFontTx/>
              <a:buBlip>
                <a:blip r:embed="rId3"/>
              </a:buBlip>
              <a:tabLst/>
              <a:defRPr/>
            </a:pPr>
            <a:r>
              <a:rPr kumimoji="1" lang="zh-CN" altLang="en-AU" sz="24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密码编码学</a:t>
            </a:r>
            <a:r>
              <a:rPr kumimoji="1" lang="en-AU" altLang="zh-CN" sz="24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cryptography </a:t>
            </a:r>
          </a:p>
          <a:p>
            <a:pPr marL="457200" marR="0" lvl="1" indent="0" algn="l" defTabSz="914400" rtl="0" eaLnBrk="1" fontAlgn="base" latinLnBrk="0" hangingPunct="1">
              <a:lnSpc>
                <a:spcPct val="130000"/>
              </a:lnSpc>
              <a:spcBef>
                <a:spcPts val="600"/>
              </a:spcBef>
              <a:spcAft>
                <a:spcPts val="600"/>
              </a:spcAft>
              <a:buClr>
                <a:srgbClr val="3333CC"/>
              </a:buClr>
              <a:buSzTx/>
              <a:buFontTx/>
              <a:buNone/>
              <a:tabLst/>
              <a:defRPr/>
            </a:pPr>
            <a:r>
              <a:rPr kumimoji="1" lang="en-AU" altLang="zh-CN" sz="2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 </a:t>
            </a:r>
            <a:r>
              <a:rPr kumimoji="1" lang="zh-CN" altLang="en-US" sz="2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使消息保密的技术和科学</a:t>
            </a:r>
          </a:p>
          <a:p>
            <a:pPr marL="342900" marR="0" lvl="0" indent="-342900" algn="l" defTabSz="914400" rtl="0" eaLnBrk="1" fontAlgn="base" latinLnBrk="0" hangingPunct="1">
              <a:lnSpc>
                <a:spcPct val="130000"/>
              </a:lnSpc>
              <a:spcBef>
                <a:spcPts val="600"/>
              </a:spcBef>
              <a:spcAft>
                <a:spcPts val="600"/>
              </a:spcAft>
              <a:buClr>
                <a:srgbClr val="3333CC"/>
              </a:buClr>
              <a:buSzTx/>
              <a:buFontTx/>
              <a:buBlip>
                <a:blip r:embed="rId3"/>
              </a:buBlip>
              <a:tabLst/>
              <a:defRPr/>
            </a:pPr>
            <a:r>
              <a:rPr kumimoji="1" lang="zh-CN" altLang="en-AU" sz="24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密码分析学</a:t>
            </a:r>
            <a:r>
              <a:rPr kumimoji="1" lang="en-AU" altLang="zh-CN" sz="24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cryptanalysis </a:t>
            </a:r>
          </a:p>
          <a:p>
            <a:pPr marL="457200" marR="0" lvl="1" indent="0" algn="l" defTabSz="914400" rtl="0" eaLnBrk="1" fontAlgn="base" latinLnBrk="0" hangingPunct="1">
              <a:lnSpc>
                <a:spcPct val="130000"/>
              </a:lnSpc>
              <a:spcBef>
                <a:spcPts val="600"/>
              </a:spcBef>
              <a:spcAft>
                <a:spcPts val="600"/>
              </a:spcAft>
              <a:buClr>
                <a:srgbClr val="3333CC"/>
              </a:buClr>
              <a:buSzTx/>
              <a:buFontTx/>
              <a:buNone/>
              <a:tabLst/>
              <a:defRPr/>
            </a:pPr>
            <a:r>
              <a:rPr kumimoji="1" lang="en-AU" altLang="zh-CN" sz="2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 </a:t>
            </a:r>
            <a:r>
              <a:rPr kumimoji="1" lang="zh-CN" altLang="en-AU" sz="2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在不知道密钥的情况下</a:t>
            </a:r>
            <a:r>
              <a:rPr kumimoji="1" lang="zh-CN" altLang="en-US" sz="2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破译密文的科学和技术</a:t>
            </a:r>
            <a:endParaRPr kumimoji="1" lang="en-AU" altLang="zh-CN" sz="2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a:p>
            <a:pPr marL="342900" marR="0" lvl="0" indent="-342900" algn="l" defTabSz="914400" rtl="0" eaLnBrk="1" fontAlgn="base" latinLnBrk="0" hangingPunct="1">
              <a:lnSpc>
                <a:spcPct val="130000"/>
              </a:lnSpc>
              <a:spcBef>
                <a:spcPts val="600"/>
              </a:spcBef>
              <a:spcAft>
                <a:spcPts val="600"/>
              </a:spcAft>
              <a:buClr>
                <a:srgbClr val="3333CC"/>
              </a:buClr>
              <a:buSzTx/>
              <a:buFontTx/>
              <a:buBlip>
                <a:blip r:embed="rId3"/>
              </a:buBlip>
              <a:tabLst/>
              <a:defRPr/>
            </a:pPr>
            <a:r>
              <a:rPr kumimoji="1" lang="zh-CN" altLang="en-AU" sz="24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密码学</a:t>
            </a:r>
            <a:r>
              <a:rPr kumimoji="1" lang="en-AU" altLang="zh-CN" sz="2400" b="0"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cryptology </a:t>
            </a:r>
          </a:p>
          <a:p>
            <a:pPr marL="457200" marR="0" lvl="1" indent="0" algn="l" defTabSz="914400" rtl="0" eaLnBrk="1" fontAlgn="base" latinLnBrk="0" hangingPunct="1">
              <a:lnSpc>
                <a:spcPct val="130000"/>
              </a:lnSpc>
              <a:spcBef>
                <a:spcPts val="600"/>
              </a:spcBef>
              <a:spcAft>
                <a:spcPts val="600"/>
              </a:spcAft>
              <a:buClr>
                <a:srgbClr val="3333CC"/>
              </a:buClr>
              <a:buSzTx/>
              <a:buFontTx/>
              <a:buNone/>
              <a:tabLst/>
              <a:defRPr/>
            </a:pPr>
            <a:r>
              <a:rPr kumimoji="1" lang="en-AU" altLang="zh-CN" sz="2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 </a:t>
            </a:r>
            <a:r>
              <a:rPr kumimoji="1" lang="zh-CN" altLang="en-US" sz="2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包括密码编码学和密码分析</a:t>
            </a:r>
          </a:p>
        </p:txBody>
      </p:sp>
    </p:spTree>
    <p:extLst>
      <p:ext uri="{BB962C8B-B14F-4D97-AF65-F5344CB8AC3E}">
        <p14:creationId xmlns:p14="http://schemas.microsoft.com/office/powerpoint/2010/main" val="3730943906"/>
      </p:ext>
    </p:extLst>
  </p:cSld>
  <p:clrMapOvr>
    <a:masterClrMapping/>
  </p:clrMapOvr>
  <p:transition>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altLang="en-US" b="0" dirty="0">
                <a:solidFill>
                  <a:schemeClr val="bg1"/>
                </a:solidFill>
                <a:latin typeface="+mj-ea"/>
              </a:rPr>
              <a:t>伪随机性</a:t>
            </a:r>
          </a:p>
        </p:txBody>
      </p:sp>
      <p:sp>
        <p:nvSpPr>
          <p:cNvPr id="2" name="灯片编号占位符 1"/>
          <p:cNvSpPr>
            <a:spLocks noGrp="1"/>
          </p:cNvSpPr>
          <p:nvPr>
            <p:ph type="sldNum" sz="quarter" idx="12"/>
          </p:nvPr>
        </p:nvSpPr>
        <p:spPr/>
        <p:txBody>
          <a:bodyPr/>
          <a:lstStyle/>
          <a:p>
            <a:fld id="{737F2E61-75E1-4E22-B7C3-7A96A5DEDED1}" type="slidenum">
              <a:rPr lang="en-US" altLang="zh-CN" smtClean="0"/>
              <a:pPr/>
              <a:t>40</a:t>
            </a:fld>
            <a:endParaRPr lang="en-US" altLang="zh-CN"/>
          </a:p>
        </p:txBody>
      </p:sp>
      <p:sp>
        <p:nvSpPr>
          <p:cNvPr id="5" name="Rectangle 3"/>
          <p:cNvSpPr txBox="1">
            <a:spLocks noChangeArrowheads="1"/>
          </p:cNvSpPr>
          <p:nvPr/>
        </p:nvSpPr>
        <p:spPr>
          <a:xfrm>
            <a:off x="457200" y="1125538"/>
            <a:ext cx="8686800" cy="5040312"/>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endParaRPr lang="en-US" altLang="zh-CN" sz="2800" kern="0" dirty="0">
              <a:latin typeface="Times New Roman" panose="02020603050405020304" pitchFamily="18" charset="0"/>
            </a:endParaRPr>
          </a:p>
          <a:p>
            <a:pPr>
              <a:buFontTx/>
              <a:buNone/>
            </a:pPr>
            <a:endParaRPr lang="en-US" altLang="zh-CN" sz="2800" kern="0" dirty="0">
              <a:latin typeface="Times New Roman" panose="02020603050405020304" pitchFamily="18" charset="0"/>
            </a:endParaRPr>
          </a:p>
          <a:p>
            <a:r>
              <a:rPr lang="zh-CN" altLang="en-US" sz="3600" kern="0" dirty="0">
                <a:latin typeface="Times New Roman" panose="02020603050405020304" pitchFamily="18" charset="0"/>
              </a:rPr>
              <a:t> 并非均匀随机选择，而是按照</a:t>
            </a:r>
            <a:r>
              <a:rPr lang="zh-CN" altLang="en-US" sz="3600" kern="0" dirty="0">
                <a:solidFill>
                  <a:srgbClr val="FF0000"/>
                </a:solidFill>
                <a:latin typeface="Times New Roman" panose="02020603050405020304" pitchFamily="18" charset="0"/>
              </a:rPr>
              <a:t>分布</a:t>
            </a:r>
            <a:r>
              <a:rPr lang="en-US" altLang="zh-CN" sz="3600" i="1" kern="0" dirty="0">
                <a:solidFill>
                  <a:srgbClr val="FF0000"/>
                </a:solidFill>
                <a:latin typeface="Times New Roman" panose="02020603050405020304" pitchFamily="18" charset="0"/>
              </a:rPr>
              <a:t>D</a:t>
            </a:r>
            <a:r>
              <a:rPr lang="zh-CN" altLang="en-US" sz="3600" kern="0" dirty="0">
                <a:latin typeface="Times New Roman" panose="02020603050405020304" pitchFamily="18" charset="0"/>
              </a:rPr>
              <a:t>选择</a:t>
            </a:r>
            <a:endParaRPr lang="en-US" altLang="zh-CN" sz="3600" kern="0" dirty="0">
              <a:latin typeface="Times New Roman" panose="02020603050405020304" pitchFamily="18" charset="0"/>
            </a:endParaRPr>
          </a:p>
          <a:p>
            <a:pPr>
              <a:buFontTx/>
              <a:buNone/>
            </a:pPr>
            <a:endParaRPr lang="en-US" altLang="zh-CN" sz="3600" kern="0" dirty="0">
              <a:latin typeface="Times New Roman" panose="02020603050405020304" pitchFamily="18" charset="0"/>
            </a:endParaRPr>
          </a:p>
          <a:p>
            <a:r>
              <a:rPr lang="zh-CN" altLang="en-US" sz="3600" kern="0" dirty="0">
                <a:latin typeface="Times New Roman" panose="02020603050405020304" pitchFamily="18" charset="0"/>
              </a:rPr>
              <a:t> 但对于多项式时间攻击者，</a:t>
            </a:r>
            <a:r>
              <a:rPr lang="zh-CN" altLang="en-US" sz="3600" kern="0" dirty="0">
                <a:solidFill>
                  <a:srgbClr val="FF0000"/>
                </a:solidFill>
                <a:latin typeface="Times New Roman" panose="02020603050405020304" pitchFamily="18" charset="0"/>
              </a:rPr>
              <a:t>分布</a:t>
            </a:r>
            <a:r>
              <a:rPr lang="en-US" altLang="zh-CN" sz="3600" i="1" kern="0" dirty="0">
                <a:solidFill>
                  <a:srgbClr val="FF0000"/>
                </a:solidFill>
                <a:latin typeface="Times New Roman" panose="02020603050405020304" pitchFamily="18" charset="0"/>
              </a:rPr>
              <a:t>D</a:t>
            </a:r>
            <a:r>
              <a:rPr lang="zh-CN" altLang="en-US" sz="3600" kern="0" dirty="0">
                <a:latin typeface="Times New Roman" panose="02020603050405020304" pitchFamily="18" charset="0"/>
              </a:rPr>
              <a:t>和随机分布是不可区分的 </a:t>
            </a:r>
          </a:p>
        </p:txBody>
      </p:sp>
    </p:spTree>
    <p:extLst>
      <p:ext uri="{BB962C8B-B14F-4D97-AF65-F5344CB8AC3E}">
        <p14:creationId xmlns:p14="http://schemas.microsoft.com/office/powerpoint/2010/main" val="376848205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solidFill>
                  <a:schemeClr val="bg1"/>
                </a:solidFill>
              </a:rPr>
              <a:t>伪随机数发生器：使用案列</a:t>
            </a:r>
            <a:endParaRPr lang="zh-CN" altLang="en-US" dirty="0"/>
          </a:p>
        </p:txBody>
      </p:sp>
      <p:sp>
        <p:nvSpPr>
          <p:cNvPr id="4" name="灯片编号占位符 3"/>
          <p:cNvSpPr>
            <a:spLocks noGrp="1"/>
          </p:cNvSpPr>
          <p:nvPr>
            <p:ph type="sldNum" sz="quarter" idx="12"/>
          </p:nvPr>
        </p:nvSpPr>
        <p:spPr/>
        <p:txBody>
          <a:bodyPr/>
          <a:lstStyle/>
          <a:p>
            <a:fld id="{737F2E61-75E1-4E22-B7C3-7A96A5DEDED1}" type="slidenum">
              <a:rPr lang="en-US" altLang="zh-CN" smtClean="0"/>
              <a:pPr/>
              <a:t>41</a:t>
            </a:fld>
            <a:endParaRPr lang="en-US" altLang="zh-CN"/>
          </a:p>
        </p:txBody>
      </p:sp>
      <p:sp>
        <p:nvSpPr>
          <p:cNvPr id="6" name="Rectangle 3">
            <a:extLst>
              <a:ext uri="{FF2B5EF4-FFF2-40B4-BE49-F238E27FC236}">
                <a16:creationId xmlns:a16="http://schemas.microsoft.com/office/drawing/2014/main" id="{AD61150B-5BBB-44E9-A7AD-47BF507DDEBC}"/>
              </a:ext>
            </a:extLst>
          </p:cNvPr>
          <p:cNvSpPr txBox="1">
            <a:spLocks noChangeArrowheads="1"/>
          </p:cNvSpPr>
          <p:nvPr/>
        </p:nvSpPr>
        <p:spPr>
          <a:xfrm>
            <a:off x="582313" y="1148600"/>
            <a:ext cx="8229600" cy="4872687"/>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endParaRPr lang="en-US" altLang="zh-CN" sz="2800" kern="0" dirty="0">
              <a:latin typeface="Times New Roman" panose="02020603050405020304" pitchFamily="18" charset="0"/>
            </a:endParaRPr>
          </a:p>
          <a:p>
            <a:pPr>
              <a:buFontTx/>
              <a:buNone/>
            </a:pPr>
            <a:r>
              <a:rPr lang="zh-CN" altLang="en-US" sz="2800" kern="0" dirty="0">
                <a:latin typeface="Times New Roman" panose="02020603050405020304" pitchFamily="18" charset="0"/>
              </a:rPr>
              <a:t>假定明文空间为</a:t>
            </a:r>
          </a:p>
          <a:p>
            <a:pPr>
              <a:buFontTx/>
              <a:buNone/>
            </a:pPr>
            <a:r>
              <a:rPr lang="zh-CN" altLang="en-US" sz="2800" kern="0" dirty="0">
                <a:latin typeface="Times New Roman" panose="02020603050405020304" pitchFamily="18" charset="0"/>
              </a:rPr>
              <a:t>        </a:t>
            </a:r>
            <a:r>
              <a:rPr lang="en-US" altLang="zh-CN" sz="2800" i="1" kern="0" dirty="0">
                <a:latin typeface="Times New Roman" panose="02020603050405020304" pitchFamily="18" charset="0"/>
              </a:rPr>
              <a:t>M=</a:t>
            </a:r>
            <a:r>
              <a:rPr lang="zh-CN" altLang="en-US" sz="2800" i="1" kern="0" dirty="0">
                <a:latin typeface="Times New Roman" panose="02020603050405020304" pitchFamily="18" charset="0"/>
              </a:rPr>
              <a:t>（</a:t>
            </a:r>
            <a:r>
              <a:rPr lang="en-US" altLang="zh-CN" sz="2800" i="1" kern="0" dirty="0">
                <a:latin typeface="Times New Roman" panose="02020603050405020304" pitchFamily="18" charset="0"/>
              </a:rPr>
              <a:t>m</a:t>
            </a:r>
            <a:r>
              <a:rPr lang="en-US" altLang="zh-CN" sz="2800" i="1" kern="0" baseline="-25000" dirty="0">
                <a:latin typeface="Times New Roman" panose="02020603050405020304" pitchFamily="18" charset="0"/>
              </a:rPr>
              <a:t>0</a:t>
            </a:r>
            <a:r>
              <a:rPr lang="zh-CN" altLang="en-US" sz="2800" i="1" kern="0" dirty="0">
                <a:latin typeface="Times New Roman" panose="02020603050405020304" pitchFamily="18" charset="0"/>
              </a:rPr>
              <a:t>，</a:t>
            </a:r>
            <a:r>
              <a:rPr lang="en-US" altLang="zh-CN" sz="2800" i="1" kern="0" dirty="0">
                <a:latin typeface="Times New Roman" panose="02020603050405020304" pitchFamily="18" charset="0"/>
              </a:rPr>
              <a:t>m</a:t>
            </a:r>
            <a:r>
              <a:rPr lang="en-US" altLang="zh-CN" sz="2800" i="1" kern="0" baseline="-25000" dirty="0">
                <a:latin typeface="Times New Roman" panose="02020603050405020304" pitchFamily="18" charset="0"/>
              </a:rPr>
              <a:t>1</a:t>
            </a:r>
            <a:r>
              <a:rPr lang="zh-CN" altLang="en-US" sz="2800" i="1" kern="0" dirty="0">
                <a:latin typeface="Times New Roman" panose="02020603050405020304" pitchFamily="18" charset="0"/>
              </a:rPr>
              <a:t>，</a:t>
            </a:r>
            <a:r>
              <a:rPr lang="en-US" altLang="zh-CN" sz="2800" i="1" kern="0" dirty="0">
                <a:latin typeface="Times New Roman" panose="02020603050405020304" pitchFamily="18" charset="0"/>
              </a:rPr>
              <a:t>…</a:t>
            </a:r>
            <a:r>
              <a:rPr lang="zh-CN" altLang="en-US" sz="2800" i="1" kern="0" dirty="0">
                <a:latin typeface="Times New Roman" panose="02020603050405020304" pitchFamily="18" charset="0"/>
              </a:rPr>
              <a:t>，</a:t>
            </a:r>
            <a:r>
              <a:rPr lang="en-US" altLang="zh-CN" sz="2800" i="1" kern="0" dirty="0">
                <a:latin typeface="Times New Roman" panose="02020603050405020304" pitchFamily="18" charset="0"/>
              </a:rPr>
              <a:t>m</a:t>
            </a:r>
            <a:r>
              <a:rPr lang="en-US" altLang="zh-CN" sz="2800" i="1" kern="0" baseline="-25000" dirty="0">
                <a:latin typeface="Times New Roman" panose="02020603050405020304" pitchFamily="18" charset="0"/>
              </a:rPr>
              <a:t>n-1</a:t>
            </a:r>
            <a:r>
              <a:rPr lang="zh-CN" altLang="en-US" sz="2800" i="1" kern="0" dirty="0">
                <a:latin typeface="Times New Roman" panose="02020603050405020304" pitchFamily="18" charset="0"/>
              </a:rPr>
              <a:t>）</a:t>
            </a:r>
            <a:endParaRPr lang="en-US" altLang="zh-CN" sz="2800" i="1" kern="0" dirty="0">
              <a:latin typeface="Times New Roman" panose="02020603050405020304" pitchFamily="18" charset="0"/>
            </a:endParaRPr>
          </a:p>
          <a:p>
            <a:pPr>
              <a:buFontTx/>
              <a:buNone/>
            </a:pPr>
            <a:r>
              <a:rPr lang="zh-CN" altLang="en-US" sz="2800" kern="0" dirty="0">
                <a:latin typeface="Times New Roman" panose="02020603050405020304" pitchFamily="18" charset="0"/>
              </a:rPr>
              <a:t>用下述算法</a:t>
            </a:r>
          </a:p>
          <a:p>
            <a:pPr>
              <a:buFontTx/>
              <a:buNone/>
            </a:pPr>
            <a:r>
              <a:rPr lang="zh-CN" altLang="en-US" sz="2800" kern="0" dirty="0">
                <a:latin typeface="Times New Roman" panose="02020603050405020304" pitchFamily="18" charset="0"/>
              </a:rPr>
              <a:t>        </a:t>
            </a:r>
            <a:r>
              <a:rPr lang="en-US" altLang="zh-CN" sz="2800" i="1" kern="0" dirty="0">
                <a:latin typeface="Times New Roman" panose="02020603050405020304" pitchFamily="18" charset="0"/>
              </a:rPr>
              <a:t>C</a:t>
            </a:r>
            <a:r>
              <a:rPr lang="en-US" altLang="zh-CN" sz="2800" i="1" kern="0" baseline="-25000" dirty="0">
                <a:latin typeface="Times New Roman" panose="02020603050405020304" pitchFamily="18" charset="0"/>
              </a:rPr>
              <a:t>i</a:t>
            </a:r>
            <a:r>
              <a:rPr lang="en-US" altLang="zh-CN" sz="2800" i="1" kern="0" dirty="0">
                <a:latin typeface="Times New Roman" panose="02020603050405020304" pitchFamily="18" charset="0"/>
              </a:rPr>
              <a:t>=</a:t>
            </a:r>
            <a:r>
              <a:rPr lang="en-US" altLang="zh-CN" sz="2800" i="1" kern="0" dirty="0" err="1">
                <a:latin typeface="Times New Roman" panose="02020603050405020304" pitchFamily="18" charset="0"/>
              </a:rPr>
              <a:t>E</a:t>
            </a:r>
            <a:r>
              <a:rPr lang="en-US" altLang="zh-CN" sz="2800" i="1" kern="0" baseline="-25000" dirty="0" err="1">
                <a:latin typeface="Times New Roman" panose="02020603050405020304" pitchFamily="18" charset="0"/>
              </a:rPr>
              <a:t>ki</a:t>
            </a:r>
            <a:r>
              <a:rPr lang="zh-CN" altLang="en-US" sz="2800" i="1" kern="0" dirty="0">
                <a:latin typeface="Times New Roman" panose="02020603050405020304" pitchFamily="18" charset="0"/>
              </a:rPr>
              <a:t>（</a:t>
            </a:r>
            <a:r>
              <a:rPr lang="en-US" altLang="zh-CN" sz="2800" i="1" kern="0" dirty="0">
                <a:latin typeface="Times New Roman" panose="02020603050405020304" pitchFamily="18" charset="0"/>
              </a:rPr>
              <a:t>m</a:t>
            </a:r>
            <a:r>
              <a:rPr lang="en-US" altLang="zh-CN" sz="2800" i="1" kern="0" baseline="-25000" dirty="0">
                <a:latin typeface="Times New Roman" panose="02020603050405020304" pitchFamily="18" charset="0"/>
              </a:rPr>
              <a:t>i</a:t>
            </a:r>
            <a:r>
              <a:rPr lang="zh-CN" altLang="en-US" sz="2800" i="1" kern="0" dirty="0">
                <a:latin typeface="Times New Roman" panose="02020603050405020304" pitchFamily="18" charset="0"/>
              </a:rPr>
              <a:t>）</a:t>
            </a:r>
            <a:r>
              <a:rPr lang="en-US" altLang="zh-CN" sz="2800" i="1" kern="0" dirty="0">
                <a:latin typeface="Times New Roman" panose="02020603050405020304" pitchFamily="18" charset="0"/>
              </a:rPr>
              <a:t>=</a:t>
            </a:r>
            <a:r>
              <a:rPr lang="zh-CN" altLang="en-US" sz="2800" i="1" kern="0" dirty="0">
                <a:latin typeface="Times New Roman" panose="02020603050405020304" pitchFamily="18" charset="0"/>
              </a:rPr>
              <a:t>（</a:t>
            </a:r>
            <a:r>
              <a:rPr lang="en-US" altLang="zh-CN" sz="2800" i="1" kern="0" dirty="0">
                <a:latin typeface="Times New Roman" panose="02020603050405020304" pitchFamily="18" charset="0"/>
              </a:rPr>
              <a:t>m</a:t>
            </a:r>
            <a:r>
              <a:rPr lang="en-US" altLang="zh-CN" sz="2800" i="1" kern="0" baseline="-25000" dirty="0">
                <a:latin typeface="Times New Roman" panose="02020603050405020304" pitchFamily="18" charset="0"/>
              </a:rPr>
              <a:t>i</a:t>
            </a:r>
            <a:r>
              <a:rPr lang="en-US" altLang="zh-CN" sz="2800" dirty="0">
                <a:latin typeface="微软雅黑" pitchFamily="34" charset="-122"/>
                <a:ea typeface="微软雅黑" pitchFamily="34" charset="-122"/>
              </a:rPr>
              <a:t> ⊕</a:t>
            </a:r>
            <a:r>
              <a:rPr lang="en-US" altLang="zh-CN" sz="2800" dirty="0">
                <a:latin typeface="宋体" pitchFamily="2" charset="-122"/>
                <a:ea typeface="PMingLiU" pitchFamily="18" charset="-120"/>
              </a:rPr>
              <a:t> </a:t>
            </a:r>
            <a:r>
              <a:rPr lang="en-US" altLang="zh-CN" sz="2800" i="1" kern="0" dirty="0" err="1">
                <a:latin typeface="Times New Roman" panose="02020603050405020304" pitchFamily="18" charset="0"/>
              </a:rPr>
              <a:t>k</a:t>
            </a:r>
            <a:r>
              <a:rPr lang="en-US" altLang="zh-CN" sz="2800" i="1" kern="0" baseline="-25000" dirty="0" err="1">
                <a:latin typeface="Times New Roman" panose="02020603050405020304" pitchFamily="18" charset="0"/>
              </a:rPr>
              <a:t>i</a:t>
            </a:r>
            <a:r>
              <a:rPr lang="zh-CN" altLang="en-US" sz="2800" i="1" kern="0" dirty="0">
                <a:latin typeface="Times New Roman" panose="02020603050405020304" pitchFamily="18" charset="0"/>
              </a:rPr>
              <a:t>）</a:t>
            </a:r>
            <a:r>
              <a:rPr lang="en-US" altLang="zh-CN" sz="2800" i="1" kern="0" dirty="0">
                <a:latin typeface="Times New Roman" panose="02020603050405020304" pitchFamily="18" charset="0"/>
              </a:rPr>
              <a:t>0≤i&lt;n</a:t>
            </a:r>
          </a:p>
          <a:p>
            <a:pPr>
              <a:buFontTx/>
              <a:buNone/>
            </a:pPr>
            <a:r>
              <a:rPr lang="zh-CN" altLang="en-US" sz="2800" kern="0" dirty="0">
                <a:latin typeface="Times New Roman" panose="02020603050405020304" pitchFamily="18" charset="0"/>
              </a:rPr>
              <a:t>可以得出密文空间</a:t>
            </a:r>
          </a:p>
          <a:p>
            <a:pPr>
              <a:buFontTx/>
              <a:buNone/>
            </a:pPr>
            <a:r>
              <a:rPr lang="zh-CN" altLang="en-US" sz="2800" kern="0" dirty="0">
                <a:latin typeface="Times New Roman" panose="02020603050405020304" pitchFamily="18" charset="0"/>
              </a:rPr>
              <a:t>        </a:t>
            </a:r>
            <a:r>
              <a:rPr lang="en-US" altLang="zh-CN" sz="2800" i="1" kern="0" dirty="0">
                <a:latin typeface="Times New Roman" panose="02020603050405020304" pitchFamily="18" charset="0"/>
              </a:rPr>
              <a:t>C=</a:t>
            </a:r>
            <a:r>
              <a:rPr lang="zh-CN" altLang="en-US" sz="2800" i="1" kern="0" dirty="0">
                <a:latin typeface="Times New Roman" panose="02020603050405020304" pitchFamily="18" charset="0"/>
              </a:rPr>
              <a:t>（</a:t>
            </a:r>
            <a:r>
              <a:rPr lang="en-US" altLang="zh-CN" sz="2800" i="1" kern="0" dirty="0">
                <a:latin typeface="Times New Roman" panose="02020603050405020304" pitchFamily="18" charset="0"/>
              </a:rPr>
              <a:t>c</a:t>
            </a:r>
            <a:r>
              <a:rPr lang="en-US" altLang="zh-CN" sz="2800" i="1" kern="0" baseline="-25000" dirty="0">
                <a:latin typeface="Times New Roman" panose="02020603050405020304" pitchFamily="18" charset="0"/>
              </a:rPr>
              <a:t>0</a:t>
            </a:r>
            <a:r>
              <a:rPr lang="zh-CN" altLang="en-US" sz="2800" i="1" kern="0" dirty="0">
                <a:latin typeface="Times New Roman" panose="02020603050405020304" pitchFamily="18" charset="0"/>
              </a:rPr>
              <a:t>，</a:t>
            </a:r>
            <a:r>
              <a:rPr lang="en-US" altLang="zh-CN" sz="2800" i="1" kern="0" dirty="0">
                <a:latin typeface="Times New Roman" panose="02020603050405020304" pitchFamily="18" charset="0"/>
              </a:rPr>
              <a:t>c</a:t>
            </a:r>
            <a:r>
              <a:rPr lang="en-US" altLang="zh-CN" sz="2800" i="1" kern="0" baseline="-25000" dirty="0">
                <a:latin typeface="Times New Roman" panose="02020603050405020304" pitchFamily="18" charset="0"/>
              </a:rPr>
              <a:t>1</a:t>
            </a:r>
            <a:r>
              <a:rPr lang="zh-CN" altLang="en-US" sz="2800" i="1" kern="0" dirty="0">
                <a:latin typeface="Times New Roman" panose="02020603050405020304" pitchFamily="18" charset="0"/>
              </a:rPr>
              <a:t>，</a:t>
            </a:r>
            <a:r>
              <a:rPr lang="en-US" altLang="zh-CN" sz="2800" i="1" kern="0" dirty="0">
                <a:latin typeface="Times New Roman" panose="02020603050405020304" pitchFamily="18" charset="0"/>
              </a:rPr>
              <a:t>…</a:t>
            </a:r>
            <a:r>
              <a:rPr lang="zh-CN" altLang="en-US" sz="2800" i="1" kern="0" dirty="0">
                <a:latin typeface="Times New Roman" panose="02020603050405020304" pitchFamily="18" charset="0"/>
              </a:rPr>
              <a:t>，</a:t>
            </a:r>
            <a:r>
              <a:rPr lang="en-US" altLang="zh-CN" sz="2800" i="1" kern="0" dirty="0">
                <a:latin typeface="Times New Roman" panose="02020603050405020304" pitchFamily="18" charset="0"/>
              </a:rPr>
              <a:t>c</a:t>
            </a:r>
            <a:r>
              <a:rPr lang="en-US" altLang="zh-CN" sz="2800" i="1" kern="0" baseline="-25000" dirty="0">
                <a:latin typeface="Times New Roman" panose="02020603050405020304" pitchFamily="18" charset="0"/>
              </a:rPr>
              <a:t>n-1</a:t>
            </a:r>
            <a:r>
              <a:rPr lang="zh-CN" altLang="en-US" sz="2800" i="1" kern="0" dirty="0">
                <a:latin typeface="Times New Roman" panose="02020603050405020304" pitchFamily="18" charset="0"/>
              </a:rPr>
              <a:t>）</a:t>
            </a:r>
            <a:endParaRPr lang="en-US" altLang="zh-CN" sz="2800" i="1" kern="0" dirty="0">
              <a:latin typeface="Times New Roman" panose="02020603050405020304" pitchFamily="18" charset="0"/>
            </a:endParaRPr>
          </a:p>
          <a:p>
            <a:pPr>
              <a:buFontTx/>
              <a:buNone/>
            </a:pPr>
            <a:endParaRPr lang="en-US" altLang="zh-CN" sz="2800" i="1" kern="0" dirty="0">
              <a:latin typeface="Times New Roman" panose="02020603050405020304" pitchFamily="18" charset="0"/>
            </a:endParaRPr>
          </a:p>
          <a:p>
            <a:pPr algn="ctr">
              <a:buFontTx/>
              <a:buNone/>
            </a:pPr>
            <a:r>
              <a:rPr lang="en-US" altLang="zh-CN" sz="4000" i="1" kern="0" dirty="0" err="1">
                <a:solidFill>
                  <a:srgbClr val="FF0000"/>
                </a:solidFill>
                <a:latin typeface="Times New Roman" panose="02020603050405020304" pitchFamily="18" charset="0"/>
              </a:rPr>
              <a:t>k</a:t>
            </a:r>
            <a:r>
              <a:rPr lang="en-US" altLang="zh-CN" sz="4000" i="1" kern="0" baseline="-25000" dirty="0" err="1">
                <a:solidFill>
                  <a:srgbClr val="FF0000"/>
                </a:solidFill>
                <a:latin typeface="Times New Roman" panose="02020603050405020304" pitchFamily="18" charset="0"/>
              </a:rPr>
              <a:t>i</a:t>
            </a:r>
            <a:r>
              <a:rPr lang="zh-CN" altLang="en-US" sz="4000" kern="0" dirty="0">
                <a:solidFill>
                  <a:srgbClr val="FF0000"/>
                </a:solidFill>
                <a:latin typeface="Times New Roman" panose="02020603050405020304" pitchFamily="18" charset="0"/>
              </a:rPr>
              <a:t>是随机的</a:t>
            </a:r>
          </a:p>
        </p:txBody>
      </p:sp>
    </p:spTree>
    <p:extLst>
      <p:ext uri="{BB962C8B-B14F-4D97-AF65-F5344CB8AC3E}">
        <p14:creationId xmlns:p14="http://schemas.microsoft.com/office/powerpoint/2010/main" val="2564510981"/>
      </p:ext>
    </p:extLst>
  </p:cSld>
  <p:clrMapOvr>
    <a:masterClrMapping/>
  </p:clrMapOvr>
  <p:transition>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solidFill>
                  <a:schemeClr val="bg1"/>
                </a:solidFill>
              </a:rPr>
              <a:t>伪随机数发生器：使用案列</a:t>
            </a:r>
            <a:endParaRPr lang="zh-CN" altLang="en-US" dirty="0"/>
          </a:p>
        </p:txBody>
      </p:sp>
      <p:sp>
        <p:nvSpPr>
          <p:cNvPr id="4" name="灯片编号占位符 3"/>
          <p:cNvSpPr>
            <a:spLocks noGrp="1"/>
          </p:cNvSpPr>
          <p:nvPr>
            <p:ph type="sldNum" sz="quarter" idx="12"/>
          </p:nvPr>
        </p:nvSpPr>
        <p:spPr/>
        <p:txBody>
          <a:bodyPr/>
          <a:lstStyle/>
          <a:p>
            <a:fld id="{737F2E61-75E1-4E22-B7C3-7A96A5DEDED1}" type="slidenum">
              <a:rPr lang="en-US" altLang="zh-CN" smtClean="0"/>
              <a:pPr/>
              <a:t>42</a:t>
            </a:fld>
            <a:endParaRPr lang="en-US" altLang="zh-CN"/>
          </a:p>
        </p:txBody>
      </p:sp>
      <p:sp>
        <p:nvSpPr>
          <p:cNvPr id="6" name="Rectangle 3">
            <a:extLst>
              <a:ext uri="{FF2B5EF4-FFF2-40B4-BE49-F238E27FC236}">
                <a16:creationId xmlns:a16="http://schemas.microsoft.com/office/drawing/2014/main" id="{AD61150B-5BBB-44E9-A7AD-47BF507DDEBC}"/>
              </a:ext>
            </a:extLst>
          </p:cNvPr>
          <p:cNvSpPr txBox="1">
            <a:spLocks noChangeArrowheads="1"/>
          </p:cNvSpPr>
          <p:nvPr/>
        </p:nvSpPr>
        <p:spPr>
          <a:xfrm>
            <a:off x="582313" y="1148600"/>
            <a:ext cx="8229600" cy="4872687"/>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endParaRPr lang="en-US" altLang="zh-CN" sz="2800" kern="0" dirty="0">
              <a:latin typeface="Times New Roman" panose="02020603050405020304" pitchFamily="18" charset="0"/>
            </a:endParaRPr>
          </a:p>
          <a:p>
            <a:pPr>
              <a:buFontTx/>
              <a:buNone/>
            </a:pPr>
            <a:r>
              <a:rPr lang="zh-CN" altLang="en-US" kern="0" dirty="0">
                <a:latin typeface="Times New Roman" panose="02020603050405020304" pitchFamily="18" charset="0"/>
              </a:rPr>
              <a:t>假定有一个短的</a:t>
            </a:r>
            <a:r>
              <a:rPr lang="zh-CN" altLang="en-US" kern="0" dirty="0">
                <a:solidFill>
                  <a:srgbClr val="FF0000"/>
                </a:solidFill>
                <a:latin typeface="Times New Roman" panose="02020603050405020304" pitchFamily="18" charset="0"/>
              </a:rPr>
              <a:t>真正随机数</a:t>
            </a:r>
            <a:r>
              <a:rPr lang="en-US" altLang="zh-CN" i="1" kern="0" dirty="0">
                <a:solidFill>
                  <a:srgbClr val="FF0000"/>
                </a:solidFill>
                <a:latin typeface="Times New Roman" panose="02020603050405020304" pitchFamily="18" charset="0"/>
              </a:rPr>
              <a:t>s</a:t>
            </a:r>
          </a:p>
          <a:p>
            <a:pPr>
              <a:buFontTx/>
              <a:buNone/>
            </a:pPr>
            <a:endParaRPr lang="en-US" altLang="zh-CN" kern="0" dirty="0">
              <a:latin typeface="Times New Roman" panose="02020603050405020304" pitchFamily="18" charset="0"/>
            </a:endParaRPr>
          </a:p>
          <a:p>
            <a:pPr>
              <a:buFontTx/>
              <a:buNone/>
            </a:pPr>
            <a:r>
              <a:rPr lang="zh-CN" altLang="en-US" kern="0" dirty="0">
                <a:latin typeface="Times New Roman" panose="02020603050405020304" pitchFamily="18" charset="0"/>
              </a:rPr>
              <a:t>使用算法</a:t>
            </a:r>
          </a:p>
          <a:p>
            <a:pPr>
              <a:buFontTx/>
              <a:buNone/>
            </a:pPr>
            <a:r>
              <a:rPr lang="zh-CN" altLang="en-US" kern="0" dirty="0">
                <a:latin typeface="Times New Roman" panose="02020603050405020304" pitchFamily="18" charset="0"/>
              </a:rPr>
              <a:t>        </a:t>
            </a:r>
            <a:r>
              <a:rPr lang="en-US" altLang="zh-CN" i="1" kern="0" dirty="0">
                <a:latin typeface="Times New Roman" panose="02020603050405020304" pitchFamily="18" charset="0"/>
              </a:rPr>
              <a:t>G(s)</a:t>
            </a:r>
            <a:r>
              <a:rPr lang="zh-CN" altLang="en-US" kern="0" dirty="0">
                <a:latin typeface="Times New Roman" panose="02020603050405020304" pitchFamily="18" charset="0"/>
              </a:rPr>
              <a:t>生成伪随机数</a:t>
            </a:r>
            <a:r>
              <a:rPr lang="en-US" altLang="zh-CN" i="1" kern="0" dirty="0">
                <a:solidFill>
                  <a:srgbClr val="FF0000"/>
                </a:solidFill>
                <a:latin typeface="Times New Roman" panose="02020603050405020304" pitchFamily="18" charset="0"/>
              </a:rPr>
              <a:t>p</a:t>
            </a:r>
            <a:r>
              <a:rPr lang="zh-CN" altLang="en-US" kern="0" dirty="0">
                <a:latin typeface="Times New Roman" panose="02020603050405020304" pitchFamily="18" charset="0"/>
              </a:rPr>
              <a:t>，</a:t>
            </a:r>
            <a:r>
              <a:rPr lang="en-US" altLang="zh-CN" kern="0" dirty="0">
                <a:latin typeface="Times New Roman" panose="02020603050405020304" pitchFamily="18" charset="0"/>
              </a:rPr>
              <a:t>|</a:t>
            </a:r>
            <a:r>
              <a:rPr lang="en-US" altLang="zh-CN" i="1" kern="0" dirty="0">
                <a:solidFill>
                  <a:srgbClr val="FF0000"/>
                </a:solidFill>
                <a:latin typeface="Times New Roman" panose="02020603050405020304" pitchFamily="18" charset="0"/>
              </a:rPr>
              <a:t> s </a:t>
            </a:r>
            <a:r>
              <a:rPr lang="en-US" altLang="zh-CN" kern="0" dirty="0">
                <a:latin typeface="Times New Roman" panose="02020603050405020304" pitchFamily="18" charset="0"/>
              </a:rPr>
              <a:t>| &lt;&lt; |</a:t>
            </a:r>
            <a:r>
              <a:rPr lang="en-US" altLang="zh-CN" i="1" kern="0" dirty="0">
                <a:solidFill>
                  <a:srgbClr val="FF0000"/>
                </a:solidFill>
                <a:latin typeface="Times New Roman" panose="02020603050405020304" pitchFamily="18" charset="0"/>
              </a:rPr>
              <a:t> p</a:t>
            </a:r>
            <a:r>
              <a:rPr lang="en-US" altLang="zh-CN" i="1" kern="0" baseline="-25000" dirty="0">
                <a:solidFill>
                  <a:srgbClr val="FF0000"/>
                </a:solidFill>
                <a:latin typeface="Times New Roman" panose="02020603050405020304" pitchFamily="18" charset="0"/>
              </a:rPr>
              <a:t> </a:t>
            </a:r>
            <a:r>
              <a:rPr lang="en-US" altLang="zh-CN" kern="0" dirty="0">
                <a:latin typeface="Times New Roman" panose="02020603050405020304" pitchFamily="18" charset="0"/>
              </a:rPr>
              <a:t>|</a:t>
            </a:r>
          </a:p>
          <a:p>
            <a:pPr>
              <a:buFontTx/>
              <a:buNone/>
            </a:pPr>
            <a:endParaRPr lang="en-US" altLang="zh-CN" sz="2800" i="1" kern="0" dirty="0">
              <a:latin typeface="Times New Roman" panose="02020603050405020304" pitchFamily="18" charset="0"/>
            </a:endParaRPr>
          </a:p>
          <a:p>
            <a:pPr>
              <a:buFontTx/>
              <a:buNone/>
            </a:pPr>
            <a:r>
              <a:rPr lang="zh-CN" altLang="en-US" kern="0" dirty="0">
                <a:latin typeface="Times New Roman" panose="02020603050405020304" pitchFamily="18" charset="0"/>
              </a:rPr>
              <a:t>执行加密：</a:t>
            </a:r>
            <a:r>
              <a:rPr lang="en-US" altLang="zh-CN" i="1" kern="0" dirty="0">
                <a:latin typeface="Times New Roman" panose="02020603050405020304" pitchFamily="18" charset="0"/>
              </a:rPr>
              <a:t>d</a:t>
            </a:r>
            <a:r>
              <a:rPr lang="en-US" altLang="zh-CN" i="1" kern="0" baseline="-25000" dirty="0">
                <a:latin typeface="Times New Roman" panose="02020603050405020304" pitchFamily="18" charset="0"/>
              </a:rPr>
              <a:t>i</a:t>
            </a:r>
            <a:r>
              <a:rPr lang="en-US" altLang="zh-CN" kern="0" dirty="0">
                <a:latin typeface="Times New Roman" panose="02020603050405020304" pitchFamily="18" charset="0"/>
              </a:rPr>
              <a:t> = </a:t>
            </a:r>
            <a:r>
              <a:rPr lang="en-US" altLang="zh-CN" i="1" kern="0" dirty="0">
                <a:latin typeface="Times New Roman" panose="02020603050405020304" pitchFamily="18" charset="0"/>
              </a:rPr>
              <a:t>m</a:t>
            </a:r>
            <a:r>
              <a:rPr lang="en-US" altLang="zh-CN" i="1" kern="0" baseline="-25000" dirty="0">
                <a:latin typeface="Times New Roman" panose="02020603050405020304" pitchFamily="18" charset="0"/>
              </a:rPr>
              <a:t>i</a:t>
            </a:r>
            <a:r>
              <a:rPr lang="en-US" altLang="zh-CN" dirty="0">
                <a:latin typeface="微软雅黑" pitchFamily="34" charset="-122"/>
                <a:ea typeface="微软雅黑" pitchFamily="34" charset="-122"/>
              </a:rPr>
              <a:t> ⊕</a:t>
            </a:r>
            <a:r>
              <a:rPr lang="en-US" altLang="zh-CN" dirty="0">
                <a:latin typeface="宋体" pitchFamily="2" charset="-122"/>
                <a:ea typeface="PMingLiU" pitchFamily="18" charset="-120"/>
              </a:rPr>
              <a:t> </a:t>
            </a:r>
            <a:r>
              <a:rPr lang="en-US" altLang="zh-CN" i="1" kern="0" dirty="0">
                <a:latin typeface="Times New Roman" panose="02020603050405020304" pitchFamily="18" charset="0"/>
              </a:rPr>
              <a:t>p</a:t>
            </a:r>
            <a:r>
              <a:rPr lang="en-US" altLang="zh-CN" i="1" kern="0" baseline="-25000" dirty="0">
                <a:latin typeface="Times New Roman" panose="02020603050405020304" pitchFamily="18" charset="0"/>
              </a:rPr>
              <a:t>i</a:t>
            </a:r>
          </a:p>
          <a:p>
            <a:pPr algn="ctr">
              <a:buFontTx/>
              <a:buNone/>
            </a:pPr>
            <a:r>
              <a:rPr lang="en-US" altLang="zh-CN" sz="4000" i="1" kern="0" dirty="0">
                <a:solidFill>
                  <a:srgbClr val="FF0000"/>
                </a:solidFill>
                <a:latin typeface="Times New Roman" panose="02020603050405020304" pitchFamily="18" charset="0"/>
              </a:rPr>
              <a:t>p</a:t>
            </a:r>
            <a:r>
              <a:rPr lang="en-US" altLang="zh-CN" sz="4000" i="1" kern="0" baseline="-25000" dirty="0">
                <a:solidFill>
                  <a:srgbClr val="FF0000"/>
                </a:solidFill>
                <a:latin typeface="Times New Roman" panose="02020603050405020304" pitchFamily="18" charset="0"/>
              </a:rPr>
              <a:t>i</a:t>
            </a:r>
            <a:r>
              <a:rPr lang="zh-CN" altLang="en-US" sz="4000" kern="0" dirty="0">
                <a:solidFill>
                  <a:srgbClr val="FF0000"/>
                </a:solidFill>
                <a:latin typeface="Times New Roman" panose="02020603050405020304" pitchFamily="18" charset="0"/>
              </a:rPr>
              <a:t>是伪随机的</a:t>
            </a:r>
          </a:p>
        </p:txBody>
      </p:sp>
    </p:spTree>
    <p:extLst>
      <p:ext uri="{BB962C8B-B14F-4D97-AF65-F5344CB8AC3E}">
        <p14:creationId xmlns:p14="http://schemas.microsoft.com/office/powerpoint/2010/main" val="3630426614"/>
      </p:ext>
    </p:extLst>
  </p:cSld>
  <p:clrMapOvr>
    <a:masterClrMapping/>
  </p:clrMapOvr>
  <p:transition>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solidFill>
                  <a:schemeClr val="bg1"/>
                </a:solidFill>
              </a:rPr>
              <a:t>伪随机数发生器：使用案列</a:t>
            </a:r>
            <a:endParaRPr lang="zh-CN" altLang="en-US" dirty="0"/>
          </a:p>
        </p:txBody>
      </p:sp>
      <p:sp>
        <p:nvSpPr>
          <p:cNvPr id="4" name="灯片编号占位符 3"/>
          <p:cNvSpPr>
            <a:spLocks noGrp="1"/>
          </p:cNvSpPr>
          <p:nvPr>
            <p:ph type="sldNum" sz="quarter" idx="12"/>
          </p:nvPr>
        </p:nvSpPr>
        <p:spPr/>
        <p:txBody>
          <a:bodyPr/>
          <a:lstStyle/>
          <a:p>
            <a:fld id="{737F2E61-75E1-4E22-B7C3-7A96A5DEDED1}" type="slidenum">
              <a:rPr lang="en-US" altLang="zh-CN" smtClean="0"/>
              <a:pPr/>
              <a:t>43</a:t>
            </a:fld>
            <a:endParaRPr lang="en-US" altLang="zh-CN"/>
          </a:p>
        </p:txBody>
      </p:sp>
      <p:sp>
        <p:nvSpPr>
          <p:cNvPr id="6" name="Rectangle 3">
            <a:extLst>
              <a:ext uri="{FF2B5EF4-FFF2-40B4-BE49-F238E27FC236}">
                <a16:creationId xmlns:a16="http://schemas.microsoft.com/office/drawing/2014/main" id="{AD61150B-5BBB-44E9-A7AD-47BF507DDEBC}"/>
              </a:ext>
            </a:extLst>
          </p:cNvPr>
          <p:cNvSpPr txBox="1">
            <a:spLocks noChangeArrowheads="1"/>
          </p:cNvSpPr>
          <p:nvPr/>
        </p:nvSpPr>
        <p:spPr>
          <a:xfrm>
            <a:off x="582313" y="1148600"/>
            <a:ext cx="8229600" cy="4872687"/>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endParaRPr lang="en-US" altLang="zh-CN" sz="2800" kern="0" dirty="0">
              <a:latin typeface="Times New Roman" panose="02020603050405020304" pitchFamily="18" charset="0"/>
            </a:endParaRPr>
          </a:p>
          <a:p>
            <a:pPr>
              <a:buFontTx/>
              <a:buNone/>
            </a:pPr>
            <a:r>
              <a:rPr lang="en-US" altLang="zh-CN" i="1" kern="0" dirty="0">
                <a:solidFill>
                  <a:srgbClr val="FF0000"/>
                </a:solidFill>
                <a:latin typeface="Times New Roman" panose="02020603050405020304" pitchFamily="18" charset="0"/>
              </a:rPr>
              <a:t>p</a:t>
            </a:r>
            <a:r>
              <a:rPr lang="en-US" altLang="zh-CN" i="1" kern="0" baseline="-25000" dirty="0">
                <a:solidFill>
                  <a:srgbClr val="FF0000"/>
                </a:solidFill>
                <a:latin typeface="Times New Roman" panose="02020603050405020304" pitchFamily="18" charset="0"/>
              </a:rPr>
              <a:t>i</a:t>
            </a:r>
            <a:r>
              <a:rPr lang="zh-CN" altLang="en-US" kern="0" dirty="0">
                <a:solidFill>
                  <a:srgbClr val="FF0000"/>
                </a:solidFill>
                <a:latin typeface="Times New Roman" panose="02020603050405020304" pitchFamily="18" charset="0"/>
              </a:rPr>
              <a:t>是伪随机的</a:t>
            </a:r>
            <a:endParaRPr lang="en-US" altLang="zh-CN" kern="0" dirty="0">
              <a:solidFill>
                <a:srgbClr val="FF0000"/>
              </a:solidFill>
              <a:latin typeface="Times New Roman" panose="02020603050405020304" pitchFamily="18" charset="0"/>
            </a:endParaRPr>
          </a:p>
          <a:p>
            <a:pPr>
              <a:buFontTx/>
              <a:buNone/>
            </a:pPr>
            <a:endParaRPr lang="en-US" altLang="zh-CN" kern="0" dirty="0">
              <a:solidFill>
                <a:srgbClr val="FF0000"/>
              </a:solidFill>
              <a:latin typeface="Times New Roman" panose="02020603050405020304" pitchFamily="18" charset="0"/>
            </a:endParaRPr>
          </a:p>
          <a:p>
            <a:pPr>
              <a:buFontTx/>
              <a:buNone/>
            </a:pPr>
            <a:r>
              <a:rPr lang="zh-CN" altLang="en-US" kern="0" dirty="0">
                <a:latin typeface="Times New Roman" panose="02020603050405020304" pitchFamily="18" charset="0"/>
              </a:rPr>
              <a:t>对于多项式时间攻击者，</a:t>
            </a:r>
            <a:r>
              <a:rPr lang="en-US" altLang="zh-CN" i="1" kern="0" dirty="0">
                <a:solidFill>
                  <a:srgbClr val="FF0000"/>
                </a:solidFill>
                <a:latin typeface="Times New Roman" panose="02020603050405020304" pitchFamily="18" charset="0"/>
              </a:rPr>
              <a:t> p</a:t>
            </a:r>
            <a:r>
              <a:rPr lang="en-US" altLang="zh-CN" i="1" kern="0" baseline="-25000" dirty="0">
                <a:solidFill>
                  <a:srgbClr val="FF0000"/>
                </a:solidFill>
                <a:latin typeface="Times New Roman" panose="02020603050405020304" pitchFamily="18" charset="0"/>
              </a:rPr>
              <a:t>i</a:t>
            </a:r>
            <a:r>
              <a:rPr lang="zh-CN" altLang="en-US" kern="0" dirty="0">
                <a:latin typeface="Times New Roman" panose="02020603050405020304" pitchFamily="18" charset="0"/>
              </a:rPr>
              <a:t>和</a:t>
            </a:r>
            <a:r>
              <a:rPr lang="en-US" altLang="zh-CN" i="1" kern="0" dirty="0" err="1">
                <a:solidFill>
                  <a:srgbClr val="FF0000"/>
                </a:solidFill>
                <a:latin typeface="Times New Roman" panose="02020603050405020304" pitchFamily="18" charset="0"/>
              </a:rPr>
              <a:t>k</a:t>
            </a:r>
            <a:r>
              <a:rPr lang="en-US" altLang="zh-CN" i="1" kern="0" baseline="-25000" dirty="0" err="1">
                <a:solidFill>
                  <a:srgbClr val="FF0000"/>
                </a:solidFill>
                <a:latin typeface="Times New Roman" panose="02020603050405020304" pitchFamily="18" charset="0"/>
              </a:rPr>
              <a:t>i</a:t>
            </a:r>
            <a:r>
              <a:rPr lang="zh-CN" altLang="en-US" kern="0" dirty="0">
                <a:latin typeface="Times New Roman" panose="02020603050405020304" pitchFamily="18" charset="0"/>
              </a:rPr>
              <a:t>不可区分，</a:t>
            </a:r>
          </a:p>
          <a:p>
            <a:pPr>
              <a:buFontTx/>
              <a:buNone/>
            </a:pPr>
            <a:endParaRPr lang="en-US" altLang="zh-CN" kern="0" dirty="0">
              <a:latin typeface="Times New Roman" panose="02020603050405020304" pitchFamily="18" charset="0"/>
            </a:endParaRPr>
          </a:p>
          <a:p>
            <a:pPr>
              <a:buFontTx/>
              <a:buNone/>
            </a:pPr>
            <a:r>
              <a:rPr lang="zh-CN" altLang="en-US" kern="0" dirty="0">
                <a:latin typeface="Times New Roman" panose="02020603050405020304" pitchFamily="18" charset="0"/>
              </a:rPr>
              <a:t>因此，</a:t>
            </a:r>
            <a:r>
              <a:rPr lang="en-US" altLang="zh-CN" i="1" kern="0" dirty="0">
                <a:latin typeface="Times New Roman" panose="02020603050405020304" pitchFamily="18" charset="0"/>
              </a:rPr>
              <a:t>d</a:t>
            </a:r>
            <a:r>
              <a:rPr lang="en-US" altLang="zh-CN" i="1" kern="0" baseline="-25000" dirty="0">
                <a:latin typeface="Times New Roman" panose="02020603050405020304" pitchFamily="18" charset="0"/>
              </a:rPr>
              <a:t>i</a:t>
            </a:r>
            <a:r>
              <a:rPr lang="en-US" altLang="zh-CN" kern="0" dirty="0">
                <a:latin typeface="Times New Roman" panose="02020603050405020304" pitchFamily="18" charset="0"/>
              </a:rPr>
              <a:t> = </a:t>
            </a:r>
            <a:r>
              <a:rPr lang="en-US" altLang="zh-CN" i="1" kern="0" dirty="0">
                <a:latin typeface="Times New Roman" panose="02020603050405020304" pitchFamily="18" charset="0"/>
              </a:rPr>
              <a:t>m</a:t>
            </a:r>
            <a:r>
              <a:rPr lang="en-US" altLang="zh-CN" i="1" kern="0" baseline="-25000" dirty="0">
                <a:latin typeface="Times New Roman" panose="02020603050405020304" pitchFamily="18" charset="0"/>
              </a:rPr>
              <a:t>i</a:t>
            </a:r>
            <a:r>
              <a:rPr lang="en-US" altLang="zh-CN" dirty="0">
                <a:latin typeface="微软雅黑" pitchFamily="34" charset="-122"/>
                <a:ea typeface="微软雅黑" pitchFamily="34" charset="-122"/>
              </a:rPr>
              <a:t> ⊕</a:t>
            </a:r>
            <a:r>
              <a:rPr lang="en-US" altLang="zh-CN" dirty="0">
                <a:latin typeface="宋体" pitchFamily="2" charset="-122"/>
                <a:ea typeface="PMingLiU" pitchFamily="18" charset="-120"/>
              </a:rPr>
              <a:t> </a:t>
            </a:r>
            <a:r>
              <a:rPr lang="en-US" altLang="zh-CN" i="1" kern="0" dirty="0">
                <a:latin typeface="Times New Roman" panose="02020603050405020304" pitchFamily="18" charset="0"/>
              </a:rPr>
              <a:t>p</a:t>
            </a:r>
            <a:r>
              <a:rPr lang="en-US" altLang="zh-CN" i="1" kern="0" baseline="-25000" dirty="0">
                <a:latin typeface="Times New Roman" panose="02020603050405020304" pitchFamily="18" charset="0"/>
              </a:rPr>
              <a:t>i </a:t>
            </a:r>
            <a:r>
              <a:rPr lang="en-US" altLang="zh-CN" kern="0" dirty="0">
                <a:latin typeface="Times New Roman" panose="02020603050405020304" pitchFamily="18" charset="0"/>
              </a:rPr>
              <a:t> </a:t>
            </a:r>
            <a:r>
              <a:rPr lang="zh-CN" altLang="en-US" kern="0" dirty="0">
                <a:latin typeface="Times New Roman" panose="02020603050405020304" pitchFamily="18" charset="0"/>
              </a:rPr>
              <a:t>和 </a:t>
            </a:r>
            <a:r>
              <a:rPr lang="en-US" altLang="zh-CN" sz="2800" i="1" kern="0" dirty="0">
                <a:latin typeface="Times New Roman" panose="02020603050405020304" pitchFamily="18" charset="0"/>
              </a:rPr>
              <a:t>c</a:t>
            </a:r>
            <a:r>
              <a:rPr lang="en-US" altLang="zh-CN" sz="2800" i="1" kern="0" baseline="-25000" dirty="0">
                <a:latin typeface="Times New Roman" panose="02020603050405020304" pitchFamily="18" charset="0"/>
              </a:rPr>
              <a:t>i</a:t>
            </a:r>
            <a:r>
              <a:rPr lang="en-US" altLang="zh-CN" sz="2800" kern="0" dirty="0">
                <a:latin typeface="Times New Roman" panose="02020603050405020304" pitchFamily="18" charset="0"/>
              </a:rPr>
              <a:t> = </a:t>
            </a:r>
            <a:r>
              <a:rPr lang="en-US" altLang="zh-CN" sz="2800" i="1" kern="0" dirty="0">
                <a:latin typeface="Times New Roman" panose="02020603050405020304" pitchFamily="18" charset="0"/>
              </a:rPr>
              <a:t>m</a:t>
            </a:r>
            <a:r>
              <a:rPr lang="en-US" altLang="zh-CN" sz="2800" i="1" kern="0" baseline="-25000" dirty="0">
                <a:latin typeface="Times New Roman" panose="02020603050405020304" pitchFamily="18" charset="0"/>
              </a:rPr>
              <a:t>i</a:t>
            </a:r>
            <a:r>
              <a:rPr lang="en-US" altLang="zh-CN" sz="2800" dirty="0">
                <a:latin typeface="微软雅黑" pitchFamily="34" charset="-122"/>
                <a:ea typeface="微软雅黑" pitchFamily="34" charset="-122"/>
              </a:rPr>
              <a:t> ⊕</a:t>
            </a:r>
            <a:r>
              <a:rPr lang="en-US" altLang="zh-CN" sz="2800" dirty="0">
                <a:latin typeface="宋体" pitchFamily="2" charset="-122"/>
                <a:ea typeface="PMingLiU" pitchFamily="18" charset="-120"/>
              </a:rPr>
              <a:t> </a:t>
            </a:r>
            <a:r>
              <a:rPr lang="en-US" altLang="zh-CN" sz="2800" i="1" kern="0" dirty="0" err="1">
                <a:latin typeface="Times New Roman" panose="02020603050405020304" pitchFamily="18" charset="0"/>
              </a:rPr>
              <a:t>k</a:t>
            </a:r>
            <a:r>
              <a:rPr lang="en-US" altLang="zh-CN" sz="2800" i="1" kern="0" baseline="-25000" dirty="0" err="1">
                <a:latin typeface="Times New Roman" panose="02020603050405020304" pitchFamily="18" charset="0"/>
              </a:rPr>
              <a:t>i</a:t>
            </a:r>
            <a:r>
              <a:rPr lang="en-US" altLang="zh-CN" sz="2800" i="1" kern="0" baseline="-25000" dirty="0">
                <a:latin typeface="Times New Roman" panose="02020603050405020304" pitchFamily="18" charset="0"/>
              </a:rPr>
              <a:t> </a:t>
            </a:r>
            <a:r>
              <a:rPr lang="en-US" altLang="zh-CN" sz="2800" kern="0" dirty="0">
                <a:latin typeface="Times New Roman" panose="02020603050405020304" pitchFamily="18" charset="0"/>
              </a:rPr>
              <a:t> </a:t>
            </a:r>
            <a:r>
              <a:rPr lang="zh-CN" altLang="en-US" sz="2800" kern="0" dirty="0">
                <a:latin typeface="Times New Roman" panose="02020603050405020304" pitchFamily="18" charset="0"/>
              </a:rPr>
              <a:t>不可区分。</a:t>
            </a:r>
            <a:endParaRPr lang="en-US" altLang="zh-CN" sz="2800" kern="0" dirty="0">
              <a:latin typeface="Times New Roman" panose="02020603050405020304" pitchFamily="18" charset="0"/>
            </a:endParaRPr>
          </a:p>
          <a:p>
            <a:pPr>
              <a:buFontTx/>
              <a:buNone/>
            </a:pPr>
            <a:endParaRPr lang="en-US" altLang="zh-CN" sz="2800" i="1" kern="0" dirty="0">
              <a:latin typeface="Times New Roman" panose="02020603050405020304" pitchFamily="18" charset="0"/>
            </a:endParaRPr>
          </a:p>
          <a:p>
            <a:pPr>
              <a:buFontTx/>
              <a:buNone/>
            </a:pPr>
            <a:r>
              <a:rPr lang="zh-CN" altLang="en-US" kern="0" dirty="0">
                <a:solidFill>
                  <a:srgbClr val="FF0000"/>
                </a:solidFill>
                <a:latin typeface="Times New Roman" panose="02020603050405020304" pitchFamily="18" charset="0"/>
              </a:rPr>
              <a:t>这样就是实现了实用的加密算法。</a:t>
            </a:r>
            <a:endParaRPr lang="en-US" altLang="zh-CN" kern="0" dirty="0">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83757199"/>
      </p:ext>
    </p:extLst>
  </p:cSld>
  <p:clrMapOvr>
    <a:masterClrMapping/>
  </p:clrMapOvr>
  <p:transition>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solidFill>
                  <a:schemeClr val="bg1"/>
                </a:solidFill>
              </a:rPr>
              <a:t>伪随机数发生器：实用性解释</a:t>
            </a:r>
            <a:endParaRPr lang="zh-CN" altLang="en-US" dirty="0"/>
          </a:p>
        </p:txBody>
      </p:sp>
      <p:sp>
        <p:nvSpPr>
          <p:cNvPr id="4" name="灯片编号占位符 3"/>
          <p:cNvSpPr>
            <a:spLocks noGrp="1"/>
          </p:cNvSpPr>
          <p:nvPr>
            <p:ph type="sldNum" sz="quarter" idx="12"/>
          </p:nvPr>
        </p:nvSpPr>
        <p:spPr/>
        <p:txBody>
          <a:bodyPr/>
          <a:lstStyle/>
          <a:p>
            <a:fld id="{737F2E61-75E1-4E22-B7C3-7A96A5DEDED1}" type="slidenum">
              <a:rPr lang="en-US" altLang="zh-CN" smtClean="0"/>
              <a:pPr/>
              <a:t>44</a:t>
            </a:fld>
            <a:endParaRPr lang="en-US" altLang="zh-CN"/>
          </a:p>
        </p:txBody>
      </p:sp>
      <p:sp>
        <p:nvSpPr>
          <p:cNvPr id="6" name="Rectangle 3">
            <a:extLst>
              <a:ext uri="{FF2B5EF4-FFF2-40B4-BE49-F238E27FC236}">
                <a16:creationId xmlns:a16="http://schemas.microsoft.com/office/drawing/2014/main" id="{AD61150B-5BBB-44E9-A7AD-47BF507DDEBC}"/>
              </a:ext>
            </a:extLst>
          </p:cNvPr>
          <p:cNvSpPr txBox="1">
            <a:spLocks noChangeArrowheads="1"/>
          </p:cNvSpPr>
          <p:nvPr/>
        </p:nvSpPr>
        <p:spPr>
          <a:xfrm>
            <a:off x="582313" y="1148600"/>
            <a:ext cx="8229600" cy="4872687"/>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zh-CN" altLang="en-US" b="0" kern="0" dirty="0">
                <a:solidFill>
                  <a:srgbClr val="FF0000"/>
                </a:solidFill>
                <a:latin typeface="Times New Roman" panose="02020603050405020304" pitchFamily="18" charset="0"/>
              </a:rPr>
              <a:t>如何克服一次一密的</a:t>
            </a:r>
            <a:r>
              <a:rPr lang="en-US" altLang="zh-CN" b="0" kern="0" dirty="0">
                <a:solidFill>
                  <a:srgbClr val="FF0000"/>
                </a:solidFill>
                <a:latin typeface="Times New Roman" panose="02020603050405020304" pitchFamily="18" charset="0"/>
              </a:rPr>
              <a:t>3</a:t>
            </a:r>
            <a:r>
              <a:rPr lang="zh-CN" altLang="en-US" b="0" kern="0" dirty="0">
                <a:solidFill>
                  <a:srgbClr val="FF0000"/>
                </a:solidFill>
                <a:latin typeface="Times New Roman" panose="02020603050405020304" pitchFamily="18" charset="0"/>
              </a:rPr>
              <a:t>个苛刻要求？</a:t>
            </a:r>
            <a:endParaRPr lang="en-US" altLang="zh-CN" b="0" kern="0" dirty="0">
              <a:solidFill>
                <a:srgbClr val="FF0000"/>
              </a:solidFill>
              <a:latin typeface="Times New Roman" panose="02020603050405020304" pitchFamily="18" charset="0"/>
            </a:endParaRPr>
          </a:p>
          <a:p>
            <a:pPr>
              <a:buFontTx/>
              <a:buNone/>
            </a:pPr>
            <a:endParaRPr lang="en-US" altLang="zh-CN" b="0" kern="0" dirty="0">
              <a:solidFill>
                <a:srgbClr val="FF0000"/>
              </a:solidFill>
              <a:latin typeface="Times New Roman" panose="02020603050405020304" pitchFamily="18" charset="0"/>
            </a:endParaRPr>
          </a:p>
          <a:p>
            <a:pPr>
              <a:buFont typeface="Wingdings 2" panose="05020102010507070707" pitchFamily="18" charset="2"/>
              <a:buChar char="u"/>
            </a:pPr>
            <a:r>
              <a:rPr lang="zh-CN" altLang="en-US" sz="2800" kern="0" dirty="0">
                <a:latin typeface="Times New Roman" panose="02020603050405020304" pitchFamily="18" charset="0"/>
                <a:sym typeface="Wingdings 2" panose="05020102010507070707" pitchFamily="18" charset="2"/>
              </a:rPr>
              <a:t> 伪随机代替真随机，多项式时间攻击者无法区分。</a:t>
            </a:r>
            <a:endParaRPr lang="en-US" altLang="zh-CN" sz="2800" kern="0" dirty="0">
              <a:latin typeface="Times New Roman" panose="02020603050405020304" pitchFamily="18" charset="0"/>
              <a:sym typeface="Wingdings 2" panose="05020102010507070707" pitchFamily="18" charset="2"/>
            </a:endParaRPr>
          </a:p>
          <a:p>
            <a:pPr>
              <a:buFont typeface="Wingdings 2" panose="05020102010507070707" pitchFamily="18" charset="2"/>
              <a:buChar char="u"/>
            </a:pPr>
            <a:endParaRPr lang="en-US" altLang="zh-CN" sz="2800" kern="0" dirty="0">
              <a:latin typeface="Times New Roman" panose="02020603050405020304" pitchFamily="18" charset="0"/>
              <a:sym typeface="Wingdings 2" panose="05020102010507070707" pitchFamily="18" charset="2"/>
            </a:endParaRPr>
          </a:p>
          <a:p>
            <a:pPr marL="0" indent="0">
              <a:buNone/>
            </a:pPr>
            <a:r>
              <a:rPr lang="zh-CN" altLang="en-US" sz="2800" kern="0" dirty="0">
                <a:latin typeface="Times New Roman" panose="02020603050405020304" pitchFamily="18" charset="0"/>
                <a:sym typeface="Wingdings 2" panose="05020102010507070707" pitchFamily="18" charset="2"/>
              </a:rPr>
              <a:t> </a:t>
            </a:r>
            <a:r>
              <a:rPr lang="en-US" altLang="zh-CN" sz="2800" i="1" kern="0" dirty="0" err="1">
                <a:latin typeface="Times New Roman" panose="02020603050405020304" pitchFamily="18" charset="0"/>
              </a:rPr>
              <a:t>k</a:t>
            </a:r>
            <a:r>
              <a:rPr lang="en-US" altLang="zh-CN" sz="2800" i="1" kern="0" baseline="-25000" dirty="0" err="1">
                <a:latin typeface="Times New Roman" panose="02020603050405020304" pitchFamily="18" charset="0"/>
              </a:rPr>
              <a:t>i</a:t>
            </a:r>
            <a:r>
              <a:rPr lang="zh-CN" altLang="en-US" sz="2800" kern="0" dirty="0">
                <a:latin typeface="Times New Roman" panose="02020603050405020304" pitchFamily="18" charset="0"/>
              </a:rPr>
              <a:t>只使用一次。</a:t>
            </a:r>
            <a:r>
              <a:rPr lang="en-US" altLang="zh-CN" sz="2800" kern="0" dirty="0">
                <a:latin typeface="Times New Roman" panose="02020603050405020304" pitchFamily="18" charset="0"/>
              </a:rPr>
              <a:t>|</a:t>
            </a:r>
            <a:r>
              <a:rPr lang="en-US" altLang="zh-CN" sz="2800" i="1" kern="0" dirty="0">
                <a:solidFill>
                  <a:srgbClr val="FF0000"/>
                </a:solidFill>
                <a:latin typeface="Times New Roman" panose="02020603050405020304" pitchFamily="18" charset="0"/>
              </a:rPr>
              <a:t> p</a:t>
            </a:r>
            <a:r>
              <a:rPr lang="en-US" altLang="zh-CN" sz="2800" i="1" kern="0" baseline="-25000" dirty="0">
                <a:solidFill>
                  <a:srgbClr val="FF0000"/>
                </a:solidFill>
                <a:latin typeface="Times New Roman" panose="02020603050405020304" pitchFamily="18" charset="0"/>
              </a:rPr>
              <a:t> </a:t>
            </a:r>
            <a:r>
              <a:rPr lang="en-US" altLang="zh-CN" sz="2800" kern="0" dirty="0">
                <a:latin typeface="Times New Roman" panose="02020603050405020304" pitchFamily="18" charset="0"/>
              </a:rPr>
              <a:t>|</a:t>
            </a:r>
            <a:r>
              <a:rPr lang="zh-CN" altLang="en-US" sz="2800" kern="0" dirty="0">
                <a:latin typeface="Times New Roman" panose="02020603050405020304" pitchFamily="18" charset="0"/>
              </a:rPr>
              <a:t>长度非常长，若每个明文的长度固定为</a:t>
            </a:r>
            <a:r>
              <a:rPr lang="en-US" altLang="zh-CN" sz="2800" i="1" kern="0" dirty="0">
                <a:latin typeface="Times New Roman" panose="02020603050405020304" pitchFamily="18" charset="0"/>
              </a:rPr>
              <a:t>L</a:t>
            </a:r>
            <a:r>
              <a:rPr lang="zh-CN" altLang="en-US" sz="2800" kern="0" dirty="0">
                <a:latin typeface="Times New Roman" panose="02020603050405020304" pitchFamily="18" charset="0"/>
              </a:rPr>
              <a:t>。将</a:t>
            </a:r>
            <a:r>
              <a:rPr lang="en-US" altLang="zh-CN" sz="2800" i="1" kern="0" dirty="0">
                <a:solidFill>
                  <a:srgbClr val="FF0000"/>
                </a:solidFill>
                <a:latin typeface="Times New Roman" panose="02020603050405020304" pitchFamily="18" charset="0"/>
              </a:rPr>
              <a:t>p</a:t>
            </a:r>
            <a:r>
              <a:rPr lang="zh-CN" altLang="en-US" sz="2800" kern="0" dirty="0">
                <a:latin typeface="Times New Roman" panose="02020603050405020304" pitchFamily="18" charset="0"/>
              </a:rPr>
              <a:t>分为若干长度为</a:t>
            </a:r>
            <a:r>
              <a:rPr lang="en-US" altLang="zh-CN" sz="2800" i="1" kern="0" dirty="0">
                <a:latin typeface="Times New Roman" panose="02020603050405020304" pitchFamily="18" charset="0"/>
              </a:rPr>
              <a:t>L</a:t>
            </a:r>
            <a:r>
              <a:rPr lang="zh-CN" altLang="en-US" sz="2800" kern="0" dirty="0">
                <a:latin typeface="Times New Roman" panose="02020603050405020304" pitchFamily="18" charset="0"/>
              </a:rPr>
              <a:t>的等份。加密一次丢弃一个即可。</a:t>
            </a:r>
            <a:endParaRPr lang="en-US" altLang="zh-CN" sz="2800" kern="0" dirty="0">
              <a:latin typeface="Times New Roman" panose="02020603050405020304" pitchFamily="18" charset="0"/>
            </a:endParaRPr>
          </a:p>
          <a:p>
            <a:pPr>
              <a:buFontTx/>
              <a:buNone/>
            </a:pPr>
            <a:endParaRPr lang="en-US" altLang="zh-CN" sz="2800" kern="0" dirty="0">
              <a:latin typeface="Times New Roman" panose="02020603050405020304" pitchFamily="18" charset="0"/>
            </a:endParaRPr>
          </a:p>
          <a:p>
            <a:pPr>
              <a:buFontTx/>
              <a:buNone/>
            </a:pPr>
            <a:r>
              <a:rPr lang="zh-CN" altLang="en-US" sz="2800" kern="0" dirty="0">
                <a:latin typeface="Times New Roman" panose="02020603050405020304" pitchFamily="18" charset="0"/>
                <a:sym typeface="Wingdings 2" panose="05020102010507070707" pitchFamily="18" charset="2"/>
              </a:rPr>
              <a:t></a:t>
            </a:r>
            <a:r>
              <a:rPr lang="en-US" altLang="zh-CN" sz="2800" kern="0" dirty="0">
                <a:latin typeface="Times New Roman" panose="02020603050405020304" pitchFamily="18" charset="0"/>
              </a:rPr>
              <a:t> |</a:t>
            </a:r>
            <a:r>
              <a:rPr lang="en-US" altLang="zh-CN" sz="2800" i="1" kern="0" dirty="0">
                <a:solidFill>
                  <a:srgbClr val="FF0000"/>
                </a:solidFill>
                <a:latin typeface="Times New Roman" panose="02020603050405020304" pitchFamily="18" charset="0"/>
              </a:rPr>
              <a:t> p</a:t>
            </a:r>
            <a:r>
              <a:rPr lang="en-US" altLang="zh-CN" sz="2800" i="1" kern="0" baseline="-25000" dirty="0">
                <a:solidFill>
                  <a:srgbClr val="FF0000"/>
                </a:solidFill>
                <a:latin typeface="Times New Roman" panose="02020603050405020304" pitchFamily="18" charset="0"/>
              </a:rPr>
              <a:t> </a:t>
            </a:r>
            <a:r>
              <a:rPr lang="en-US" altLang="zh-CN" sz="2800" kern="0" dirty="0">
                <a:latin typeface="Times New Roman" panose="02020603050405020304" pitchFamily="18" charset="0"/>
              </a:rPr>
              <a:t>|</a:t>
            </a:r>
            <a:r>
              <a:rPr lang="zh-CN" altLang="en-US" sz="2800" kern="0" dirty="0">
                <a:latin typeface="Times New Roman" panose="02020603050405020304" pitchFamily="18" charset="0"/>
              </a:rPr>
              <a:t>长度非常长，可以认为</a:t>
            </a:r>
            <a:r>
              <a:rPr lang="en-US" altLang="zh-CN" sz="2800" kern="0" dirty="0">
                <a:latin typeface="Times New Roman" panose="02020603050405020304" pitchFamily="18" charset="0"/>
              </a:rPr>
              <a:t>||K|| = ||M||</a:t>
            </a:r>
            <a:r>
              <a:rPr lang="zh-CN" altLang="en-US" sz="2800" kern="0" dirty="0">
                <a:latin typeface="Times New Roman" panose="02020603050405020304" pitchFamily="18" charset="0"/>
              </a:rPr>
              <a:t>。</a:t>
            </a:r>
            <a:endParaRPr lang="en-US" altLang="zh-CN" sz="2800" kern="0" dirty="0">
              <a:latin typeface="Times New Roman" panose="02020603050405020304" pitchFamily="18" charset="0"/>
            </a:endParaRPr>
          </a:p>
        </p:txBody>
      </p:sp>
    </p:spTree>
    <p:extLst>
      <p:ext uri="{BB962C8B-B14F-4D97-AF65-F5344CB8AC3E}">
        <p14:creationId xmlns:p14="http://schemas.microsoft.com/office/powerpoint/2010/main" val="2229482948"/>
      </p:ext>
    </p:extLst>
  </p:cSld>
  <p:clrMapOvr>
    <a:masterClrMapping/>
  </p:clrMapOvr>
  <p:transition>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27384"/>
            <a:ext cx="7921625" cy="1008062"/>
          </a:xfrm>
        </p:spPr>
        <p:txBody>
          <a:bodyPr/>
          <a:lstStyle/>
          <a:p>
            <a:r>
              <a:rPr lang="zh-CN" altLang="en-US" b="0" dirty="0">
                <a:solidFill>
                  <a:schemeClr val="bg1"/>
                </a:solidFill>
              </a:rPr>
              <a:t>真伪随机数发生器</a:t>
            </a:r>
            <a:endParaRPr lang="zh-CN" altLang="en-US" dirty="0"/>
          </a:p>
        </p:txBody>
      </p:sp>
      <p:sp>
        <p:nvSpPr>
          <p:cNvPr id="4" name="灯片编号占位符 3"/>
          <p:cNvSpPr>
            <a:spLocks noGrp="1"/>
          </p:cNvSpPr>
          <p:nvPr>
            <p:ph type="sldNum" sz="quarter" idx="12"/>
          </p:nvPr>
        </p:nvSpPr>
        <p:spPr/>
        <p:txBody>
          <a:bodyPr/>
          <a:lstStyle/>
          <a:p>
            <a:fld id="{737F2E61-75E1-4E22-B7C3-7A96A5DEDED1}" type="slidenum">
              <a:rPr lang="en-US" altLang="zh-CN" smtClean="0"/>
              <a:pPr/>
              <a:t>45</a:t>
            </a:fld>
            <a:endParaRPr lang="en-US" altLang="zh-CN"/>
          </a:p>
        </p:txBody>
      </p:sp>
      <p:sp>
        <p:nvSpPr>
          <p:cNvPr id="6" name="矩形 5"/>
          <p:cNvSpPr/>
          <p:nvPr/>
        </p:nvSpPr>
        <p:spPr>
          <a:xfrm>
            <a:off x="204612" y="4162505"/>
            <a:ext cx="8640960" cy="2569934"/>
          </a:xfrm>
          <a:prstGeom prst="rect">
            <a:avLst/>
          </a:prstGeom>
        </p:spPr>
        <p:txBody>
          <a:bodyPr wrap="square">
            <a:spAutoFit/>
          </a:bodyPr>
          <a:lstStyle/>
          <a:p>
            <a:pPr marL="342900" indent="-342900" algn="l">
              <a:buClr>
                <a:srgbClr val="497E9D"/>
              </a:buClr>
              <a:buFont typeface="Wingdings" pitchFamily="2" charset="2"/>
              <a:buChar char="p"/>
            </a:pPr>
            <a:r>
              <a:rPr lang="zh-CN" altLang="en-US" sz="2000" dirty="0">
                <a:latin typeface="微软雅黑" pitchFamily="34" charset="-122"/>
                <a:ea typeface="微软雅黑" pitchFamily="34" charset="-122"/>
              </a:rPr>
              <a:t>真随机数发生器将一个有效的随机源作为输入端，这个源被称为</a:t>
            </a:r>
            <a:r>
              <a:rPr lang="zh-CN" altLang="en-US" sz="2000" dirty="0">
                <a:solidFill>
                  <a:srgbClr val="C00000"/>
                </a:solidFill>
                <a:latin typeface="微软雅黑" pitchFamily="34" charset="-122"/>
                <a:ea typeface="微软雅黑" pitchFamily="34" charset="-122"/>
              </a:rPr>
              <a:t>熵源</a:t>
            </a:r>
            <a:endParaRPr lang="en-US" altLang="zh-CN" sz="2000" dirty="0">
              <a:solidFill>
                <a:srgbClr val="C00000"/>
              </a:solidFill>
              <a:latin typeface="微软雅黑" pitchFamily="34" charset="-122"/>
              <a:ea typeface="微软雅黑" pitchFamily="34" charset="-122"/>
            </a:endParaRPr>
          </a:p>
          <a:p>
            <a:pPr marL="800100" lvl="1" indent="-342900" algn="l">
              <a:lnSpc>
                <a:spcPct val="150000"/>
              </a:lnSpc>
              <a:buClr>
                <a:srgbClr val="FF0000"/>
              </a:buClr>
              <a:buFont typeface="Wingdings" pitchFamily="2" charset="2"/>
              <a:buChar char="ü"/>
            </a:pPr>
            <a:r>
              <a:rPr lang="zh-CN" altLang="en-US" sz="1800" dirty="0">
                <a:latin typeface="微软雅黑" pitchFamily="34" charset="-122"/>
                <a:ea typeface="微软雅黑" pitchFamily="34" charset="-122"/>
              </a:rPr>
              <a:t>从计算机物理环境得到，并且包含按键时序特性，磁盘的电气活动，鼠标移动和瞬间的系统时钟</a:t>
            </a:r>
            <a:endParaRPr lang="en-US" altLang="zh-CN" sz="1800" dirty="0">
              <a:latin typeface="微软雅黑" pitchFamily="34" charset="-122"/>
              <a:ea typeface="微软雅黑" pitchFamily="34" charset="-122"/>
            </a:endParaRPr>
          </a:p>
          <a:p>
            <a:pPr marL="800100" lvl="1" indent="-342900" algn="l">
              <a:lnSpc>
                <a:spcPct val="150000"/>
              </a:lnSpc>
              <a:buClr>
                <a:srgbClr val="FF0000"/>
              </a:buClr>
              <a:buFont typeface="Wingdings" pitchFamily="2" charset="2"/>
              <a:buChar char="ü"/>
            </a:pPr>
            <a:r>
              <a:rPr lang="zh-CN" altLang="en-US" sz="1800" dirty="0">
                <a:latin typeface="微软雅黑" pitchFamily="34" charset="-122"/>
                <a:ea typeface="微软雅黑" pitchFamily="34" charset="-122"/>
              </a:rPr>
              <a:t>熵源作为一个算法的输入端来产生随机二进制数输出</a:t>
            </a:r>
          </a:p>
          <a:p>
            <a:pPr marL="342900" indent="-342900" algn="l">
              <a:lnSpc>
                <a:spcPct val="150000"/>
              </a:lnSpc>
              <a:buClr>
                <a:srgbClr val="497E9D"/>
              </a:buClr>
              <a:buFont typeface="Wingdings" pitchFamily="2" charset="2"/>
              <a:buChar char="p"/>
            </a:pPr>
            <a:r>
              <a:rPr lang="zh-CN" altLang="en-US" sz="2000" dirty="0">
                <a:latin typeface="微软雅黑" pitchFamily="34" charset="-122"/>
                <a:ea typeface="微软雅黑" pitchFamily="34" charset="-122"/>
              </a:rPr>
              <a:t>真随机数发生器能够简单的引入一个模拟源的转换来进行二进制输出</a:t>
            </a:r>
            <a:endParaRPr lang="en-US" altLang="zh-CN" sz="2000" dirty="0">
              <a:latin typeface="微软雅黑" pitchFamily="34" charset="-122"/>
              <a:ea typeface="微软雅黑" pitchFamily="34" charset="-122"/>
            </a:endParaRPr>
          </a:p>
          <a:p>
            <a:pPr marL="342900" indent="-342900" algn="l">
              <a:lnSpc>
                <a:spcPct val="150000"/>
              </a:lnSpc>
              <a:buClr>
                <a:srgbClr val="497E9D"/>
              </a:buClr>
              <a:buFont typeface="Wingdings" pitchFamily="2" charset="2"/>
              <a:buChar char="p"/>
            </a:pPr>
            <a:r>
              <a:rPr lang="zh-CN" altLang="en-US" sz="2000" dirty="0">
                <a:latin typeface="微软雅黑" pitchFamily="34" charset="-122"/>
                <a:ea typeface="微软雅黑" pitchFamily="34" charset="-122"/>
              </a:rPr>
              <a:t>真随机数发生器包含了附加的操作来克服来源中的偏移</a:t>
            </a:r>
          </a:p>
        </p:txBody>
      </p:sp>
      <p:pic>
        <p:nvPicPr>
          <p:cNvPr id="3" name="图片 2">
            <a:extLst>
              <a:ext uri="{FF2B5EF4-FFF2-40B4-BE49-F238E27FC236}">
                <a16:creationId xmlns:a16="http://schemas.microsoft.com/office/drawing/2014/main" id="{F768A153-991D-4052-BD1A-D49FE31CFE23}"/>
              </a:ext>
            </a:extLst>
          </p:cNvPr>
          <p:cNvPicPr>
            <a:picLocks noChangeAspect="1"/>
          </p:cNvPicPr>
          <p:nvPr/>
        </p:nvPicPr>
        <p:blipFill>
          <a:blip r:embed="rId3">
            <a:alphaModFix amt="85000"/>
          </a:blip>
          <a:stretch>
            <a:fillRect/>
          </a:stretch>
        </p:blipFill>
        <p:spPr>
          <a:xfrm>
            <a:off x="899592" y="1253062"/>
            <a:ext cx="7488832" cy="2884866"/>
          </a:xfrm>
          <a:prstGeom prst="rect">
            <a:avLst/>
          </a:prstGeom>
        </p:spPr>
      </p:pic>
    </p:spTree>
    <p:extLst>
      <p:ext uri="{BB962C8B-B14F-4D97-AF65-F5344CB8AC3E}">
        <p14:creationId xmlns:p14="http://schemas.microsoft.com/office/powerpoint/2010/main" val="3146954802"/>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27384"/>
            <a:ext cx="7921625" cy="1008062"/>
          </a:xfrm>
        </p:spPr>
        <p:txBody>
          <a:bodyPr/>
          <a:lstStyle/>
          <a:p>
            <a:r>
              <a:rPr lang="zh-CN" altLang="en-US" b="0" dirty="0">
                <a:solidFill>
                  <a:schemeClr val="bg1"/>
                </a:solidFill>
              </a:rPr>
              <a:t>真伪随机数发生器</a:t>
            </a:r>
            <a:endParaRPr lang="zh-CN" altLang="en-US" dirty="0"/>
          </a:p>
        </p:txBody>
      </p:sp>
      <p:sp>
        <p:nvSpPr>
          <p:cNvPr id="4" name="灯片编号占位符 3"/>
          <p:cNvSpPr>
            <a:spLocks noGrp="1"/>
          </p:cNvSpPr>
          <p:nvPr>
            <p:ph type="sldNum" sz="quarter" idx="12"/>
          </p:nvPr>
        </p:nvSpPr>
        <p:spPr/>
        <p:txBody>
          <a:bodyPr/>
          <a:lstStyle/>
          <a:p>
            <a:fld id="{737F2E61-75E1-4E22-B7C3-7A96A5DEDED1}" type="slidenum">
              <a:rPr lang="en-US" altLang="zh-CN" smtClean="0"/>
              <a:pPr/>
              <a:t>46</a:t>
            </a:fld>
            <a:endParaRPr lang="en-US" altLang="zh-CN"/>
          </a:p>
        </p:txBody>
      </p:sp>
      <p:sp>
        <p:nvSpPr>
          <p:cNvPr id="6" name="矩形 5"/>
          <p:cNvSpPr/>
          <p:nvPr/>
        </p:nvSpPr>
        <p:spPr>
          <a:xfrm>
            <a:off x="137264" y="4088375"/>
            <a:ext cx="8640960" cy="2613023"/>
          </a:xfrm>
          <a:prstGeom prst="rect">
            <a:avLst/>
          </a:prstGeom>
        </p:spPr>
        <p:txBody>
          <a:bodyPr wrap="square">
            <a:spAutoFit/>
          </a:bodyPr>
          <a:lstStyle/>
          <a:p>
            <a:pPr marL="342900" indent="-342900" algn="l">
              <a:lnSpc>
                <a:spcPct val="130000"/>
              </a:lnSpc>
              <a:spcAft>
                <a:spcPts val="0"/>
              </a:spcAft>
              <a:buClr>
                <a:srgbClr val="497E9D"/>
              </a:buClr>
              <a:buFont typeface="Wingdings" pitchFamily="2" charset="2"/>
              <a:buChar char="p"/>
            </a:pPr>
            <a:r>
              <a:rPr lang="zh-CN" altLang="en-US" sz="1800" dirty="0">
                <a:solidFill>
                  <a:srgbClr val="C00000"/>
                </a:solidFill>
                <a:latin typeface="微软雅黑" pitchFamily="34" charset="-122"/>
                <a:ea typeface="微软雅黑" pitchFamily="34" charset="-122"/>
              </a:rPr>
              <a:t>伪随机数发生器</a:t>
            </a:r>
            <a:r>
              <a:rPr lang="en-US" altLang="zh-CN" sz="1800" dirty="0">
                <a:solidFill>
                  <a:srgbClr val="C00000"/>
                </a:solidFill>
                <a:latin typeface="微软雅黑" pitchFamily="34" charset="-122"/>
                <a:ea typeface="微软雅黑" pitchFamily="34" charset="-122"/>
              </a:rPr>
              <a:t>: </a:t>
            </a:r>
            <a:r>
              <a:rPr lang="zh-CN" altLang="en-US" sz="1800" dirty="0">
                <a:latin typeface="微软雅黑" pitchFamily="34" charset="-122"/>
                <a:ea typeface="微软雅黑" pitchFamily="34" charset="-122"/>
              </a:rPr>
              <a:t>一种算法被用来生产一个开路型比特流被称为</a:t>
            </a:r>
            <a:r>
              <a:rPr lang="en-US" altLang="zh-CN" sz="1800" dirty="0">
                <a:latin typeface="微软雅黑" pitchFamily="34" charset="-122"/>
                <a:ea typeface="微软雅黑" pitchFamily="34" charset="-122"/>
              </a:rPr>
              <a:t>PRNG</a:t>
            </a:r>
            <a:r>
              <a:rPr lang="en-US" altLang="zh-CN" sz="1800" dirty="0"/>
              <a:t> </a:t>
            </a:r>
            <a:r>
              <a:rPr lang="en-US" altLang="zh-CN" sz="1800" dirty="0">
                <a:latin typeface="微软雅黑" pitchFamily="34" charset="-122"/>
                <a:ea typeface="微软雅黑" pitchFamily="34" charset="-122"/>
              </a:rPr>
              <a:t> </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pseudo-random number generator </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 </a:t>
            </a:r>
            <a:r>
              <a:rPr lang="zh-CN" altLang="en-US" sz="1800" dirty="0">
                <a:latin typeface="微软雅黑" pitchFamily="34" charset="-122"/>
                <a:ea typeface="微软雅黑" pitchFamily="34" charset="-122"/>
              </a:rPr>
              <a:t>一个开路型比特流的常见应用是作为输入端来输入对称的密码流。</a:t>
            </a:r>
            <a:endParaRPr lang="en-US" altLang="zh-CN" sz="1800" dirty="0">
              <a:latin typeface="微软雅黑" pitchFamily="34" charset="-122"/>
              <a:ea typeface="微软雅黑" pitchFamily="34" charset="-122"/>
            </a:endParaRPr>
          </a:p>
          <a:p>
            <a:pPr marL="342900" indent="-342900" algn="l">
              <a:lnSpc>
                <a:spcPct val="130000"/>
              </a:lnSpc>
              <a:spcAft>
                <a:spcPts val="0"/>
              </a:spcAft>
              <a:buClr>
                <a:srgbClr val="497E9D"/>
              </a:buClr>
              <a:buFont typeface="Wingdings" pitchFamily="2" charset="2"/>
              <a:buChar char="p"/>
            </a:pPr>
            <a:r>
              <a:rPr lang="zh-CN" altLang="en-US" sz="1800" dirty="0">
                <a:latin typeface="微软雅黑" pitchFamily="34" charset="-122"/>
                <a:ea typeface="微软雅黑" pitchFamily="34" charset="-122"/>
              </a:rPr>
              <a:t>伪随机数生成器采用一个不变值作为输入端，这个不变值称为</a:t>
            </a:r>
            <a:r>
              <a:rPr lang="zh-CN" altLang="en-US" sz="1800" dirty="0">
                <a:solidFill>
                  <a:srgbClr val="C00000"/>
                </a:solidFill>
                <a:latin typeface="微软雅黑" pitchFamily="34" charset="-122"/>
                <a:ea typeface="微软雅黑" pitchFamily="34" charset="-122"/>
              </a:rPr>
              <a:t>种子</a:t>
            </a:r>
            <a:r>
              <a:rPr lang="zh-CN" altLang="en-US" sz="1800" dirty="0">
                <a:latin typeface="微软雅黑" pitchFamily="34" charset="-122"/>
                <a:ea typeface="微软雅黑" pitchFamily="34" charset="-122"/>
              </a:rPr>
              <a:t>，并且运用了</a:t>
            </a:r>
            <a:r>
              <a:rPr lang="zh-CN" altLang="en-US" sz="1800" dirty="0">
                <a:solidFill>
                  <a:srgbClr val="C00000"/>
                </a:solidFill>
                <a:latin typeface="微软雅黑" pitchFamily="34" charset="-122"/>
                <a:ea typeface="微软雅黑" pitchFamily="34" charset="-122"/>
              </a:rPr>
              <a:t>确定的算法</a:t>
            </a:r>
            <a:r>
              <a:rPr lang="zh-CN" altLang="en-US" sz="1800" dirty="0">
                <a:latin typeface="微软雅黑" pitchFamily="34" charset="-122"/>
                <a:ea typeface="微软雅黑" pitchFamily="34" charset="-122"/>
              </a:rPr>
              <a:t>来产生一系列的输出比特。</a:t>
            </a:r>
            <a:endParaRPr lang="en-US" altLang="zh-CN" sz="1800" dirty="0">
              <a:latin typeface="微软雅黑" pitchFamily="34" charset="-122"/>
              <a:ea typeface="微软雅黑" pitchFamily="34" charset="-122"/>
            </a:endParaRPr>
          </a:p>
          <a:p>
            <a:pPr marL="742950" lvl="1" indent="-285750" algn="l">
              <a:lnSpc>
                <a:spcPct val="130000"/>
              </a:lnSpc>
              <a:spcAft>
                <a:spcPts val="0"/>
              </a:spcAft>
              <a:buClr>
                <a:srgbClr val="FF0000"/>
              </a:buClr>
              <a:buFont typeface="Wingdings" pitchFamily="2" charset="2"/>
              <a:buChar char="ü"/>
            </a:pPr>
            <a:r>
              <a:rPr lang="zh-CN" altLang="en-US" sz="1800" dirty="0">
                <a:latin typeface="微软雅黑" pitchFamily="34" charset="-122"/>
                <a:ea typeface="微软雅黑" pitchFamily="34" charset="-122"/>
              </a:rPr>
              <a:t>算法的结果通过回馈途径送到输入端</a:t>
            </a:r>
            <a:endParaRPr lang="en-US" altLang="zh-CN" sz="1800" dirty="0">
              <a:latin typeface="微软雅黑" pitchFamily="34" charset="-122"/>
              <a:ea typeface="微软雅黑" pitchFamily="34" charset="-122"/>
            </a:endParaRPr>
          </a:p>
          <a:p>
            <a:pPr marL="742950" lvl="1" indent="-285750" algn="l">
              <a:lnSpc>
                <a:spcPct val="130000"/>
              </a:lnSpc>
              <a:spcAft>
                <a:spcPts val="0"/>
              </a:spcAft>
              <a:buClr>
                <a:srgbClr val="FF0000"/>
              </a:buClr>
              <a:buFont typeface="Wingdings" pitchFamily="2" charset="2"/>
              <a:buChar char="ü"/>
            </a:pPr>
            <a:r>
              <a:rPr lang="zh-CN" altLang="en-US" sz="1800" dirty="0">
                <a:latin typeface="微软雅黑" pitchFamily="34" charset="-122"/>
                <a:ea typeface="微软雅黑" pitchFamily="34" charset="-122"/>
              </a:rPr>
              <a:t>输出比特流仅仅被输入价值所决定，并且种子能够产生全部的比特流</a:t>
            </a:r>
          </a:p>
        </p:txBody>
      </p:sp>
      <p:pic>
        <p:nvPicPr>
          <p:cNvPr id="7" name="图片 6">
            <a:extLst>
              <a:ext uri="{FF2B5EF4-FFF2-40B4-BE49-F238E27FC236}">
                <a16:creationId xmlns:a16="http://schemas.microsoft.com/office/drawing/2014/main" id="{F2BB9DCF-EB30-4B74-BEBD-4DCA3A5F69A8}"/>
              </a:ext>
            </a:extLst>
          </p:cNvPr>
          <p:cNvPicPr>
            <a:picLocks noChangeAspect="1"/>
          </p:cNvPicPr>
          <p:nvPr/>
        </p:nvPicPr>
        <p:blipFill>
          <a:blip r:embed="rId3"/>
          <a:stretch>
            <a:fillRect/>
          </a:stretch>
        </p:blipFill>
        <p:spPr>
          <a:xfrm>
            <a:off x="827584" y="1203509"/>
            <a:ext cx="7488832" cy="2884866"/>
          </a:xfrm>
          <a:prstGeom prst="rect">
            <a:avLst/>
          </a:prstGeom>
        </p:spPr>
      </p:pic>
    </p:spTree>
    <p:extLst>
      <p:ext uri="{BB962C8B-B14F-4D97-AF65-F5344CB8AC3E}">
        <p14:creationId xmlns:p14="http://schemas.microsoft.com/office/powerpoint/2010/main" val="4095970027"/>
      </p:ext>
    </p:extLst>
  </p:cSld>
  <p:clrMapOvr>
    <a:masterClrMapping/>
  </p:clrMapOvr>
  <p:transition>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27384"/>
            <a:ext cx="7921625" cy="1008062"/>
          </a:xfrm>
        </p:spPr>
        <p:txBody>
          <a:bodyPr/>
          <a:lstStyle/>
          <a:p>
            <a:r>
              <a:rPr lang="zh-CN" altLang="en-US" b="0" dirty="0">
                <a:solidFill>
                  <a:schemeClr val="bg1"/>
                </a:solidFill>
              </a:rPr>
              <a:t>真伪随机数发生器</a:t>
            </a:r>
            <a:endParaRPr lang="zh-CN" altLang="en-US" dirty="0"/>
          </a:p>
        </p:txBody>
      </p:sp>
      <p:sp>
        <p:nvSpPr>
          <p:cNvPr id="4" name="灯片编号占位符 3"/>
          <p:cNvSpPr>
            <a:spLocks noGrp="1"/>
          </p:cNvSpPr>
          <p:nvPr>
            <p:ph type="sldNum" sz="quarter" idx="12"/>
          </p:nvPr>
        </p:nvSpPr>
        <p:spPr/>
        <p:txBody>
          <a:bodyPr/>
          <a:lstStyle/>
          <a:p>
            <a:fld id="{737F2E61-75E1-4E22-B7C3-7A96A5DEDED1}" type="slidenum">
              <a:rPr lang="en-US" altLang="zh-CN" smtClean="0"/>
              <a:pPr/>
              <a:t>47</a:t>
            </a:fld>
            <a:endParaRPr lang="en-US" altLang="zh-CN"/>
          </a:p>
        </p:txBody>
      </p:sp>
      <p:sp>
        <p:nvSpPr>
          <p:cNvPr id="6" name="矩形 5"/>
          <p:cNvSpPr/>
          <p:nvPr/>
        </p:nvSpPr>
        <p:spPr>
          <a:xfrm>
            <a:off x="196555" y="4293096"/>
            <a:ext cx="8640960" cy="2372957"/>
          </a:xfrm>
          <a:prstGeom prst="rect">
            <a:avLst/>
          </a:prstGeom>
        </p:spPr>
        <p:txBody>
          <a:bodyPr wrap="square">
            <a:spAutoFit/>
          </a:bodyPr>
          <a:lstStyle/>
          <a:p>
            <a:pPr marL="342900" indent="-342900" algn="l">
              <a:lnSpc>
                <a:spcPct val="130000"/>
              </a:lnSpc>
              <a:buClr>
                <a:srgbClr val="497E9D"/>
              </a:buClr>
              <a:buFont typeface="Wingdings" pitchFamily="2" charset="2"/>
              <a:buChar char="p"/>
            </a:pPr>
            <a:r>
              <a:rPr lang="zh-CN" altLang="en-US" sz="19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伪随机函数</a:t>
            </a:r>
            <a:r>
              <a:rPr lang="en-US" altLang="zh-CN" sz="19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(PRF) : </a:t>
            </a:r>
            <a:r>
              <a:rPr lang="en-US" altLang="zh-CN" sz="1900" dirty="0">
                <a:latin typeface="微软雅黑" pitchFamily="34" charset="-122"/>
                <a:ea typeface="微软雅黑" pitchFamily="34" charset="-122"/>
              </a:rPr>
              <a:t>PRF </a:t>
            </a:r>
            <a:r>
              <a:rPr lang="zh-CN" altLang="en-US" sz="1900" dirty="0">
                <a:latin typeface="微软雅黑" pitchFamily="34" charset="-122"/>
                <a:ea typeface="微软雅黑" pitchFamily="34" charset="-122"/>
              </a:rPr>
              <a:t>被用来生产一些固定长度的伪随机比特串。例如对称的加密密钥和随机数。典型的</a:t>
            </a:r>
            <a:r>
              <a:rPr lang="en-US" altLang="zh-CN" sz="1900" dirty="0">
                <a:latin typeface="微软雅黑" pitchFamily="34" charset="-122"/>
                <a:ea typeface="微软雅黑" pitchFamily="34" charset="-122"/>
              </a:rPr>
              <a:t>PRF</a:t>
            </a:r>
            <a:r>
              <a:rPr lang="zh-CN" altLang="en-US" sz="1900" dirty="0">
                <a:latin typeface="微软雅黑" pitchFamily="34" charset="-122"/>
                <a:ea typeface="微软雅黑" pitchFamily="34" charset="-122"/>
              </a:rPr>
              <a:t>采用种子加上下文中特定的价值作为输入端，例如用户名</a:t>
            </a:r>
            <a:r>
              <a:rPr lang="en-US" altLang="zh-CN" sz="1900" dirty="0">
                <a:latin typeface="微软雅黑" pitchFamily="34" charset="-122"/>
                <a:ea typeface="微软雅黑" pitchFamily="34" charset="-122"/>
              </a:rPr>
              <a:t>ID</a:t>
            </a:r>
            <a:r>
              <a:rPr lang="zh-CN" altLang="en-US" sz="1900" dirty="0">
                <a:latin typeface="微软雅黑" pitchFamily="34" charset="-122"/>
                <a:ea typeface="微软雅黑" pitchFamily="34" charset="-122"/>
              </a:rPr>
              <a:t>和应用</a:t>
            </a:r>
            <a:r>
              <a:rPr lang="en-US" altLang="zh-CN" sz="1900" dirty="0">
                <a:latin typeface="微软雅黑" pitchFamily="34" charset="-122"/>
                <a:ea typeface="微软雅黑" pitchFamily="34" charset="-122"/>
              </a:rPr>
              <a:t>ID</a:t>
            </a:r>
            <a:r>
              <a:rPr lang="zh-CN" altLang="en-US" sz="1900" dirty="0">
                <a:latin typeface="微软雅黑" pitchFamily="34" charset="-122"/>
                <a:ea typeface="微软雅黑" pitchFamily="34" charset="-122"/>
              </a:rPr>
              <a:t>。</a:t>
            </a:r>
            <a:endParaRPr lang="en-US" altLang="zh-CN" sz="1900" dirty="0">
              <a:latin typeface="微软雅黑" pitchFamily="34" charset="-122"/>
              <a:ea typeface="微软雅黑" pitchFamily="34" charset="-122"/>
            </a:endParaRPr>
          </a:p>
          <a:p>
            <a:pPr marL="342900" indent="-342900" algn="l">
              <a:lnSpc>
                <a:spcPct val="130000"/>
              </a:lnSpc>
              <a:buClr>
                <a:srgbClr val="497E9D"/>
              </a:buClr>
              <a:buFont typeface="Wingdings" pitchFamily="2" charset="2"/>
              <a:buChar char="p"/>
            </a:pPr>
            <a:r>
              <a:rPr lang="en-US" altLang="zh-CN" sz="19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PRNG</a:t>
            </a:r>
            <a:r>
              <a:rPr lang="zh-CN" altLang="en-US" sz="19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与</a:t>
            </a:r>
            <a:r>
              <a:rPr lang="en-US" altLang="zh-CN" sz="19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PRF</a:t>
            </a:r>
            <a:r>
              <a:rPr lang="zh-CN" altLang="en-US" sz="19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a:t>
            </a:r>
            <a:r>
              <a:rPr lang="zh-CN" altLang="en-US" sz="1900" dirty="0">
                <a:latin typeface="微软雅黑" pitchFamily="34" charset="-122"/>
                <a:ea typeface="微软雅黑" pitchFamily="34" charset="-122"/>
              </a:rPr>
              <a:t>相同的算法能被双方所应用；两者都需要一个种子，并且双方都必须呈现出随意性和不可预测性；一个</a:t>
            </a:r>
            <a:r>
              <a:rPr lang="en-US" altLang="zh-CN" sz="1900" dirty="0">
                <a:latin typeface="微软雅黑" pitchFamily="34" charset="-122"/>
                <a:ea typeface="微软雅黑" pitchFamily="34" charset="-122"/>
              </a:rPr>
              <a:t>PRNG </a:t>
            </a:r>
            <a:r>
              <a:rPr lang="zh-CN" altLang="en-US" sz="1900" dirty="0">
                <a:latin typeface="微软雅黑" pitchFamily="34" charset="-122"/>
                <a:ea typeface="微软雅黑" pitchFamily="34" charset="-122"/>
              </a:rPr>
              <a:t>应用也可以运用上下文特定的输入端。</a:t>
            </a:r>
          </a:p>
        </p:txBody>
      </p:sp>
      <p:pic>
        <p:nvPicPr>
          <p:cNvPr id="7" name="图片 6">
            <a:extLst>
              <a:ext uri="{FF2B5EF4-FFF2-40B4-BE49-F238E27FC236}">
                <a16:creationId xmlns:a16="http://schemas.microsoft.com/office/drawing/2014/main" id="{8A482588-EFBA-41FE-8ECF-D28F7305D191}"/>
              </a:ext>
            </a:extLst>
          </p:cNvPr>
          <p:cNvPicPr>
            <a:picLocks noChangeAspect="1"/>
          </p:cNvPicPr>
          <p:nvPr/>
        </p:nvPicPr>
        <p:blipFill>
          <a:blip r:embed="rId3"/>
          <a:stretch>
            <a:fillRect/>
          </a:stretch>
        </p:blipFill>
        <p:spPr>
          <a:xfrm>
            <a:off x="899592" y="1194454"/>
            <a:ext cx="7488832" cy="2884866"/>
          </a:xfrm>
          <a:prstGeom prst="rect">
            <a:avLst/>
          </a:prstGeom>
        </p:spPr>
      </p:pic>
    </p:spTree>
    <p:extLst>
      <p:ext uri="{BB962C8B-B14F-4D97-AF65-F5344CB8AC3E}">
        <p14:creationId xmlns:p14="http://schemas.microsoft.com/office/powerpoint/2010/main" val="296484668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b="0" dirty="0">
                <a:solidFill>
                  <a:schemeClr val="bg1"/>
                </a:solidFill>
              </a:rPr>
              <a:t>随机性判定标准</a:t>
            </a:r>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48</a:t>
            </a:fld>
            <a:endParaRPr lang="en-US" altLang="zh-CN"/>
          </a:p>
        </p:txBody>
      </p:sp>
      <p:sp>
        <p:nvSpPr>
          <p:cNvPr id="7" name="矩形 6"/>
          <p:cNvSpPr/>
          <p:nvPr/>
        </p:nvSpPr>
        <p:spPr>
          <a:xfrm>
            <a:off x="611560" y="1574709"/>
            <a:ext cx="7992888" cy="1754326"/>
          </a:xfrm>
          <a:prstGeom prst="rect">
            <a:avLst/>
          </a:prstGeom>
        </p:spPr>
        <p:txBody>
          <a:bodyPr wrap="square">
            <a:spAutoFit/>
          </a:bodyPr>
          <a:lstStyle/>
          <a:p>
            <a:pPr marL="342900" indent="-342900" algn="l">
              <a:lnSpc>
                <a:spcPct val="150000"/>
              </a:lnSpc>
              <a:buClr>
                <a:srgbClr val="457895"/>
              </a:buClr>
              <a:buFont typeface="Wingdings" pitchFamily="2" charset="2"/>
              <a:buChar char="p"/>
            </a:pPr>
            <a:r>
              <a:rPr lang="zh-CN" altLang="en-US" sz="2400" dirty="0">
                <a:latin typeface="微软雅黑" pitchFamily="34" charset="-122"/>
                <a:ea typeface="微软雅黑" pitchFamily="34" charset="-122"/>
              </a:rPr>
              <a:t>一般情况下，随机数列生成过程中要注意的问题就是这一系列数据在严格统计意义上来说是要随机的。</a:t>
            </a:r>
            <a:endParaRPr lang="en-US" altLang="zh-CN" sz="2400" dirty="0">
              <a:latin typeface="微软雅黑" pitchFamily="34" charset="-122"/>
              <a:ea typeface="微软雅黑" pitchFamily="34" charset="-122"/>
            </a:endParaRPr>
          </a:p>
          <a:p>
            <a:pPr marL="342900" indent="-342900" algn="l">
              <a:lnSpc>
                <a:spcPct val="150000"/>
              </a:lnSpc>
              <a:buClr>
                <a:schemeClr val="accent2"/>
              </a:buClr>
              <a:buFont typeface="Wingdings" pitchFamily="2" charset="2"/>
              <a:buChar char="p"/>
            </a:pPr>
            <a:endParaRPr lang="en-US" altLang="zh-CN" sz="2400" dirty="0">
              <a:latin typeface="微软雅黑" pitchFamily="34" charset="-122"/>
              <a:ea typeface="微软雅黑" pitchFamily="34" charset="-122"/>
            </a:endParaRPr>
          </a:p>
        </p:txBody>
      </p:sp>
      <p:pic>
        <p:nvPicPr>
          <p:cNvPr id="1025" name="Picture 1" descr="C:\Documents and Settings\H\Application Data\Tencent\Users\34767271\QQ\WinTemp\RichOle\M3Y2SPDW1T5WHONK[6EO4Q0.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7664" y="3329035"/>
            <a:ext cx="1546723" cy="227603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275856" y="4005064"/>
            <a:ext cx="5184576" cy="621773"/>
          </a:xfrm>
          <a:prstGeom prst="rect">
            <a:avLst/>
          </a:prstGeom>
        </p:spPr>
        <p:txBody>
          <a:bodyPr wrap="square">
            <a:spAutoFit/>
          </a:bodyPr>
          <a:lstStyle/>
          <a:p>
            <a:pPr algn="l">
              <a:lnSpc>
                <a:spcPct val="150000"/>
              </a:lnSpc>
              <a:buClr>
                <a:schemeClr val="accent2"/>
              </a:buClr>
            </a:pPr>
            <a:r>
              <a:rPr lang="zh-CN" altLang="en-US" sz="2600" dirty="0">
                <a:solidFill>
                  <a:srgbClr val="C00000"/>
                </a:solidFill>
                <a:latin typeface="微软雅黑" pitchFamily="34" charset="-122"/>
                <a:ea typeface="微软雅黑" pitchFamily="34" charset="-122"/>
              </a:rPr>
              <a:t>如何验证一个序列数是否是随机的？</a:t>
            </a:r>
          </a:p>
        </p:txBody>
      </p:sp>
    </p:spTree>
    <p:extLst>
      <p:ext uri="{BB962C8B-B14F-4D97-AF65-F5344CB8AC3E}">
        <p14:creationId xmlns:p14="http://schemas.microsoft.com/office/powerpoint/2010/main" val="9832949"/>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11188" y="-27384"/>
            <a:ext cx="7921625" cy="1008062"/>
          </a:xfrm>
        </p:spPr>
        <p:txBody>
          <a:bodyPr/>
          <a:lstStyle/>
          <a:p>
            <a:r>
              <a:rPr lang="zh-CN" altLang="en-US" b="0" dirty="0">
                <a:solidFill>
                  <a:schemeClr val="bg1"/>
                </a:solidFill>
              </a:rPr>
              <a:t>随机性判定标准</a:t>
            </a:r>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49</a:t>
            </a:fld>
            <a:endParaRPr lang="en-US" altLang="zh-CN"/>
          </a:p>
        </p:txBody>
      </p:sp>
      <p:sp>
        <p:nvSpPr>
          <p:cNvPr id="7" name="矩形 6"/>
          <p:cNvSpPr/>
          <p:nvPr/>
        </p:nvSpPr>
        <p:spPr>
          <a:xfrm>
            <a:off x="609488" y="2132856"/>
            <a:ext cx="7992888" cy="2616101"/>
          </a:xfrm>
          <a:prstGeom prst="rect">
            <a:avLst/>
          </a:prstGeom>
        </p:spPr>
        <p:txBody>
          <a:bodyPr wrap="square">
            <a:spAutoFit/>
          </a:bodyPr>
          <a:lstStyle/>
          <a:p>
            <a:pPr marL="342900" indent="-342900" algn="l">
              <a:lnSpc>
                <a:spcPct val="150000"/>
              </a:lnSpc>
              <a:spcBef>
                <a:spcPts val="600"/>
              </a:spcBef>
              <a:spcAft>
                <a:spcPts val="1800"/>
              </a:spcAft>
              <a:buClr>
                <a:srgbClr val="497E9D"/>
              </a:buClr>
              <a:buFont typeface="Wingdings" pitchFamily="2" charset="2"/>
              <a:buChar char="p"/>
            </a:pPr>
            <a:r>
              <a:rPr lang="zh-CN" altLang="en-US" sz="2400" dirty="0">
                <a:solidFill>
                  <a:srgbClr val="C00000"/>
                </a:solidFill>
                <a:latin typeface="微软雅黑" pitchFamily="34" charset="-122"/>
                <a:ea typeface="微软雅黑" pitchFamily="34" charset="-122"/>
              </a:rPr>
              <a:t>均匀分布</a:t>
            </a:r>
            <a:r>
              <a:rPr lang="zh-CN" altLang="en-US" sz="2400" dirty="0">
                <a:latin typeface="微软雅黑" pitchFamily="34" charset="-122"/>
                <a:ea typeface="微软雅黑" pitchFamily="34" charset="-122"/>
              </a:rPr>
              <a:t>：在一定次序或者系列上的比特的分布要均匀分配。</a:t>
            </a:r>
            <a:r>
              <a:rPr lang="en-US" altLang="zh-CN" sz="24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1 </a:t>
            </a:r>
            <a:r>
              <a:rPr lang="zh-CN" altLang="en-US" sz="24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和 </a:t>
            </a:r>
            <a:r>
              <a:rPr lang="en-US" altLang="zh-CN" sz="24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0 </a:t>
            </a:r>
            <a:r>
              <a:rPr lang="zh-CN" altLang="en-US" sz="2400" dirty="0">
                <a:latin typeface="微软雅黑" pitchFamily="34" charset="-122"/>
                <a:ea typeface="微软雅黑" pitchFamily="34" charset="-122"/>
              </a:rPr>
              <a:t>出现的频率必须大致相同</a:t>
            </a:r>
            <a:endParaRPr lang="en-US" altLang="zh-CN" sz="2400" dirty="0">
              <a:latin typeface="微软雅黑" pitchFamily="34" charset="-122"/>
              <a:ea typeface="微软雅黑" pitchFamily="34" charset="-122"/>
            </a:endParaRPr>
          </a:p>
          <a:p>
            <a:pPr marL="342900" indent="-342900" algn="l">
              <a:lnSpc>
                <a:spcPct val="150000"/>
              </a:lnSpc>
              <a:spcBef>
                <a:spcPts val="600"/>
              </a:spcBef>
              <a:spcAft>
                <a:spcPts val="600"/>
              </a:spcAft>
              <a:buClr>
                <a:srgbClr val="497E9D"/>
              </a:buClr>
              <a:buFont typeface="Wingdings" pitchFamily="2" charset="2"/>
              <a:buChar char="p"/>
            </a:pPr>
            <a:r>
              <a:rPr lang="zh-CN" altLang="en-US" sz="2400" dirty="0">
                <a:solidFill>
                  <a:srgbClr val="C00000"/>
                </a:solidFill>
                <a:latin typeface="微软雅黑" pitchFamily="34" charset="-122"/>
                <a:ea typeface="微软雅黑" pitchFamily="34" charset="-122"/>
              </a:rPr>
              <a:t>独立</a:t>
            </a:r>
            <a:r>
              <a:rPr lang="en-US" altLang="zh-CN" sz="2400" dirty="0">
                <a:solidFill>
                  <a:srgbClr val="C00000"/>
                </a:solidFill>
                <a:latin typeface="微软雅黑" pitchFamily="34" charset="-122"/>
                <a:ea typeface="微软雅黑" pitchFamily="34" charset="-122"/>
              </a:rPr>
              <a:t> </a:t>
            </a:r>
            <a:r>
              <a:rPr lang="zh-CN" altLang="en-US" sz="2400" dirty="0">
                <a:latin typeface="微软雅黑" pitchFamily="34" charset="-122"/>
                <a:ea typeface="微软雅黑" pitchFamily="34" charset="-122"/>
              </a:rPr>
              <a:t>：在同一序列上，没有一个数字能影响和干涉其他数字。</a:t>
            </a:r>
            <a:endParaRPr lang="en-US" altLang="zh-CN" sz="2400" dirty="0">
              <a:latin typeface="微软雅黑" pitchFamily="34" charset="-122"/>
              <a:ea typeface="微软雅黑" pitchFamily="34" charset="-122"/>
            </a:endParaRPr>
          </a:p>
        </p:txBody>
      </p:sp>
    </p:spTree>
    <p:extLst>
      <p:ext uri="{BB962C8B-B14F-4D97-AF65-F5344CB8AC3E}">
        <p14:creationId xmlns:p14="http://schemas.microsoft.com/office/powerpoint/2010/main" val="1903118558"/>
      </p:ext>
    </p:extLst>
  </p:cSld>
  <p:clrMapOvr>
    <a:masterClrMapping/>
  </p:clrMapOvr>
  <p:transition>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68313" y="-99392"/>
            <a:ext cx="8229600" cy="1143000"/>
          </a:xfrm>
        </p:spPr>
        <p:txBody>
          <a:bodyPr/>
          <a:lstStyle/>
          <a:p>
            <a:r>
              <a:rPr lang="en-US" altLang="zh-CN" dirty="0"/>
              <a:t>     </a:t>
            </a:r>
            <a:r>
              <a:rPr lang="zh-CN" altLang="en-US" b="0" dirty="0">
                <a:solidFill>
                  <a:schemeClr val="bg1"/>
                </a:solidFill>
              </a:rPr>
              <a:t>对称加密原理</a:t>
            </a:r>
          </a:p>
        </p:txBody>
      </p:sp>
      <p:sp>
        <p:nvSpPr>
          <p:cNvPr id="15370" name="Text Box 10"/>
          <p:cNvSpPr txBox="1">
            <a:spLocks noChangeArrowheads="1"/>
          </p:cNvSpPr>
          <p:nvPr/>
        </p:nvSpPr>
        <p:spPr bwMode="auto">
          <a:xfrm>
            <a:off x="395536" y="476672"/>
            <a:ext cx="1114747" cy="646331"/>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zh-CN" sz="3600" dirty="0">
                <a:solidFill>
                  <a:schemeClr val="bg1"/>
                </a:solidFill>
                <a:latin typeface="Arial Black" pitchFamily="34" charset="0"/>
                <a:ea typeface="+mj-ea"/>
                <a:cs typeface="+mj-cs"/>
              </a:rPr>
              <a:t>2.1</a:t>
            </a:r>
          </a:p>
        </p:txBody>
      </p:sp>
      <p:sp>
        <p:nvSpPr>
          <p:cNvPr id="3" name="灯片编号占位符 2"/>
          <p:cNvSpPr>
            <a:spLocks noGrp="1"/>
          </p:cNvSpPr>
          <p:nvPr>
            <p:ph type="sldNum" sz="quarter" idx="12"/>
          </p:nvPr>
        </p:nvSpPr>
        <p:spPr/>
        <p:txBody>
          <a:bodyPr/>
          <a:lstStyle/>
          <a:p>
            <a:fld id="{CBA1EC56-8748-426B-855A-225108A56414}" type="slidenum">
              <a:rPr lang="en-US" altLang="zh-CN" smtClean="0"/>
              <a:pPr/>
              <a:t>5</a:t>
            </a:fld>
            <a:endParaRPr lang="en-US" altLang="zh-CN"/>
          </a:p>
        </p:txBody>
      </p:sp>
      <p:sp>
        <p:nvSpPr>
          <p:cNvPr id="4" name="矩形 3"/>
          <p:cNvSpPr/>
          <p:nvPr/>
        </p:nvSpPr>
        <p:spPr>
          <a:xfrm>
            <a:off x="2757601" y="5765194"/>
            <a:ext cx="3416321" cy="523220"/>
          </a:xfrm>
          <a:prstGeom prst="rect">
            <a:avLst/>
          </a:prstGeom>
        </p:spPr>
        <p:txBody>
          <a:bodyPr wrap="none">
            <a:spAutoFit/>
          </a:bodyPr>
          <a:lstStyle/>
          <a:p>
            <a:r>
              <a:rPr lang="zh-CN" altLang="en-US" sz="2800" dirty="0">
                <a:latin typeface="微软雅黑" pitchFamily="34" charset="-122"/>
                <a:ea typeface="微软雅黑" pitchFamily="34" charset="-122"/>
              </a:rPr>
              <a:t>对称加密的简化模型</a:t>
            </a:r>
          </a:p>
        </p:txBody>
      </p:sp>
      <p:pic>
        <p:nvPicPr>
          <p:cNvPr id="2" name="图片 1">
            <a:extLst>
              <a:ext uri="{FF2B5EF4-FFF2-40B4-BE49-F238E27FC236}">
                <a16:creationId xmlns:a16="http://schemas.microsoft.com/office/drawing/2014/main" id="{426B8302-A054-4B94-BFFC-3F6221D224E0}"/>
              </a:ext>
            </a:extLst>
          </p:cNvPr>
          <p:cNvPicPr>
            <a:picLocks noChangeAspect="1"/>
          </p:cNvPicPr>
          <p:nvPr/>
        </p:nvPicPr>
        <p:blipFill>
          <a:blip r:embed="rId3"/>
          <a:stretch>
            <a:fillRect/>
          </a:stretch>
        </p:blipFill>
        <p:spPr>
          <a:xfrm>
            <a:off x="0" y="2182939"/>
            <a:ext cx="9144000" cy="3230880"/>
          </a:xfrm>
          <a:prstGeom prst="rect">
            <a:avLst/>
          </a:prstGeom>
        </p:spPr>
      </p:pic>
    </p:spTree>
    <p:extLst>
      <p:ext uri="{BB962C8B-B14F-4D97-AF65-F5344CB8AC3E}">
        <p14:creationId xmlns:p14="http://schemas.microsoft.com/office/powerpoint/2010/main" val="2501599186"/>
      </p:ext>
    </p:extLst>
  </p:cSld>
  <p:clrMapOvr>
    <a:masterClrMapping/>
  </p:clrMapOvr>
  <p:transition>
    <p:wipe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11188" y="-27384"/>
            <a:ext cx="7921625" cy="1008062"/>
          </a:xfrm>
        </p:spPr>
        <p:txBody>
          <a:bodyPr/>
          <a:lstStyle/>
          <a:p>
            <a:r>
              <a:rPr lang="zh-CN" altLang="en-US" b="0" dirty="0">
                <a:solidFill>
                  <a:schemeClr val="bg1"/>
                </a:solidFill>
              </a:rPr>
              <a:t>不可预测性</a:t>
            </a:r>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50</a:t>
            </a:fld>
            <a:endParaRPr lang="en-US" altLang="zh-CN"/>
          </a:p>
        </p:txBody>
      </p:sp>
      <p:sp>
        <p:nvSpPr>
          <p:cNvPr id="7" name="矩形 6"/>
          <p:cNvSpPr/>
          <p:nvPr/>
        </p:nvSpPr>
        <p:spPr>
          <a:xfrm>
            <a:off x="755576" y="2204864"/>
            <a:ext cx="7992888" cy="3323987"/>
          </a:xfrm>
          <a:prstGeom prst="rect">
            <a:avLst/>
          </a:prstGeom>
        </p:spPr>
        <p:txBody>
          <a:bodyPr wrap="square">
            <a:spAutoFit/>
          </a:bodyPr>
          <a:lstStyle/>
          <a:p>
            <a:pPr marL="342900" indent="-342900" algn="l">
              <a:lnSpc>
                <a:spcPct val="150000"/>
              </a:lnSpc>
              <a:spcAft>
                <a:spcPts val="1200"/>
              </a:spcAft>
              <a:buClr>
                <a:srgbClr val="497E9D"/>
              </a:buClr>
              <a:buFont typeface="Wingdings" pitchFamily="2" charset="2"/>
              <a:buChar char="p"/>
            </a:pPr>
            <a:r>
              <a:rPr lang="zh-CN" altLang="en-US" sz="2400" dirty="0">
                <a:latin typeface="微软雅黑" pitchFamily="34" charset="-122"/>
                <a:ea typeface="微软雅黑" pitchFamily="34" charset="-122"/>
              </a:rPr>
              <a:t>在一个真正的随机数列中，每一个统计出的数字将会独立于其他数字，因此这个数字是</a:t>
            </a:r>
            <a:r>
              <a:rPr lang="zh-CN" altLang="en-US" sz="24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不可预测的</a:t>
            </a:r>
            <a:endParaRPr lang="en-US" altLang="zh-CN" sz="2400" dirty="0">
              <a:latin typeface="微软雅黑" pitchFamily="34" charset="-122"/>
              <a:ea typeface="微软雅黑" pitchFamily="34" charset="-122"/>
            </a:endParaRPr>
          </a:p>
          <a:p>
            <a:pPr marL="342900" indent="-342900" algn="l">
              <a:lnSpc>
                <a:spcPct val="150000"/>
              </a:lnSpc>
              <a:spcAft>
                <a:spcPts val="1200"/>
              </a:spcAft>
              <a:buClr>
                <a:srgbClr val="497E9D"/>
              </a:buClr>
              <a:buFont typeface="Wingdings" pitchFamily="2" charset="2"/>
              <a:buChar char="p"/>
            </a:pPr>
            <a:r>
              <a:rPr lang="zh-CN" altLang="en-US" sz="2400" dirty="0">
                <a:latin typeface="微软雅黑" pitchFamily="34" charset="-122"/>
                <a:ea typeface="微软雅黑" pitchFamily="34" charset="-122"/>
              </a:rPr>
              <a:t>保证攻击者无法根据早期得到的数据预测未来的数据</a:t>
            </a:r>
            <a:endParaRPr lang="en-US" altLang="zh-CN" sz="2400" dirty="0">
              <a:latin typeface="微软雅黑" pitchFamily="34" charset="-122"/>
              <a:ea typeface="微软雅黑" pitchFamily="34" charset="-122"/>
            </a:endParaRPr>
          </a:p>
          <a:p>
            <a:pPr marL="342900" indent="-342900" algn="l">
              <a:lnSpc>
                <a:spcPct val="150000"/>
              </a:lnSpc>
              <a:spcAft>
                <a:spcPts val="1200"/>
              </a:spcAft>
              <a:buClr>
                <a:srgbClr val="497E9D"/>
              </a:buClr>
              <a:buFont typeface="Wingdings" pitchFamily="2" charset="2"/>
              <a:buChar char="p"/>
            </a:pPr>
            <a:r>
              <a:rPr lang="zh-CN" altLang="en-US" sz="2400" dirty="0">
                <a:latin typeface="微软雅黑" pitchFamily="34" charset="-122"/>
                <a:ea typeface="微软雅黑" pitchFamily="34" charset="-122"/>
              </a:rPr>
              <a:t>真正的随机数字不能总被使用</a:t>
            </a:r>
            <a:endParaRPr lang="en-US" altLang="zh-CN" sz="2400" dirty="0">
              <a:latin typeface="微软雅黑" pitchFamily="34" charset="-122"/>
              <a:ea typeface="微软雅黑" pitchFamily="34" charset="-122"/>
            </a:endParaRPr>
          </a:p>
          <a:p>
            <a:pPr marL="342900" indent="-342900" algn="l">
              <a:lnSpc>
                <a:spcPct val="150000"/>
              </a:lnSpc>
              <a:spcAft>
                <a:spcPts val="1200"/>
              </a:spcAft>
              <a:buClr>
                <a:srgbClr val="497E9D"/>
              </a:buClr>
              <a:buFont typeface="Wingdings" pitchFamily="2" charset="2"/>
              <a:buChar char="p"/>
            </a:pPr>
            <a:r>
              <a:rPr lang="zh-CN" altLang="en-US" sz="2400" dirty="0">
                <a:latin typeface="微软雅黑" pitchFamily="34" charset="-122"/>
                <a:ea typeface="微软雅黑" pitchFamily="34" charset="-122"/>
              </a:rPr>
              <a:t>一些算法能够产生呈现出随机的数列</a:t>
            </a:r>
            <a:endParaRPr lang="en-US" altLang="zh-CN" sz="2400" dirty="0">
              <a:latin typeface="微软雅黑" pitchFamily="34" charset="-122"/>
              <a:ea typeface="微软雅黑" pitchFamily="34" charset="-122"/>
            </a:endParaRPr>
          </a:p>
        </p:txBody>
      </p:sp>
    </p:spTree>
    <p:extLst>
      <p:ext uri="{BB962C8B-B14F-4D97-AF65-F5344CB8AC3E}">
        <p14:creationId xmlns:p14="http://schemas.microsoft.com/office/powerpoint/2010/main" val="795590013"/>
      </p:ext>
    </p:extLst>
  </p:cSld>
  <p:clrMapOvr>
    <a:masterClrMapping/>
  </p:clrMapOvr>
  <p:transition>
    <p:wipe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11188" y="-27384"/>
            <a:ext cx="7921625" cy="1008062"/>
          </a:xfrm>
        </p:spPr>
        <p:txBody>
          <a:bodyPr/>
          <a:lstStyle/>
          <a:p>
            <a:r>
              <a:rPr lang="zh-CN" altLang="en-US" b="0" dirty="0">
                <a:solidFill>
                  <a:schemeClr val="bg1"/>
                </a:solidFill>
              </a:rPr>
              <a:t>随机性测试</a:t>
            </a:r>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51</a:t>
            </a:fld>
            <a:endParaRPr lang="en-US" altLang="zh-CN"/>
          </a:p>
        </p:txBody>
      </p:sp>
      <p:sp>
        <p:nvSpPr>
          <p:cNvPr id="7" name="矩形 6"/>
          <p:cNvSpPr/>
          <p:nvPr/>
        </p:nvSpPr>
        <p:spPr>
          <a:xfrm>
            <a:off x="647883" y="1412776"/>
            <a:ext cx="7992888" cy="4924425"/>
          </a:xfrm>
          <a:prstGeom prst="rect">
            <a:avLst/>
          </a:prstGeom>
        </p:spPr>
        <p:txBody>
          <a:bodyPr wrap="square">
            <a:spAutoFit/>
          </a:bodyPr>
          <a:lstStyle/>
          <a:p>
            <a:pPr>
              <a:lnSpc>
                <a:spcPct val="150000"/>
              </a:lnSpc>
              <a:spcAft>
                <a:spcPts val="1200"/>
              </a:spcAft>
              <a:buClr>
                <a:srgbClr val="497E9D"/>
              </a:buClr>
            </a:pPr>
            <a:r>
              <a:rPr lang="en-US" altLang="zh-CN" dirty="0">
                <a:latin typeface="微软雅黑" pitchFamily="34" charset="-122"/>
                <a:ea typeface="微软雅黑" pitchFamily="34" charset="-122"/>
              </a:rPr>
              <a:t>NIST 15</a:t>
            </a:r>
            <a:r>
              <a:rPr lang="zh-CN" altLang="en-US" dirty="0">
                <a:latin typeface="微软雅黑" pitchFamily="34" charset="-122"/>
                <a:ea typeface="微软雅黑" pitchFamily="34" charset="-122"/>
              </a:rPr>
              <a:t>种测试方法</a:t>
            </a:r>
            <a:endParaRPr lang="en-US" altLang="zh-CN" dirty="0">
              <a:latin typeface="微软雅黑" pitchFamily="34" charset="-122"/>
              <a:ea typeface="微软雅黑" pitchFamily="34" charset="-122"/>
            </a:endParaRPr>
          </a:p>
          <a:p>
            <a:pPr marL="342900" indent="-342900" algn="l">
              <a:lnSpc>
                <a:spcPct val="150000"/>
              </a:lnSpc>
              <a:spcAft>
                <a:spcPts val="1200"/>
              </a:spcAft>
              <a:buClr>
                <a:srgbClr val="497E9D"/>
              </a:buClr>
              <a:buFont typeface="Wingdings" pitchFamily="2" charset="2"/>
              <a:buChar char="p"/>
            </a:pPr>
            <a:r>
              <a:rPr lang="en-US" altLang="zh-CN" sz="2400" dirty="0">
                <a:latin typeface="微软雅黑" pitchFamily="34" charset="-122"/>
                <a:ea typeface="微软雅黑" pitchFamily="34" charset="-122"/>
              </a:rPr>
              <a:t>1. </a:t>
            </a:r>
            <a:r>
              <a:rPr lang="zh-CN" altLang="en-US" sz="2400" dirty="0">
                <a:latin typeface="微软雅黑" pitchFamily="34" charset="-122"/>
                <a:ea typeface="微软雅黑" pitchFamily="34" charset="-122"/>
              </a:rPr>
              <a:t>频率检验（</a:t>
            </a:r>
            <a:r>
              <a:rPr lang="en-US" altLang="zh-CN" sz="2400" dirty="0">
                <a:latin typeface="微软雅黑" pitchFamily="34" charset="-122"/>
                <a:ea typeface="微软雅黑" pitchFamily="34" charset="-122"/>
              </a:rPr>
              <a:t>Frequency  Test</a:t>
            </a:r>
            <a:r>
              <a:rPr lang="zh-CN" altLang="en-US" sz="2400" dirty="0">
                <a:latin typeface="微软雅黑" pitchFamily="34" charset="-122"/>
                <a:ea typeface="微软雅黑" pitchFamily="34" charset="-122"/>
              </a:rPr>
              <a:t>）</a:t>
            </a:r>
            <a:endParaRPr lang="en-US" altLang="zh-CN" sz="2400" dirty="0">
              <a:latin typeface="微软雅黑" pitchFamily="34" charset="-122"/>
              <a:ea typeface="微软雅黑" pitchFamily="34" charset="-122"/>
            </a:endParaRPr>
          </a:p>
          <a:p>
            <a:pPr marL="342900" indent="-342900" algn="l">
              <a:lnSpc>
                <a:spcPct val="150000"/>
              </a:lnSpc>
              <a:spcAft>
                <a:spcPts val="1200"/>
              </a:spcAft>
              <a:buClr>
                <a:srgbClr val="497E9D"/>
              </a:buClr>
              <a:buFont typeface="Wingdings" pitchFamily="2" charset="2"/>
              <a:buChar char="p"/>
            </a:pPr>
            <a:r>
              <a:rPr lang="en-US" altLang="zh-CN" sz="2400" dirty="0">
                <a:latin typeface="微软雅黑" pitchFamily="34" charset="-122"/>
                <a:ea typeface="微软雅黑" pitchFamily="34" charset="-122"/>
              </a:rPr>
              <a:t>2. </a:t>
            </a:r>
            <a:r>
              <a:rPr lang="zh-CN" altLang="en-US" sz="2400" dirty="0">
                <a:latin typeface="微软雅黑" pitchFamily="34" charset="-122"/>
                <a:ea typeface="微软雅黑" pitchFamily="34" charset="-122"/>
              </a:rPr>
              <a:t>块内频数检验（</a:t>
            </a:r>
            <a:r>
              <a:rPr lang="en-US" altLang="zh-CN" sz="2400" dirty="0">
                <a:latin typeface="微软雅黑" pitchFamily="34" charset="-122"/>
                <a:ea typeface="微软雅黑" pitchFamily="34" charset="-122"/>
              </a:rPr>
              <a:t>Frequency Test  within a Block</a:t>
            </a:r>
            <a:r>
              <a:rPr lang="zh-CN" altLang="en-US" sz="2400" dirty="0">
                <a:latin typeface="微软雅黑" pitchFamily="34" charset="-122"/>
                <a:ea typeface="微软雅黑" pitchFamily="34" charset="-122"/>
              </a:rPr>
              <a:t>）</a:t>
            </a:r>
            <a:endParaRPr lang="en-US" altLang="zh-CN" sz="2400" dirty="0">
              <a:latin typeface="微软雅黑" pitchFamily="34" charset="-122"/>
              <a:ea typeface="微软雅黑" pitchFamily="34" charset="-122"/>
            </a:endParaRPr>
          </a:p>
          <a:p>
            <a:pPr marL="342900" indent="-342900" algn="l">
              <a:lnSpc>
                <a:spcPct val="150000"/>
              </a:lnSpc>
              <a:spcAft>
                <a:spcPts val="1200"/>
              </a:spcAft>
              <a:buClr>
                <a:srgbClr val="497E9D"/>
              </a:buClr>
              <a:buFont typeface="Wingdings" pitchFamily="2" charset="2"/>
              <a:buChar char="p"/>
            </a:pPr>
            <a:r>
              <a:rPr lang="en-US" altLang="zh-CN" sz="2400" dirty="0">
                <a:latin typeface="微软雅黑" pitchFamily="34" charset="-122"/>
                <a:ea typeface="微软雅黑" pitchFamily="34" charset="-122"/>
              </a:rPr>
              <a:t>3. </a:t>
            </a:r>
            <a:r>
              <a:rPr lang="zh-CN" altLang="en-US" sz="2400" dirty="0">
                <a:latin typeface="微软雅黑" pitchFamily="34" charset="-122"/>
                <a:ea typeface="微软雅黑" pitchFamily="34" charset="-122"/>
              </a:rPr>
              <a:t>游程检验（</a:t>
            </a:r>
            <a:r>
              <a:rPr lang="en-US" altLang="zh-CN" sz="2400" dirty="0">
                <a:latin typeface="微软雅黑" pitchFamily="34" charset="-122"/>
                <a:ea typeface="微软雅黑" pitchFamily="34" charset="-122"/>
              </a:rPr>
              <a:t>Runs Test</a:t>
            </a:r>
            <a:r>
              <a:rPr lang="zh-CN" altLang="en-US" sz="2400" dirty="0">
                <a:latin typeface="微软雅黑" pitchFamily="34" charset="-122"/>
                <a:ea typeface="微软雅黑" pitchFamily="34" charset="-122"/>
              </a:rPr>
              <a:t>）</a:t>
            </a:r>
            <a:endParaRPr lang="en-US" altLang="zh-CN" sz="2400" dirty="0">
              <a:latin typeface="微软雅黑" pitchFamily="34" charset="-122"/>
              <a:ea typeface="微软雅黑" pitchFamily="34" charset="-122"/>
            </a:endParaRPr>
          </a:p>
          <a:p>
            <a:pPr marL="342900" indent="-342900" algn="l">
              <a:lnSpc>
                <a:spcPct val="150000"/>
              </a:lnSpc>
              <a:spcAft>
                <a:spcPts val="1200"/>
              </a:spcAft>
              <a:buClr>
                <a:srgbClr val="497E9D"/>
              </a:buClr>
              <a:buFont typeface="Wingdings" pitchFamily="2" charset="2"/>
              <a:buChar char="p"/>
            </a:pPr>
            <a:r>
              <a:rPr lang="en-US" altLang="zh-CN" sz="2400" dirty="0">
                <a:latin typeface="微软雅黑" pitchFamily="34" charset="-122"/>
                <a:ea typeface="微软雅黑" pitchFamily="34" charset="-122"/>
              </a:rPr>
              <a:t>4. </a:t>
            </a:r>
            <a:r>
              <a:rPr lang="zh-CN" altLang="en-US" sz="2400" dirty="0">
                <a:latin typeface="微软雅黑" pitchFamily="34" charset="-122"/>
                <a:ea typeface="微软雅黑" pitchFamily="34" charset="-122"/>
              </a:rPr>
              <a:t>块内最长游程检验（</a:t>
            </a:r>
            <a:r>
              <a:rPr lang="en-US" altLang="zh-CN" sz="2400" dirty="0">
                <a:latin typeface="微软雅黑" pitchFamily="34" charset="-122"/>
                <a:ea typeface="微软雅黑" pitchFamily="34" charset="-122"/>
              </a:rPr>
              <a:t>Test for the Longest Run of Ones in a Block</a:t>
            </a:r>
            <a:r>
              <a:rPr lang="zh-CN" altLang="en-US" sz="2400" dirty="0">
                <a:latin typeface="微软雅黑" pitchFamily="34" charset="-122"/>
                <a:ea typeface="微软雅黑" pitchFamily="34" charset="-122"/>
              </a:rPr>
              <a:t>）</a:t>
            </a:r>
            <a:endParaRPr lang="en-US" altLang="zh-CN" sz="2400" dirty="0">
              <a:latin typeface="微软雅黑" pitchFamily="34" charset="-122"/>
              <a:ea typeface="微软雅黑" pitchFamily="34" charset="-122"/>
            </a:endParaRPr>
          </a:p>
          <a:p>
            <a:pPr marL="342900" indent="-342900" algn="l">
              <a:lnSpc>
                <a:spcPct val="150000"/>
              </a:lnSpc>
              <a:spcAft>
                <a:spcPts val="1200"/>
              </a:spcAft>
              <a:buClr>
                <a:srgbClr val="497E9D"/>
              </a:buClr>
              <a:buFont typeface="Wingdings" pitchFamily="2" charset="2"/>
              <a:buChar char="p"/>
            </a:pPr>
            <a:r>
              <a:rPr lang="en-US" altLang="zh-CN" sz="2400" dirty="0">
                <a:latin typeface="微软雅黑" pitchFamily="34" charset="-122"/>
                <a:ea typeface="微软雅黑" pitchFamily="34" charset="-122"/>
              </a:rPr>
              <a:t>5. </a:t>
            </a:r>
            <a:r>
              <a:rPr lang="zh-CN" altLang="en-US" sz="2400" dirty="0">
                <a:latin typeface="微软雅黑" pitchFamily="34" charset="-122"/>
                <a:ea typeface="微软雅黑" pitchFamily="34" charset="-122"/>
              </a:rPr>
              <a:t>二元矩阵秩检验（</a:t>
            </a:r>
            <a:r>
              <a:rPr lang="en-US" altLang="zh-CN" sz="2400" dirty="0">
                <a:latin typeface="微软雅黑" pitchFamily="34" charset="-122"/>
                <a:ea typeface="微软雅黑" pitchFamily="34" charset="-122"/>
              </a:rPr>
              <a:t>Binary Matrix Rank Test</a:t>
            </a:r>
            <a:r>
              <a:rPr lang="zh-CN" altLang="en-US" sz="2400" dirty="0">
                <a:latin typeface="微软雅黑" pitchFamily="34" charset="-122"/>
                <a:ea typeface="微软雅黑" pitchFamily="34" charset="-122"/>
              </a:rPr>
              <a:t>）</a:t>
            </a:r>
            <a:endParaRPr lang="en-US" altLang="zh-CN" sz="2400" dirty="0">
              <a:latin typeface="微软雅黑" pitchFamily="34" charset="-122"/>
              <a:ea typeface="微软雅黑" pitchFamily="34" charset="-122"/>
            </a:endParaRPr>
          </a:p>
        </p:txBody>
      </p:sp>
    </p:spTree>
    <p:extLst>
      <p:ext uri="{BB962C8B-B14F-4D97-AF65-F5344CB8AC3E}">
        <p14:creationId xmlns:p14="http://schemas.microsoft.com/office/powerpoint/2010/main" val="1611415794"/>
      </p:ext>
    </p:extLst>
  </p:cSld>
  <p:clrMapOvr>
    <a:masterClrMapping/>
  </p:clrMapOvr>
  <p:transition>
    <p:wipe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11188" y="-27384"/>
            <a:ext cx="7921625" cy="1008062"/>
          </a:xfrm>
        </p:spPr>
        <p:txBody>
          <a:bodyPr/>
          <a:lstStyle/>
          <a:p>
            <a:r>
              <a:rPr lang="zh-CN" altLang="en-US" b="0" dirty="0">
                <a:solidFill>
                  <a:schemeClr val="bg1"/>
                </a:solidFill>
              </a:rPr>
              <a:t>随机性测试</a:t>
            </a:r>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52</a:t>
            </a:fld>
            <a:endParaRPr lang="en-US" altLang="zh-CN"/>
          </a:p>
        </p:txBody>
      </p:sp>
      <p:sp>
        <p:nvSpPr>
          <p:cNvPr id="7" name="矩形 6"/>
          <p:cNvSpPr/>
          <p:nvPr/>
        </p:nvSpPr>
        <p:spPr>
          <a:xfrm>
            <a:off x="647883" y="1412776"/>
            <a:ext cx="7992888" cy="4985980"/>
          </a:xfrm>
          <a:prstGeom prst="rect">
            <a:avLst/>
          </a:prstGeom>
        </p:spPr>
        <p:txBody>
          <a:bodyPr wrap="square">
            <a:spAutoFit/>
          </a:bodyPr>
          <a:lstStyle/>
          <a:p>
            <a:pPr marL="342900" indent="-342900" algn="l">
              <a:lnSpc>
                <a:spcPct val="150000"/>
              </a:lnSpc>
              <a:spcAft>
                <a:spcPts val="1200"/>
              </a:spcAft>
              <a:buClr>
                <a:srgbClr val="497E9D"/>
              </a:buClr>
              <a:buFont typeface="Wingdings" pitchFamily="2" charset="2"/>
              <a:buChar char="p"/>
            </a:pPr>
            <a:r>
              <a:rPr lang="en-US" altLang="zh-CN" sz="2400" dirty="0">
                <a:latin typeface="微软雅黑" pitchFamily="34" charset="-122"/>
                <a:ea typeface="微软雅黑" pitchFamily="34" charset="-122"/>
              </a:rPr>
              <a:t>6.  </a:t>
            </a:r>
            <a:r>
              <a:rPr lang="zh-CN" altLang="en-US" sz="2400" dirty="0">
                <a:latin typeface="微软雅黑" pitchFamily="34" charset="-122"/>
                <a:ea typeface="微软雅黑" pitchFamily="34" charset="-122"/>
              </a:rPr>
              <a:t>离散傅里叶变换检验（</a:t>
            </a:r>
            <a:r>
              <a:rPr lang="en-US" altLang="zh-CN" sz="2400" dirty="0">
                <a:latin typeface="微软雅黑" pitchFamily="34" charset="-122"/>
                <a:ea typeface="微软雅黑" pitchFamily="34" charset="-122"/>
              </a:rPr>
              <a:t>Discrete Fourier Transform (Spectral) Test</a:t>
            </a:r>
          </a:p>
          <a:p>
            <a:pPr marL="342900" indent="-342900" algn="l">
              <a:lnSpc>
                <a:spcPct val="150000"/>
              </a:lnSpc>
              <a:spcAft>
                <a:spcPts val="1200"/>
              </a:spcAft>
              <a:buClr>
                <a:srgbClr val="497E9D"/>
              </a:buClr>
              <a:buFont typeface="Wingdings" pitchFamily="2" charset="2"/>
              <a:buChar char="p"/>
            </a:pPr>
            <a:r>
              <a:rPr lang="en-US" altLang="zh-CN" sz="2400" dirty="0">
                <a:latin typeface="微软雅黑" pitchFamily="34" charset="-122"/>
                <a:ea typeface="微软雅黑" pitchFamily="34" charset="-122"/>
              </a:rPr>
              <a:t>7. </a:t>
            </a:r>
            <a:r>
              <a:rPr lang="zh-CN" altLang="en-US" sz="2400" dirty="0">
                <a:latin typeface="微软雅黑" pitchFamily="34" charset="-122"/>
                <a:ea typeface="微软雅黑" pitchFamily="34" charset="-122"/>
              </a:rPr>
              <a:t>非重叠模块匹配检验（</a:t>
            </a:r>
            <a:r>
              <a:rPr lang="en-US" altLang="zh-CN" sz="2400" dirty="0">
                <a:latin typeface="微软雅黑" pitchFamily="34" charset="-122"/>
                <a:ea typeface="微软雅黑" pitchFamily="34" charset="-122"/>
              </a:rPr>
              <a:t>Non-overlapping Template Matching Test</a:t>
            </a:r>
            <a:r>
              <a:rPr lang="zh-CN" altLang="en-US" sz="2400" dirty="0">
                <a:latin typeface="微软雅黑" pitchFamily="34" charset="-122"/>
                <a:ea typeface="微软雅黑" pitchFamily="34" charset="-122"/>
              </a:rPr>
              <a:t>）</a:t>
            </a:r>
            <a:endParaRPr lang="en-US" altLang="zh-CN" sz="2400" dirty="0">
              <a:latin typeface="微软雅黑" pitchFamily="34" charset="-122"/>
              <a:ea typeface="微软雅黑" pitchFamily="34" charset="-122"/>
            </a:endParaRPr>
          </a:p>
          <a:p>
            <a:pPr marL="342900" indent="-342900" algn="l">
              <a:lnSpc>
                <a:spcPct val="150000"/>
              </a:lnSpc>
              <a:spcAft>
                <a:spcPts val="1200"/>
              </a:spcAft>
              <a:buClr>
                <a:srgbClr val="497E9D"/>
              </a:buClr>
              <a:buFont typeface="Wingdings" pitchFamily="2" charset="2"/>
              <a:buChar char="p"/>
            </a:pPr>
            <a:r>
              <a:rPr lang="en-US" altLang="zh-CN" sz="2400" dirty="0">
                <a:latin typeface="微软雅黑" pitchFamily="34" charset="-122"/>
                <a:ea typeface="微软雅黑" pitchFamily="34" charset="-122"/>
              </a:rPr>
              <a:t>8.  </a:t>
            </a:r>
            <a:r>
              <a:rPr lang="zh-CN" altLang="en-US" sz="2400" dirty="0">
                <a:latin typeface="微软雅黑" pitchFamily="34" charset="-122"/>
                <a:ea typeface="微软雅黑" pitchFamily="34" charset="-122"/>
              </a:rPr>
              <a:t>重叠模块匹配检验（</a:t>
            </a:r>
            <a:r>
              <a:rPr lang="en-US" altLang="zh-CN" sz="2400" dirty="0">
                <a:latin typeface="微软雅黑" pitchFamily="34" charset="-122"/>
                <a:ea typeface="微软雅黑" pitchFamily="34" charset="-122"/>
              </a:rPr>
              <a:t>Overlapping Template Matching Test</a:t>
            </a:r>
            <a:r>
              <a:rPr lang="zh-CN" altLang="en-US" sz="2400" dirty="0">
                <a:latin typeface="微软雅黑" pitchFamily="34" charset="-122"/>
                <a:ea typeface="微软雅黑" pitchFamily="34" charset="-122"/>
              </a:rPr>
              <a:t>）</a:t>
            </a:r>
            <a:endParaRPr lang="en-US" altLang="zh-CN" sz="2400" dirty="0">
              <a:latin typeface="微软雅黑" pitchFamily="34" charset="-122"/>
              <a:ea typeface="微软雅黑" pitchFamily="34" charset="-122"/>
            </a:endParaRPr>
          </a:p>
          <a:p>
            <a:pPr marL="342900" indent="-342900" algn="l">
              <a:lnSpc>
                <a:spcPct val="150000"/>
              </a:lnSpc>
              <a:spcAft>
                <a:spcPts val="1200"/>
              </a:spcAft>
              <a:buClr>
                <a:srgbClr val="497E9D"/>
              </a:buClr>
              <a:buFont typeface="Wingdings" pitchFamily="2" charset="2"/>
              <a:buChar char="p"/>
            </a:pPr>
            <a:r>
              <a:rPr lang="en-US" altLang="zh-CN" sz="2400" dirty="0">
                <a:latin typeface="微软雅黑" pitchFamily="34" charset="-122"/>
                <a:ea typeface="微软雅黑" pitchFamily="34" charset="-122"/>
              </a:rPr>
              <a:t>9.  Maurer </a:t>
            </a:r>
            <a:r>
              <a:rPr lang="zh-CN" altLang="en-US" sz="2400" dirty="0">
                <a:latin typeface="微软雅黑" pitchFamily="34" charset="-122"/>
                <a:ea typeface="微软雅黑" pitchFamily="34" charset="-122"/>
              </a:rPr>
              <a:t>的通用统计检验（</a:t>
            </a:r>
            <a:r>
              <a:rPr lang="en-US" altLang="zh-CN" sz="2400" dirty="0" err="1">
                <a:latin typeface="微软雅黑" pitchFamily="34" charset="-122"/>
                <a:ea typeface="微软雅黑" pitchFamily="34" charset="-122"/>
              </a:rPr>
              <a:t>Maurer's“Universal</a:t>
            </a:r>
            <a:r>
              <a:rPr lang="en-US" altLang="zh-CN" sz="2400" dirty="0">
                <a:latin typeface="微软雅黑" pitchFamily="34" charset="-122"/>
                <a:ea typeface="微软雅黑" pitchFamily="34" charset="-122"/>
              </a:rPr>
              <a:t> </a:t>
            </a:r>
            <a:r>
              <a:rPr lang="en-US" altLang="zh-CN" sz="2400" dirty="0" err="1">
                <a:latin typeface="微软雅黑" pitchFamily="34" charset="-122"/>
                <a:ea typeface="微软雅黑" pitchFamily="34" charset="-122"/>
              </a:rPr>
              <a:t>Statistical”Test</a:t>
            </a:r>
            <a:r>
              <a:rPr lang="zh-CN" altLang="en-US" sz="2400" dirty="0">
                <a:latin typeface="微软雅黑" pitchFamily="34" charset="-122"/>
                <a:ea typeface="微软雅黑" pitchFamily="34" charset="-122"/>
              </a:rPr>
              <a:t>）</a:t>
            </a:r>
            <a:endParaRPr lang="en-US" altLang="zh-CN" sz="2400" dirty="0">
              <a:latin typeface="微软雅黑" pitchFamily="34" charset="-122"/>
              <a:ea typeface="微软雅黑" pitchFamily="34" charset="-122"/>
            </a:endParaRPr>
          </a:p>
        </p:txBody>
      </p:sp>
    </p:spTree>
    <p:extLst>
      <p:ext uri="{BB962C8B-B14F-4D97-AF65-F5344CB8AC3E}">
        <p14:creationId xmlns:p14="http://schemas.microsoft.com/office/powerpoint/2010/main" val="2762684635"/>
      </p:ext>
    </p:extLst>
  </p:cSld>
  <p:clrMapOvr>
    <a:masterClrMapping/>
  </p:clrMapOvr>
  <p:transition>
    <p:wipe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11188" y="-27384"/>
            <a:ext cx="7921625" cy="1008062"/>
          </a:xfrm>
        </p:spPr>
        <p:txBody>
          <a:bodyPr/>
          <a:lstStyle/>
          <a:p>
            <a:r>
              <a:rPr lang="zh-CN" altLang="en-US" b="0" dirty="0">
                <a:solidFill>
                  <a:schemeClr val="bg1"/>
                </a:solidFill>
              </a:rPr>
              <a:t>随机性测试</a:t>
            </a:r>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53</a:t>
            </a:fld>
            <a:endParaRPr lang="en-US" altLang="zh-CN"/>
          </a:p>
        </p:txBody>
      </p:sp>
      <p:sp>
        <p:nvSpPr>
          <p:cNvPr id="7" name="矩形 6"/>
          <p:cNvSpPr/>
          <p:nvPr/>
        </p:nvSpPr>
        <p:spPr>
          <a:xfrm>
            <a:off x="647883" y="1412776"/>
            <a:ext cx="7992888" cy="4739759"/>
          </a:xfrm>
          <a:prstGeom prst="rect">
            <a:avLst/>
          </a:prstGeom>
        </p:spPr>
        <p:txBody>
          <a:bodyPr wrap="square">
            <a:spAutoFit/>
          </a:bodyPr>
          <a:lstStyle/>
          <a:p>
            <a:pPr marL="342900" indent="-342900" algn="l">
              <a:lnSpc>
                <a:spcPct val="150000"/>
              </a:lnSpc>
              <a:spcAft>
                <a:spcPts val="1200"/>
              </a:spcAft>
              <a:buClr>
                <a:srgbClr val="497E9D"/>
              </a:buClr>
              <a:buFont typeface="Wingdings" pitchFamily="2" charset="2"/>
              <a:buChar char="p"/>
            </a:pPr>
            <a:r>
              <a:rPr lang="en-US" altLang="zh-CN" sz="2400" dirty="0">
                <a:latin typeface="微软雅黑" pitchFamily="34" charset="-122"/>
                <a:ea typeface="微软雅黑" pitchFamily="34" charset="-122"/>
              </a:rPr>
              <a:t>10. Lempel-Ziv</a:t>
            </a:r>
            <a:r>
              <a:rPr lang="zh-CN" altLang="en-US" sz="2400" dirty="0">
                <a:latin typeface="微软雅黑" pitchFamily="34" charset="-122"/>
                <a:ea typeface="微软雅黑" pitchFamily="34" charset="-122"/>
              </a:rPr>
              <a:t>压缩检验 （</a:t>
            </a:r>
            <a:r>
              <a:rPr lang="en-US" altLang="zh-CN" sz="2400" dirty="0">
                <a:latin typeface="微软雅黑" pitchFamily="34" charset="-122"/>
                <a:ea typeface="微软雅黑" pitchFamily="34" charset="-122"/>
              </a:rPr>
              <a:t>Lempel-Ziv Compression Test</a:t>
            </a:r>
            <a:r>
              <a:rPr lang="zh-CN" altLang="en-US" sz="2400" dirty="0">
                <a:latin typeface="微软雅黑" pitchFamily="34" charset="-122"/>
                <a:ea typeface="微软雅黑" pitchFamily="34" charset="-122"/>
              </a:rPr>
              <a:t>）</a:t>
            </a:r>
            <a:endParaRPr lang="en-US" altLang="zh-CN" sz="2400" dirty="0">
              <a:latin typeface="微软雅黑" pitchFamily="34" charset="-122"/>
              <a:ea typeface="微软雅黑" pitchFamily="34" charset="-122"/>
            </a:endParaRPr>
          </a:p>
          <a:p>
            <a:pPr marL="342900" indent="-342900" algn="l">
              <a:lnSpc>
                <a:spcPct val="150000"/>
              </a:lnSpc>
              <a:spcAft>
                <a:spcPts val="1200"/>
              </a:spcAft>
              <a:buClr>
                <a:srgbClr val="497E9D"/>
              </a:buClr>
              <a:buFont typeface="Wingdings" pitchFamily="2" charset="2"/>
              <a:buChar char="p"/>
            </a:pPr>
            <a:r>
              <a:rPr lang="en-US" altLang="zh-CN" sz="2400" dirty="0">
                <a:latin typeface="微软雅黑" pitchFamily="34" charset="-122"/>
                <a:ea typeface="微软雅黑" pitchFamily="34" charset="-122"/>
              </a:rPr>
              <a:t>11. </a:t>
            </a:r>
            <a:r>
              <a:rPr lang="zh-CN" altLang="en-US" sz="2400" dirty="0">
                <a:latin typeface="微软雅黑" pitchFamily="34" charset="-122"/>
                <a:ea typeface="微软雅黑" pitchFamily="34" charset="-122"/>
              </a:rPr>
              <a:t>线性复杂度检验（</a:t>
            </a:r>
            <a:r>
              <a:rPr lang="en-US" altLang="zh-CN" sz="2400" dirty="0">
                <a:latin typeface="微软雅黑" pitchFamily="34" charset="-122"/>
                <a:ea typeface="微软雅黑" pitchFamily="34" charset="-122"/>
              </a:rPr>
              <a:t>Linear Complexity Test</a:t>
            </a:r>
            <a:r>
              <a:rPr lang="zh-CN" altLang="en-US" sz="2400" dirty="0">
                <a:latin typeface="微软雅黑" pitchFamily="34" charset="-122"/>
                <a:ea typeface="微软雅黑" pitchFamily="34" charset="-122"/>
              </a:rPr>
              <a:t>）</a:t>
            </a:r>
            <a:endParaRPr lang="en-US" altLang="zh-CN" sz="2400" dirty="0">
              <a:latin typeface="微软雅黑" pitchFamily="34" charset="-122"/>
              <a:ea typeface="微软雅黑" pitchFamily="34" charset="-122"/>
            </a:endParaRPr>
          </a:p>
          <a:p>
            <a:pPr marL="342900" indent="-342900" algn="l">
              <a:lnSpc>
                <a:spcPct val="150000"/>
              </a:lnSpc>
              <a:spcAft>
                <a:spcPts val="1200"/>
              </a:spcAft>
              <a:buClr>
                <a:srgbClr val="497E9D"/>
              </a:buClr>
              <a:buFont typeface="Wingdings" pitchFamily="2" charset="2"/>
              <a:buChar char="p"/>
            </a:pPr>
            <a:r>
              <a:rPr lang="en-US" altLang="zh-CN" sz="2400" dirty="0">
                <a:latin typeface="微软雅黑" pitchFamily="34" charset="-122"/>
                <a:ea typeface="微软雅黑" pitchFamily="34" charset="-122"/>
              </a:rPr>
              <a:t>12. </a:t>
            </a:r>
            <a:r>
              <a:rPr lang="zh-CN" altLang="en-US" sz="2400" dirty="0">
                <a:latin typeface="微软雅黑" pitchFamily="34" charset="-122"/>
                <a:ea typeface="微软雅黑" pitchFamily="34" charset="-122"/>
              </a:rPr>
              <a:t>序列检验（</a:t>
            </a:r>
            <a:r>
              <a:rPr lang="en-US" altLang="zh-CN" sz="2400" dirty="0">
                <a:latin typeface="微软雅黑" pitchFamily="34" charset="-122"/>
                <a:ea typeface="微软雅黑" pitchFamily="34" charset="-122"/>
              </a:rPr>
              <a:t>Serial Test</a:t>
            </a:r>
            <a:r>
              <a:rPr lang="zh-CN" altLang="en-US" sz="2400" dirty="0">
                <a:latin typeface="微软雅黑" pitchFamily="34" charset="-122"/>
                <a:ea typeface="微软雅黑" pitchFamily="34" charset="-122"/>
              </a:rPr>
              <a:t>）</a:t>
            </a:r>
            <a:endParaRPr lang="en-US" altLang="zh-CN" sz="2400" dirty="0">
              <a:latin typeface="微软雅黑" pitchFamily="34" charset="-122"/>
              <a:ea typeface="微软雅黑" pitchFamily="34" charset="-122"/>
            </a:endParaRPr>
          </a:p>
          <a:p>
            <a:pPr marL="342900" indent="-342900" algn="l">
              <a:lnSpc>
                <a:spcPct val="150000"/>
              </a:lnSpc>
              <a:spcAft>
                <a:spcPts val="1200"/>
              </a:spcAft>
              <a:buClr>
                <a:srgbClr val="497E9D"/>
              </a:buClr>
              <a:buFont typeface="Wingdings" pitchFamily="2" charset="2"/>
              <a:buChar char="p"/>
            </a:pPr>
            <a:r>
              <a:rPr lang="en-US" altLang="zh-CN" sz="2400" dirty="0">
                <a:latin typeface="微软雅黑" pitchFamily="34" charset="-122"/>
                <a:ea typeface="微软雅黑" pitchFamily="34" charset="-122"/>
              </a:rPr>
              <a:t>13. </a:t>
            </a:r>
            <a:r>
              <a:rPr lang="zh-CN" altLang="en-US" sz="2400" dirty="0">
                <a:latin typeface="微软雅黑" pitchFamily="34" charset="-122"/>
                <a:ea typeface="微软雅黑" pitchFamily="34" charset="-122"/>
              </a:rPr>
              <a:t>近似熵检验（</a:t>
            </a:r>
            <a:r>
              <a:rPr lang="en-US" altLang="zh-CN" sz="2400" dirty="0">
                <a:latin typeface="微软雅黑" pitchFamily="34" charset="-122"/>
                <a:ea typeface="微软雅黑" pitchFamily="34" charset="-122"/>
              </a:rPr>
              <a:t>Approximate Entropy Test</a:t>
            </a:r>
            <a:r>
              <a:rPr lang="zh-CN" altLang="en-US" sz="2400" dirty="0">
                <a:latin typeface="微软雅黑" pitchFamily="34" charset="-122"/>
                <a:ea typeface="微软雅黑" pitchFamily="34" charset="-122"/>
              </a:rPr>
              <a:t>）</a:t>
            </a:r>
            <a:endParaRPr lang="en-US" altLang="zh-CN" sz="2400" dirty="0">
              <a:latin typeface="微软雅黑" pitchFamily="34" charset="-122"/>
              <a:ea typeface="微软雅黑" pitchFamily="34" charset="-122"/>
            </a:endParaRPr>
          </a:p>
          <a:p>
            <a:pPr marL="342900" indent="-342900" algn="l">
              <a:lnSpc>
                <a:spcPct val="150000"/>
              </a:lnSpc>
              <a:spcAft>
                <a:spcPts val="1200"/>
              </a:spcAft>
              <a:buClr>
                <a:srgbClr val="497E9D"/>
              </a:buClr>
              <a:buFont typeface="Wingdings" pitchFamily="2" charset="2"/>
              <a:buChar char="p"/>
            </a:pPr>
            <a:r>
              <a:rPr lang="en-US" altLang="zh-CN" sz="2400" dirty="0">
                <a:latin typeface="微软雅黑" pitchFamily="34" charset="-122"/>
                <a:ea typeface="微软雅黑" pitchFamily="34" charset="-122"/>
              </a:rPr>
              <a:t>14. </a:t>
            </a:r>
            <a:r>
              <a:rPr lang="zh-CN" altLang="en-US" sz="2400" dirty="0">
                <a:latin typeface="微软雅黑" pitchFamily="34" charset="-122"/>
                <a:ea typeface="微软雅黑" pitchFamily="34" charset="-122"/>
              </a:rPr>
              <a:t>累加和检验（</a:t>
            </a:r>
            <a:r>
              <a:rPr lang="en-US" altLang="zh-CN" sz="2400" dirty="0">
                <a:latin typeface="微软雅黑" pitchFamily="34" charset="-122"/>
                <a:ea typeface="微软雅黑" pitchFamily="34" charset="-122"/>
              </a:rPr>
              <a:t>Cumulative Sums (</a:t>
            </a:r>
            <a:r>
              <a:rPr lang="en-US" altLang="zh-CN" sz="2400" dirty="0" err="1">
                <a:latin typeface="微软雅黑" pitchFamily="34" charset="-122"/>
                <a:ea typeface="微软雅黑" pitchFamily="34" charset="-122"/>
              </a:rPr>
              <a:t>Cusum</a:t>
            </a:r>
            <a:r>
              <a:rPr lang="en-US" altLang="zh-CN" sz="2400" dirty="0">
                <a:latin typeface="微软雅黑" pitchFamily="34" charset="-122"/>
                <a:ea typeface="微软雅黑" pitchFamily="34" charset="-122"/>
              </a:rPr>
              <a:t>) Test</a:t>
            </a:r>
            <a:r>
              <a:rPr lang="zh-CN" altLang="en-US" sz="2400" dirty="0">
                <a:latin typeface="微软雅黑" pitchFamily="34" charset="-122"/>
                <a:ea typeface="微软雅黑" pitchFamily="34" charset="-122"/>
              </a:rPr>
              <a:t>）</a:t>
            </a:r>
            <a:endParaRPr lang="en-US" altLang="zh-CN" sz="2400" dirty="0">
              <a:latin typeface="微软雅黑" pitchFamily="34" charset="-122"/>
              <a:ea typeface="微软雅黑" pitchFamily="34" charset="-122"/>
            </a:endParaRPr>
          </a:p>
          <a:p>
            <a:pPr marL="342900" indent="-342900" algn="l">
              <a:lnSpc>
                <a:spcPct val="150000"/>
              </a:lnSpc>
              <a:spcAft>
                <a:spcPts val="1200"/>
              </a:spcAft>
              <a:buClr>
                <a:srgbClr val="497E9D"/>
              </a:buClr>
              <a:buFont typeface="Wingdings" pitchFamily="2" charset="2"/>
              <a:buChar char="p"/>
            </a:pPr>
            <a:r>
              <a:rPr lang="en-US" altLang="zh-CN" sz="2400" dirty="0">
                <a:latin typeface="微软雅黑" pitchFamily="34" charset="-122"/>
                <a:ea typeface="微软雅黑" pitchFamily="34" charset="-122"/>
              </a:rPr>
              <a:t>15. </a:t>
            </a:r>
            <a:r>
              <a:rPr lang="zh-CN" altLang="en-US" sz="2400" dirty="0">
                <a:latin typeface="微软雅黑" pitchFamily="34" charset="-122"/>
                <a:ea typeface="微软雅黑" pitchFamily="34" charset="-122"/>
              </a:rPr>
              <a:t>随机游动检验（</a:t>
            </a:r>
            <a:r>
              <a:rPr lang="en-US" altLang="zh-CN" sz="2400" dirty="0">
                <a:latin typeface="微软雅黑" pitchFamily="34" charset="-122"/>
                <a:ea typeface="微软雅黑" pitchFamily="34" charset="-122"/>
              </a:rPr>
              <a:t>Random Excursions Test</a:t>
            </a:r>
            <a:r>
              <a:rPr lang="zh-CN" altLang="en-US" sz="2400" dirty="0">
                <a:latin typeface="微软雅黑" pitchFamily="34" charset="-122"/>
                <a:ea typeface="微软雅黑" pitchFamily="34" charset="-122"/>
              </a:rPr>
              <a:t>） </a:t>
            </a:r>
            <a:endParaRPr lang="en-US" altLang="zh-CN" sz="2400" dirty="0">
              <a:latin typeface="微软雅黑" pitchFamily="34" charset="-122"/>
              <a:ea typeface="微软雅黑" pitchFamily="34" charset="-122"/>
            </a:endParaRPr>
          </a:p>
        </p:txBody>
      </p:sp>
    </p:spTree>
    <p:extLst>
      <p:ext uri="{BB962C8B-B14F-4D97-AF65-F5344CB8AC3E}">
        <p14:creationId xmlns:p14="http://schemas.microsoft.com/office/powerpoint/2010/main" val="1472233238"/>
      </p:ext>
    </p:extLst>
  </p:cSld>
  <p:clrMapOvr>
    <a:masterClrMapping/>
  </p:clrMapOvr>
  <p:transition>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37F2E61-75E1-4E22-B7C3-7A96A5DEDED1}" type="slidenum">
              <a:rPr lang="en-US" altLang="zh-CN" smtClean="0"/>
              <a:pPr/>
              <a:t>54</a:t>
            </a:fld>
            <a:endParaRPr lang="en-US" altLang="zh-CN"/>
          </a:p>
        </p:txBody>
      </p:sp>
      <p:sp>
        <p:nvSpPr>
          <p:cNvPr id="5" name="矩形 4"/>
          <p:cNvSpPr/>
          <p:nvPr/>
        </p:nvSpPr>
        <p:spPr>
          <a:xfrm>
            <a:off x="251520" y="1844824"/>
            <a:ext cx="8712968" cy="4570482"/>
          </a:xfrm>
          <a:prstGeom prst="rect">
            <a:avLst/>
          </a:prstGeom>
        </p:spPr>
        <p:txBody>
          <a:bodyPr wrap="square">
            <a:spAutoFit/>
          </a:bodyPr>
          <a:lstStyle/>
          <a:p>
            <a:pPr algn="l">
              <a:lnSpc>
                <a:spcPct val="150000"/>
              </a:lnSpc>
              <a:spcAft>
                <a:spcPts val="1200"/>
              </a:spcAft>
            </a:pPr>
            <a:r>
              <a:rPr lang="zh-CN" altLang="en-US" sz="2400" dirty="0">
                <a:latin typeface="微软雅黑" pitchFamily="34" charset="-122"/>
                <a:ea typeface="微软雅黑" pitchFamily="34" charset="-122"/>
              </a:rPr>
              <a:t>近年来密码</a:t>
            </a:r>
            <a:r>
              <a:rPr lang="en-US" altLang="zh-CN" sz="2400" dirty="0">
                <a:latin typeface="微软雅黑" pitchFamily="34" charset="-122"/>
                <a:ea typeface="微软雅黑" pitchFamily="34" charset="-122"/>
              </a:rPr>
              <a:t>PRNG </a:t>
            </a:r>
            <a:r>
              <a:rPr lang="zh-CN" altLang="en-US" sz="2400" dirty="0">
                <a:latin typeface="微软雅黑" pitchFamily="34" charset="-122"/>
                <a:ea typeface="微软雅黑" pitchFamily="34" charset="-122"/>
              </a:rPr>
              <a:t>已经成为许多研究中的研究对象，并且已经发展成一个更加多样性的算法。这些算法大致被分为如下两大类：</a:t>
            </a:r>
            <a:endParaRPr lang="en-US" altLang="zh-CN" sz="2400" dirty="0">
              <a:latin typeface="微软雅黑" pitchFamily="34" charset="-122"/>
              <a:ea typeface="微软雅黑" pitchFamily="34" charset="-122"/>
            </a:endParaRPr>
          </a:p>
          <a:p>
            <a:pPr marL="800100" lvl="1" indent="-342900" algn="l">
              <a:lnSpc>
                <a:spcPct val="150000"/>
              </a:lnSpc>
              <a:spcAft>
                <a:spcPts val="1200"/>
              </a:spcAft>
              <a:buClr>
                <a:srgbClr val="FF0000"/>
              </a:buClr>
              <a:buFont typeface="Wingdings" pitchFamily="2" charset="2"/>
              <a:buChar char="ü"/>
            </a:pPr>
            <a:r>
              <a:rPr lang="zh-CN" altLang="en-US" sz="2100" dirty="0">
                <a:solidFill>
                  <a:srgbClr val="C00000"/>
                </a:solidFill>
                <a:latin typeface="微软雅黑" pitchFamily="34" charset="-122"/>
                <a:ea typeface="微软雅黑" pitchFamily="34" charset="-122"/>
              </a:rPr>
              <a:t>为特定目的建造的算法</a:t>
            </a:r>
            <a:r>
              <a:rPr lang="en-US" altLang="zh-CN" sz="2100" dirty="0">
                <a:solidFill>
                  <a:srgbClr val="C00000"/>
                </a:solidFill>
                <a:latin typeface="微软雅黑" pitchFamily="34" charset="-122"/>
                <a:ea typeface="微软雅黑" pitchFamily="34" charset="-122"/>
              </a:rPr>
              <a:t>:</a:t>
            </a:r>
            <a:r>
              <a:rPr lang="zh-CN" altLang="en-US" sz="2100" dirty="0">
                <a:latin typeface="微软雅黑" pitchFamily="34" charset="-122"/>
                <a:ea typeface="微软雅黑" pitchFamily="34" charset="-122"/>
              </a:rPr>
              <a:t>被作为生产伪随机比特流的目的</a:t>
            </a:r>
            <a:endParaRPr lang="en-US" altLang="zh-CN" sz="2100" dirty="0">
              <a:latin typeface="微软雅黑" pitchFamily="34" charset="-122"/>
              <a:ea typeface="微软雅黑" pitchFamily="34" charset="-122"/>
            </a:endParaRPr>
          </a:p>
          <a:p>
            <a:pPr marL="800100" lvl="1" indent="-342900" algn="l">
              <a:lnSpc>
                <a:spcPct val="150000"/>
              </a:lnSpc>
              <a:spcAft>
                <a:spcPts val="1200"/>
              </a:spcAft>
              <a:buClr>
                <a:srgbClr val="FF0000"/>
              </a:buClr>
              <a:buFont typeface="Wingdings" pitchFamily="2" charset="2"/>
              <a:buChar char="ü"/>
            </a:pPr>
            <a:r>
              <a:rPr lang="zh-CN" altLang="en-US" sz="2100" dirty="0">
                <a:solidFill>
                  <a:srgbClr val="C00000"/>
                </a:solidFill>
                <a:latin typeface="微软雅黑" pitchFamily="34" charset="-122"/>
                <a:ea typeface="微软雅黑" pitchFamily="34" charset="-122"/>
              </a:rPr>
              <a:t>基于现存密码算法的算法：</a:t>
            </a:r>
            <a:r>
              <a:rPr lang="zh-CN" altLang="en-US" sz="2100" dirty="0">
                <a:latin typeface="微软雅黑" pitchFamily="34" charset="-122"/>
                <a:ea typeface="微软雅黑" pitchFamily="34" charset="-122"/>
              </a:rPr>
              <a:t>密码算法起了一个随机输入的作用</a:t>
            </a:r>
            <a:endParaRPr lang="en-US" altLang="zh-CN" sz="2100" dirty="0">
              <a:latin typeface="微软雅黑" pitchFamily="34" charset="-122"/>
              <a:ea typeface="微软雅黑" pitchFamily="34" charset="-122"/>
            </a:endParaRPr>
          </a:p>
          <a:p>
            <a:pPr marL="1371600" lvl="2" indent="-457200" algn="l">
              <a:lnSpc>
                <a:spcPct val="150000"/>
              </a:lnSpc>
              <a:buFont typeface="+mj-ea"/>
              <a:buAutoNum type="circleNumDbPlain"/>
            </a:pPr>
            <a:r>
              <a:rPr lang="zh-CN" altLang="en-US" sz="2000" dirty="0">
                <a:latin typeface="微软雅黑" pitchFamily="34" charset="-122"/>
                <a:ea typeface="微软雅黑" pitchFamily="34" charset="-122"/>
              </a:rPr>
              <a:t>对称分组密码</a:t>
            </a:r>
          </a:p>
          <a:p>
            <a:pPr marL="1371600" lvl="2" indent="-457200" algn="l">
              <a:lnSpc>
                <a:spcPct val="150000"/>
              </a:lnSpc>
              <a:buFont typeface="+mj-ea"/>
              <a:buAutoNum type="circleNumDbPlain"/>
            </a:pPr>
            <a:r>
              <a:rPr lang="zh-CN" altLang="en-US" sz="2000" dirty="0">
                <a:latin typeface="微软雅黑" pitchFamily="34" charset="-122"/>
                <a:ea typeface="微软雅黑" pitchFamily="34" charset="-122"/>
              </a:rPr>
              <a:t>非对称密码</a:t>
            </a:r>
          </a:p>
          <a:p>
            <a:pPr marL="1371600" lvl="2" indent="-457200" algn="l">
              <a:lnSpc>
                <a:spcPct val="150000"/>
              </a:lnSpc>
              <a:buFont typeface="+mj-ea"/>
              <a:buAutoNum type="circleNumDbPlain"/>
            </a:pPr>
            <a:r>
              <a:rPr lang="zh-CN" altLang="en-US" sz="2000" dirty="0">
                <a:latin typeface="微软雅黑" pitchFamily="34" charset="-122"/>
                <a:ea typeface="微软雅黑" pitchFamily="34" charset="-122"/>
              </a:rPr>
              <a:t>散列函数和信息鉴定编码</a:t>
            </a:r>
          </a:p>
        </p:txBody>
      </p:sp>
      <p:sp>
        <p:nvSpPr>
          <p:cNvPr id="6" name="标题 1"/>
          <p:cNvSpPr>
            <a:spLocks noGrp="1"/>
          </p:cNvSpPr>
          <p:nvPr>
            <p:ph type="title"/>
          </p:nvPr>
        </p:nvSpPr>
        <p:spPr>
          <a:xfrm>
            <a:off x="611188" y="44624"/>
            <a:ext cx="7921625" cy="1008062"/>
          </a:xfrm>
        </p:spPr>
        <p:txBody>
          <a:bodyPr/>
          <a:lstStyle/>
          <a:p>
            <a:r>
              <a:rPr lang="en-US" altLang="zh-CN" b="0" dirty="0">
                <a:solidFill>
                  <a:schemeClr val="bg1"/>
                </a:solidFill>
                <a:latin typeface="+mj-ea"/>
              </a:rPr>
              <a:t>PRNG</a:t>
            </a:r>
            <a:r>
              <a:rPr lang="zh-CN" altLang="en-US" b="0" dirty="0">
                <a:solidFill>
                  <a:schemeClr val="bg1"/>
                </a:solidFill>
                <a:latin typeface="+mj-ea"/>
              </a:rPr>
              <a:t>算法设计</a:t>
            </a:r>
          </a:p>
        </p:txBody>
      </p:sp>
    </p:spTree>
    <p:extLst>
      <p:ext uri="{BB962C8B-B14F-4D97-AF65-F5344CB8AC3E}">
        <p14:creationId xmlns:p14="http://schemas.microsoft.com/office/powerpoint/2010/main" val="1663160590"/>
      </p:ext>
    </p:extLst>
  </p:cSld>
  <p:clrMapOvr>
    <a:masterClrMapping/>
  </p:clrMapOvr>
  <p:transition>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solidFill>
                  <a:schemeClr val="bg1"/>
                </a:solidFill>
              </a:rPr>
              <a:t>拓展思考</a:t>
            </a:r>
            <a:endParaRPr lang="zh-CN" altLang="en-US" dirty="0"/>
          </a:p>
        </p:txBody>
      </p:sp>
      <p:sp>
        <p:nvSpPr>
          <p:cNvPr id="4" name="灯片编号占位符 3"/>
          <p:cNvSpPr>
            <a:spLocks noGrp="1"/>
          </p:cNvSpPr>
          <p:nvPr>
            <p:ph type="sldNum" sz="quarter" idx="12"/>
          </p:nvPr>
        </p:nvSpPr>
        <p:spPr/>
        <p:txBody>
          <a:bodyPr/>
          <a:lstStyle/>
          <a:p>
            <a:fld id="{737F2E61-75E1-4E22-B7C3-7A96A5DEDED1}" type="slidenum">
              <a:rPr lang="en-US" altLang="zh-CN" smtClean="0"/>
              <a:pPr/>
              <a:t>55</a:t>
            </a:fld>
            <a:endParaRPr lang="en-US" altLang="zh-CN"/>
          </a:p>
        </p:txBody>
      </p:sp>
      <p:sp>
        <p:nvSpPr>
          <p:cNvPr id="6" name="Rectangle 3">
            <a:extLst>
              <a:ext uri="{FF2B5EF4-FFF2-40B4-BE49-F238E27FC236}">
                <a16:creationId xmlns:a16="http://schemas.microsoft.com/office/drawing/2014/main" id="{AD61150B-5BBB-44E9-A7AD-47BF507DDEBC}"/>
              </a:ext>
            </a:extLst>
          </p:cNvPr>
          <p:cNvSpPr txBox="1">
            <a:spLocks noChangeArrowheads="1"/>
          </p:cNvSpPr>
          <p:nvPr/>
        </p:nvSpPr>
        <p:spPr>
          <a:xfrm>
            <a:off x="-21045" y="1268760"/>
            <a:ext cx="9136457" cy="4872687"/>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r>
              <a:rPr lang="zh-CN" altLang="en-US" b="0" kern="0" dirty="0">
                <a:solidFill>
                  <a:srgbClr val="FF0000"/>
                </a:solidFill>
                <a:latin typeface="Times New Roman" panose="02020603050405020304" pitchFamily="18" charset="0"/>
              </a:rPr>
              <a:t>伪随机数生成器真的存在吗？</a:t>
            </a:r>
            <a:endParaRPr lang="en-US" altLang="zh-CN" b="0" kern="0" dirty="0">
              <a:solidFill>
                <a:srgbClr val="FF0000"/>
              </a:solidFill>
              <a:latin typeface="Times New Roman" panose="02020603050405020304" pitchFamily="18" charset="0"/>
            </a:endParaRPr>
          </a:p>
          <a:p>
            <a:pPr>
              <a:buFontTx/>
              <a:buNone/>
            </a:pPr>
            <a:endParaRPr lang="en-US" altLang="zh-CN" b="0" kern="0" dirty="0">
              <a:solidFill>
                <a:srgbClr val="FF0000"/>
              </a:solidFill>
              <a:latin typeface="Times New Roman" panose="02020603050405020304" pitchFamily="18" charset="0"/>
            </a:endParaRPr>
          </a:p>
          <a:p>
            <a:pPr>
              <a:buFontTx/>
              <a:buNone/>
            </a:pPr>
            <a:r>
              <a:rPr lang="zh-CN" altLang="en-US" b="0" kern="0" dirty="0">
                <a:latin typeface="Times New Roman" panose="02020603050405020304" pitchFamily="18" charset="0"/>
              </a:rPr>
              <a:t>无法证明。</a:t>
            </a:r>
            <a:endParaRPr lang="en-US" altLang="zh-CN" b="0" kern="0" dirty="0">
              <a:latin typeface="Times New Roman" panose="02020603050405020304" pitchFamily="18" charset="0"/>
            </a:endParaRPr>
          </a:p>
          <a:p>
            <a:pPr>
              <a:buFontTx/>
              <a:buNone/>
            </a:pPr>
            <a:endParaRPr lang="en-US" altLang="zh-CN" b="0" kern="0" dirty="0">
              <a:latin typeface="Times New Roman" panose="02020603050405020304" pitchFamily="18" charset="0"/>
            </a:endParaRPr>
          </a:p>
          <a:p>
            <a:pPr>
              <a:buFontTx/>
              <a:buNone/>
            </a:pPr>
            <a:r>
              <a:rPr lang="zh-CN" altLang="en-US" b="0" kern="0" dirty="0">
                <a:latin typeface="Times New Roman" panose="02020603050405020304" pitchFamily="18" charset="0"/>
              </a:rPr>
              <a:t>如果</a:t>
            </a:r>
            <a:r>
              <a:rPr lang="zh-CN" altLang="en-US" b="0" kern="0" dirty="0">
                <a:solidFill>
                  <a:srgbClr val="FF0000"/>
                </a:solidFill>
                <a:latin typeface="Times New Roman" panose="02020603050405020304" pitchFamily="18" charset="0"/>
              </a:rPr>
              <a:t>单向函数</a:t>
            </a:r>
            <a:r>
              <a:rPr lang="zh-CN" altLang="en-US" b="0" kern="0" dirty="0">
                <a:latin typeface="Times New Roman" panose="02020603050405020304" pitchFamily="18" charset="0"/>
              </a:rPr>
              <a:t>存在，可构造出可证明安全的伪随机数生成器。</a:t>
            </a:r>
            <a:endParaRPr lang="en-US" altLang="zh-CN" b="0" kern="0" dirty="0">
              <a:latin typeface="Times New Roman" panose="02020603050405020304" pitchFamily="18" charset="0"/>
            </a:endParaRPr>
          </a:p>
          <a:p>
            <a:pPr>
              <a:buFontTx/>
              <a:buNone/>
            </a:pPr>
            <a:endParaRPr lang="en-US" altLang="zh-CN" b="0" kern="0" dirty="0">
              <a:latin typeface="Times New Roman" panose="02020603050405020304" pitchFamily="18" charset="0"/>
            </a:endParaRPr>
          </a:p>
          <a:p>
            <a:pPr>
              <a:buFontTx/>
              <a:buNone/>
            </a:pPr>
            <a:r>
              <a:rPr lang="zh-CN" altLang="en-US" b="0" kern="0" dirty="0">
                <a:latin typeface="Times New Roman" panose="02020603050405020304" pitchFamily="18" charset="0"/>
              </a:rPr>
              <a:t>伪随机数生成器可构造出可证明安全的伪随机函数。</a:t>
            </a:r>
            <a:endParaRPr lang="en-US" altLang="zh-CN" b="0" kern="0" dirty="0">
              <a:latin typeface="Times New Roman" panose="02020603050405020304" pitchFamily="18" charset="0"/>
            </a:endParaRPr>
          </a:p>
          <a:p>
            <a:pPr>
              <a:buFontTx/>
              <a:buNone/>
            </a:pPr>
            <a:endParaRPr lang="en-US" altLang="zh-CN" b="0" kern="0" dirty="0">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1977667336"/>
      </p:ext>
    </p:extLst>
  </p:cSld>
  <p:clrMapOvr>
    <a:masterClrMapping/>
  </p:clrMapOvr>
  <p:transition>
    <p:wipe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solidFill>
                  <a:schemeClr val="bg1"/>
                </a:solidFill>
              </a:rPr>
              <a:t>拓展思考</a:t>
            </a:r>
            <a:endParaRPr lang="zh-CN" altLang="en-US" dirty="0"/>
          </a:p>
        </p:txBody>
      </p:sp>
      <p:sp>
        <p:nvSpPr>
          <p:cNvPr id="4" name="灯片编号占位符 3"/>
          <p:cNvSpPr>
            <a:spLocks noGrp="1"/>
          </p:cNvSpPr>
          <p:nvPr>
            <p:ph type="sldNum" sz="quarter" idx="12"/>
          </p:nvPr>
        </p:nvSpPr>
        <p:spPr/>
        <p:txBody>
          <a:bodyPr/>
          <a:lstStyle/>
          <a:p>
            <a:fld id="{737F2E61-75E1-4E22-B7C3-7A96A5DEDED1}" type="slidenum">
              <a:rPr lang="en-US" altLang="zh-CN" smtClean="0"/>
              <a:pPr/>
              <a:t>56</a:t>
            </a:fld>
            <a:endParaRPr lang="en-US" altLang="zh-CN"/>
          </a:p>
        </p:txBody>
      </p:sp>
      <p:sp>
        <p:nvSpPr>
          <p:cNvPr id="6" name="Rectangle 3">
            <a:extLst>
              <a:ext uri="{FF2B5EF4-FFF2-40B4-BE49-F238E27FC236}">
                <a16:creationId xmlns:a16="http://schemas.microsoft.com/office/drawing/2014/main" id="{AD61150B-5BBB-44E9-A7AD-47BF507DDEBC}"/>
              </a:ext>
            </a:extLst>
          </p:cNvPr>
          <p:cNvSpPr txBox="1">
            <a:spLocks noChangeArrowheads="1"/>
          </p:cNvSpPr>
          <p:nvPr/>
        </p:nvSpPr>
        <p:spPr>
          <a:xfrm>
            <a:off x="251520" y="1148600"/>
            <a:ext cx="8560393" cy="4872687"/>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endParaRPr lang="en-US" altLang="zh-CN" b="0" kern="0" dirty="0">
              <a:solidFill>
                <a:srgbClr val="FF0000"/>
              </a:solidFill>
              <a:latin typeface="Times New Roman" panose="02020603050405020304" pitchFamily="18" charset="0"/>
            </a:endParaRPr>
          </a:p>
          <a:p>
            <a:pPr>
              <a:buFontTx/>
              <a:buNone/>
            </a:pPr>
            <a:endParaRPr lang="en-US" altLang="zh-CN" b="0" kern="0" dirty="0">
              <a:latin typeface="Times New Roman" panose="02020603050405020304" pitchFamily="18" charset="0"/>
            </a:endParaRPr>
          </a:p>
          <a:p>
            <a:pPr>
              <a:buFontTx/>
              <a:buNone/>
            </a:pPr>
            <a:r>
              <a:rPr lang="zh-CN" altLang="en-US" b="0" kern="0" dirty="0">
                <a:latin typeface="Times New Roman" panose="02020603050405020304" pitchFamily="18" charset="0"/>
              </a:rPr>
              <a:t>伪随机数生成器：构造出可证明安全的流密码</a:t>
            </a:r>
            <a:endParaRPr lang="en-US" altLang="zh-CN" b="0" kern="0" dirty="0">
              <a:latin typeface="Times New Roman" panose="02020603050405020304" pitchFamily="18" charset="0"/>
            </a:endParaRPr>
          </a:p>
          <a:p>
            <a:pPr>
              <a:buFontTx/>
              <a:buNone/>
            </a:pPr>
            <a:endParaRPr lang="en-US" altLang="zh-CN" b="0" kern="0" dirty="0">
              <a:latin typeface="Times New Roman" panose="02020603050405020304" pitchFamily="18" charset="0"/>
            </a:endParaRPr>
          </a:p>
          <a:p>
            <a:pPr>
              <a:buFontTx/>
              <a:buNone/>
            </a:pPr>
            <a:r>
              <a:rPr lang="zh-CN" altLang="en-US" b="0" kern="0" dirty="0">
                <a:latin typeface="Times New Roman" panose="02020603050405020304" pitchFamily="18" charset="0"/>
              </a:rPr>
              <a:t>伪随机函数：构造出可证明安全的分组密码</a:t>
            </a:r>
            <a:endParaRPr lang="en-US" altLang="zh-CN" b="0" kern="0" dirty="0">
              <a:latin typeface="Times New Roman" panose="02020603050405020304" pitchFamily="18" charset="0"/>
            </a:endParaRPr>
          </a:p>
          <a:p>
            <a:pPr>
              <a:buFontTx/>
              <a:buNone/>
            </a:pPr>
            <a:endParaRPr lang="en-US" altLang="zh-CN" b="0" kern="0" dirty="0">
              <a:latin typeface="Times New Roman" panose="02020603050405020304" pitchFamily="18" charset="0"/>
            </a:endParaRPr>
          </a:p>
          <a:p>
            <a:pPr>
              <a:buFontTx/>
              <a:buNone/>
            </a:pPr>
            <a:r>
              <a:rPr lang="zh-CN" altLang="en-US" b="0" kern="0" dirty="0">
                <a:solidFill>
                  <a:srgbClr val="FF0000"/>
                </a:solidFill>
                <a:latin typeface="Times New Roman" panose="02020603050405020304" pitchFamily="18" charset="0"/>
              </a:rPr>
              <a:t>所以，密码学的原始依赖：单向函数</a:t>
            </a:r>
            <a:endParaRPr lang="en-US" altLang="zh-CN" b="0" kern="0" dirty="0">
              <a:solidFill>
                <a:srgbClr val="FF0000"/>
              </a:solidFill>
              <a:latin typeface="Times New Roman" panose="02020603050405020304" pitchFamily="18" charset="0"/>
            </a:endParaRPr>
          </a:p>
          <a:p>
            <a:pPr>
              <a:buFontTx/>
              <a:buNone/>
            </a:pPr>
            <a:endParaRPr lang="en-US" altLang="zh-CN" b="0" kern="0" dirty="0">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839834423"/>
      </p:ext>
    </p:extLst>
  </p:cSld>
  <p:clrMapOvr>
    <a:masterClrMapping/>
  </p:clrMapOvr>
  <p:transition>
    <p:wipe dir="d"/>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solidFill>
                  <a:schemeClr val="bg1"/>
                </a:solidFill>
              </a:rPr>
              <a:t>拓展思考</a:t>
            </a:r>
            <a:endParaRPr lang="zh-CN" altLang="en-US" dirty="0"/>
          </a:p>
        </p:txBody>
      </p:sp>
      <p:sp>
        <p:nvSpPr>
          <p:cNvPr id="4" name="灯片编号占位符 3"/>
          <p:cNvSpPr>
            <a:spLocks noGrp="1"/>
          </p:cNvSpPr>
          <p:nvPr>
            <p:ph type="sldNum" sz="quarter" idx="12"/>
          </p:nvPr>
        </p:nvSpPr>
        <p:spPr/>
        <p:txBody>
          <a:bodyPr/>
          <a:lstStyle/>
          <a:p>
            <a:fld id="{737F2E61-75E1-4E22-B7C3-7A96A5DEDED1}" type="slidenum">
              <a:rPr lang="en-US" altLang="zh-CN" smtClean="0"/>
              <a:pPr/>
              <a:t>57</a:t>
            </a:fld>
            <a:endParaRPr lang="en-US" altLang="zh-CN"/>
          </a:p>
        </p:txBody>
      </p:sp>
      <p:sp>
        <p:nvSpPr>
          <p:cNvPr id="6" name="Rectangle 3">
            <a:extLst>
              <a:ext uri="{FF2B5EF4-FFF2-40B4-BE49-F238E27FC236}">
                <a16:creationId xmlns:a16="http://schemas.microsoft.com/office/drawing/2014/main" id="{AD61150B-5BBB-44E9-A7AD-47BF507DDEBC}"/>
              </a:ext>
            </a:extLst>
          </p:cNvPr>
          <p:cNvSpPr txBox="1">
            <a:spLocks noChangeArrowheads="1"/>
          </p:cNvSpPr>
          <p:nvPr/>
        </p:nvSpPr>
        <p:spPr>
          <a:xfrm>
            <a:off x="251520" y="1148600"/>
            <a:ext cx="8560393" cy="4872687"/>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Tx/>
              <a:buNone/>
            </a:pPr>
            <a:endParaRPr lang="en-US" altLang="zh-CN" b="0" kern="0" dirty="0">
              <a:latin typeface="Times New Roman" panose="02020603050405020304" pitchFamily="18" charset="0"/>
            </a:endParaRPr>
          </a:p>
          <a:p>
            <a:pPr>
              <a:buFontTx/>
              <a:buNone/>
            </a:pPr>
            <a:endParaRPr lang="en-US" altLang="zh-CN" b="0" kern="0" dirty="0">
              <a:latin typeface="Times New Roman" panose="02020603050405020304" pitchFamily="18" charset="0"/>
            </a:endParaRPr>
          </a:p>
          <a:p>
            <a:pPr>
              <a:buFontTx/>
              <a:buNone/>
            </a:pPr>
            <a:r>
              <a:rPr lang="zh-CN" altLang="en-US" b="0" kern="0" dirty="0">
                <a:solidFill>
                  <a:srgbClr val="FF0000"/>
                </a:solidFill>
                <a:latin typeface="Times New Roman" panose="02020603050405020304" pitchFamily="18" charset="0"/>
              </a:rPr>
              <a:t>为什么要用分组加密算法构造伪随机数生成器？</a:t>
            </a:r>
            <a:endParaRPr lang="en-US" altLang="zh-CN" b="0" kern="0" dirty="0">
              <a:solidFill>
                <a:srgbClr val="FF0000"/>
              </a:solidFill>
              <a:latin typeface="Times New Roman" panose="02020603050405020304" pitchFamily="18" charset="0"/>
            </a:endParaRPr>
          </a:p>
          <a:p>
            <a:pPr>
              <a:buFontTx/>
              <a:buNone/>
            </a:pPr>
            <a:endParaRPr lang="en-US" altLang="zh-CN" b="0" kern="0" dirty="0">
              <a:solidFill>
                <a:srgbClr val="FF0000"/>
              </a:solidFill>
              <a:latin typeface="Times New Roman" panose="02020603050405020304" pitchFamily="18" charset="0"/>
            </a:endParaRPr>
          </a:p>
          <a:p>
            <a:pPr>
              <a:buFontTx/>
              <a:buNone/>
            </a:pPr>
            <a:r>
              <a:rPr lang="zh-CN" altLang="en-US" b="0" kern="0" dirty="0">
                <a:solidFill>
                  <a:srgbClr val="FF0000"/>
                </a:solidFill>
                <a:latin typeface="Times New Roman" panose="02020603050405020304" pitchFamily="18" charset="0"/>
              </a:rPr>
              <a:t>自相矛盾？</a:t>
            </a:r>
            <a:endParaRPr lang="en-US" altLang="zh-CN" b="0" kern="0" dirty="0">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1741744476"/>
      </p:ext>
    </p:extLst>
  </p:cSld>
  <p:clrMapOvr>
    <a:masterClrMapping/>
  </p:clrMapOvr>
  <p:transition>
    <p:wipe dir="d"/>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solidFill>
                  <a:schemeClr val="bg1"/>
                </a:solidFill>
              </a:rPr>
              <a:t>拓展思考</a:t>
            </a:r>
            <a:endParaRPr lang="zh-CN" altLang="en-US" dirty="0"/>
          </a:p>
        </p:txBody>
      </p:sp>
      <p:sp>
        <p:nvSpPr>
          <p:cNvPr id="4" name="灯片编号占位符 3"/>
          <p:cNvSpPr>
            <a:spLocks noGrp="1"/>
          </p:cNvSpPr>
          <p:nvPr>
            <p:ph type="sldNum" sz="quarter" idx="12"/>
          </p:nvPr>
        </p:nvSpPr>
        <p:spPr/>
        <p:txBody>
          <a:bodyPr/>
          <a:lstStyle/>
          <a:p>
            <a:fld id="{737F2E61-75E1-4E22-B7C3-7A96A5DEDED1}" type="slidenum">
              <a:rPr lang="en-US" altLang="zh-CN" smtClean="0"/>
              <a:pPr/>
              <a:t>58</a:t>
            </a:fld>
            <a:endParaRPr lang="en-US" altLang="zh-CN"/>
          </a:p>
        </p:txBody>
      </p:sp>
      <p:sp>
        <p:nvSpPr>
          <p:cNvPr id="6" name="Rectangle 3">
            <a:extLst>
              <a:ext uri="{FF2B5EF4-FFF2-40B4-BE49-F238E27FC236}">
                <a16:creationId xmlns:a16="http://schemas.microsoft.com/office/drawing/2014/main" id="{AD61150B-5BBB-44E9-A7AD-47BF507DDEBC}"/>
              </a:ext>
            </a:extLst>
          </p:cNvPr>
          <p:cNvSpPr txBox="1">
            <a:spLocks noChangeArrowheads="1"/>
          </p:cNvSpPr>
          <p:nvPr/>
        </p:nvSpPr>
        <p:spPr>
          <a:xfrm>
            <a:off x="251520" y="1148600"/>
            <a:ext cx="8560393" cy="5593512"/>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 typeface="Wingdings" panose="05000000000000000000" pitchFamily="2" charset="2"/>
              <a:buChar char="l"/>
            </a:pPr>
            <a:endParaRPr lang="en-US" altLang="zh-CN" b="0" kern="0" dirty="0">
              <a:latin typeface="Times New Roman" panose="02020603050405020304" pitchFamily="18" charset="0"/>
            </a:endParaRPr>
          </a:p>
          <a:p>
            <a:pPr>
              <a:lnSpc>
                <a:spcPct val="120000"/>
              </a:lnSpc>
              <a:buFont typeface="Wingdings" panose="05000000000000000000" pitchFamily="2" charset="2"/>
              <a:buChar char="l"/>
            </a:pPr>
            <a:r>
              <a:rPr lang="zh-CN" altLang="en-US" b="0" kern="0" dirty="0">
                <a:latin typeface="Times New Roman" panose="02020603050405020304" pitchFamily="18" charset="0"/>
              </a:rPr>
              <a:t>这是由于由伪随机函数构造的分组加密</a:t>
            </a:r>
            <a:r>
              <a:rPr lang="zh-CN" altLang="en-US" b="0" kern="0" dirty="0">
                <a:solidFill>
                  <a:srgbClr val="FF0000"/>
                </a:solidFill>
                <a:latin typeface="Times New Roman" panose="02020603050405020304" pitchFamily="18" charset="0"/>
              </a:rPr>
              <a:t>效率非常低</a:t>
            </a:r>
            <a:r>
              <a:rPr lang="zh-CN" altLang="en-US" b="0" kern="0" dirty="0">
                <a:latin typeface="Times New Roman" panose="02020603050405020304" pitchFamily="18" charset="0"/>
              </a:rPr>
              <a:t>。实用的对称分组加密算法如</a:t>
            </a:r>
            <a:r>
              <a:rPr lang="en-US" altLang="zh-CN" b="0" kern="0" dirty="0">
                <a:latin typeface="Times New Roman" panose="02020603050405020304" pitchFamily="18" charset="0"/>
              </a:rPr>
              <a:t>AES</a:t>
            </a:r>
            <a:r>
              <a:rPr lang="zh-CN" altLang="en-US" b="0" kern="0" dirty="0">
                <a:latin typeface="Times New Roman" panose="02020603050405020304" pitchFamily="18" charset="0"/>
              </a:rPr>
              <a:t>等都基于</a:t>
            </a:r>
            <a:r>
              <a:rPr lang="zh-CN" altLang="en-US" b="0" kern="0" dirty="0">
                <a:solidFill>
                  <a:srgbClr val="FF0000"/>
                </a:solidFill>
                <a:latin typeface="Times New Roman" panose="02020603050405020304" pitchFamily="18" charset="0"/>
              </a:rPr>
              <a:t>另外思路</a:t>
            </a:r>
            <a:r>
              <a:rPr lang="zh-CN" altLang="en-US" b="0" kern="0" dirty="0">
                <a:latin typeface="Times New Roman" panose="02020603050405020304" pitchFamily="18" charset="0"/>
              </a:rPr>
              <a:t>实现的。</a:t>
            </a:r>
            <a:endParaRPr lang="en-US" altLang="zh-CN" b="0" kern="0" dirty="0">
              <a:latin typeface="Times New Roman" panose="02020603050405020304" pitchFamily="18" charset="0"/>
            </a:endParaRPr>
          </a:p>
          <a:p>
            <a:pPr>
              <a:lnSpc>
                <a:spcPct val="120000"/>
              </a:lnSpc>
              <a:buFont typeface="Wingdings" panose="05000000000000000000" pitchFamily="2" charset="2"/>
              <a:buChar char="l"/>
            </a:pPr>
            <a:endParaRPr lang="en-US" altLang="zh-CN" b="0" kern="0" dirty="0">
              <a:latin typeface="Times New Roman" panose="02020603050405020304" pitchFamily="18" charset="0"/>
            </a:endParaRPr>
          </a:p>
          <a:p>
            <a:pPr>
              <a:lnSpc>
                <a:spcPct val="120000"/>
              </a:lnSpc>
              <a:buFont typeface="Wingdings" panose="05000000000000000000" pitchFamily="2" charset="2"/>
              <a:buChar char="l"/>
            </a:pPr>
            <a:r>
              <a:rPr lang="zh-CN" altLang="en-US" b="0" kern="0" dirty="0">
                <a:latin typeface="Times New Roman" panose="02020603050405020304" pitchFamily="18" charset="0"/>
              </a:rPr>
              <a:t>经过几十年的检验，</a:t>
            </a:r>
            <a:r>
              <a:rPr lang="en-US" altLang="zh-CN" b="0" kern="0" dirty="0">
                <a:latin typeface="Times New Roman" panose="02020603050405020304" pitchFamily="18" charset="0"/>
              </a:rPr>
              <a:t>AES</a:t>
            </a:r>
            <a:r>
              <a:rPr lang="zh-CN" altLang="en-US" b="0" kern="0" dirty="0">
                <a:latin typeface="Times New Roman" panose="02020603050405020304" pitchFamily="18" charset="0"/>
              </a:rPr>
              <a:t>算法均安全，而且加密结果具有很好的随机性，所以用</a:t>
            </a:r>
            <a:r>
              <a:rPr lang="en-US" altLang="zh-CN" b="0" kern="0" dirty="0">
                <a:latin typeface="Times New Roman" panose="02020603050405020304" pitchFamily="18" charset="0"/>
              </a:rPr>
              <a:t>AES</a:t>
            </a:r>
            <a:r>
              <a:rPr lang="zh-CN" altLang="en-US" b="0" kern="0" dirty="0">
                <a:latin typeface="Times New Roman" panose="02020603050405020304" pitchFamily="18" charset="0"/>
              </a:rPr>
              <a:t>算法等作为伪随机数发生器。</a:t>
            </a:r>
            <a:endParaRPr lang="en-US" altLang="zh-CN" b="0" kern="0" dirty="0">
              <a:latin typeface="Times New Roman" panose="02020603050405020304" pitchFamily="18" charset="0"/>
            </a:endParaRPr>
          </a:p>
        </p:txBody>
      </p:sp>
    </p:spTree>
    <p:extLst>
      <p:ext uri="{BB962C8B-B14F-4D97-AF65-F5344CB8AC3E}">
        <p14:creationId xmlns:p14="http://schemas.microsoft.com/office/powerpoint/2010/main" val="657945519"/>
      </p:ext>
    </p:extLst>
  </p:cSld>
  <p:clrMapOvr>
    <a:masterClrMapping/>
  </p:clrMapOvr>
  <p:transition>
    <p:wipe dir="d"/>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solidFill>
                  <a:schemeClr val="bg1"/>
                </a:solidFill>
              </a:rPr>
              <a:t>拓展思考</a:t>
            </a:r>
            <a:endParaRPr lang="zh-CN" altLang="en-US" dirty="0"/>
          </a:p>
        </p:txBody>
      </p:sp>
      <p:sp>
        <p:nvSpPr>
          <p:cNvPr id="4" name="灯片编号占位符 3"/>
          <p:cNvSpPr>
            <a:spLocks noGrp="1"/>
          </p:cNvSpPr>
          <p:nvPr>
            <p:ph type="sldNum" sz="quarter" idx="12"/>
          </p:nvPr>
        </p:nvSpPr>
        <p:spPr/>
        <p:txBody>
          <a:bodyPr/>
          <a:lstStyle/>
          <a:p>
            <a:fld id="{737F2E61-75E1-4E22-B7C3-7A96A5DEDED1}" type="slidenum">
              <a:rPr lang="en-US" altLang="zh-CN" smtClean="0"/>
              <a:pPr/>
              <a:t>59</a:t>
            </a:fld>
            <a:endParaRPr lang="en-US" altLang="zh-CN"/>
          </a:p>
        </p:txBody>
      </p:sp>
      <p:sp>
        <p:nvSpPr>
          <p:cNvPr id="6" name="Rectangle 3">
            <a:extLst>
              <a:ext uri="{FF2B5EF4-FFF2-40B4-BE49-F238E27FC236}">
                <a16:creationId xmlns:a16="http://schemas.microsoft.com/office/drawing/2014/main" id="{AD61150B-5BBB-44E9-A7AD-47BF507DDEBC}"/>
              </a:ext>
            </a:extLst>
          </p:cNvPr>
          <p:cNvSpPr txBox="1">
            <a:spLocks noChangeArrowheads="1"/>
          </p:cNvSpPr>
          <p:nvPr/>
        </p:nvSpPr>
        <p:spPr>
          <a:xfrm>
            <a:off x="251520" y="1148600"/>
            <a:ext cx="8560393" cy="4872687"/>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buFont typeface="Wingdings" panose="05000000000000000000" pitchFamily="2" charset="2"/>
              <a:buChar char="l"/>
            </a:pPr>
            <a:endParaRPr lang="en-US" altLang="zh-CN" b="0" kern="0" dirty="0">
              <a:latin typeface="Times New Roman" panose="02020603050405020304" pitchFamily="18" charset="0"/>
            </a:endParaRPr>
          </a:p>
          <a:p>
            <a:pPr>
              <a:lnSpc>
                <a:spcPct val="150000"/>
              </a:lnSpc>
              <a:buFont typeface="Wingdings" panose="05000000000000000000" pitchFamily="2" charset="2"/>
              <a:buChar char="l"/>
            </a:pPr>
            <a:r>
              <a:rPr lang="zh-CN" altLang="en-US" b="0" kern="0" dirty="0">
                <a:solidFill>
                  <a:srgbClr val="FF0000"/>
                </a:solidFill>
                <a:latin typeface="Times New Roman" panose="02020603050405020304" pitchFamily="18" charset="0"/>
              </a:rPr>
              <a:t>另外思路：</a:t>
            </a:r>
            <a:r>
              <a:rPr lang="zh-CN" altLang="en-US" b="0" kern="0" dirty="0">
                <a:latin typeface="Times New Roman" panose="02020603050405020304" pitchFamily="18" charset="0"/>
              </a:rPr>
              <a:t>无法进行数学证明的方法（但是在背后有数学原理，不完全是凭直觉！）</a:t>
            </a:r>
            <a:endParaRPr lang="en-US" altLang="zh-CN" b="0" kern="0" dirty="0">
              <a:latin typeface="Times New Roman" panose="02020603050405020304" pitchFamily="18" charset="0"/>
            </a:endParaRPr>
          </a:p>
          <a:p>
            <a:pPr>
              <a:buFont typeface="Wingdings" panose="05000000000000000000" pitchFamily="2" charset="2"/>
              <a:buChar char="l"/>
            </a:pPr>
            <a:endParaRPr lang="en-US" altLang="zh-CN" b="0" kern="0" dirty="0">
              <a:latin typeface="Times New Roman" panose="02020603050405020304" pitchFamily="18" charset="0"/>
            </a:endParaRPr>
          </a:p>
          <a:p>
            <a:pPr>
              <a:buFont typeface="Wingdings" panose="05000000000000000000" pitchFamily="2" charset="2"/>
              <a:buChar char="l"/>
            </a:pPr>
            <a:endParaRPr lang="en-US" altLang="zh-CN" b="0" kern="0" dirty="0">
              <a:latin typeface="Times New Roman" panose="02020603050405020304" pitchFamily="18" charset="0"/>
            </a:endParaRPr>
          </a:p>
          <a:p>
            <a:pPr>
              <a:buFont typeface="Wingdings" panose="05000000000000000000" pitchFamily="2" charset="2"/>
              <a:buChar char="l"/>
            </a:pPr>
            <a:r>
              <a:rPr lang="zh-CN" altLang="en-US" b="0" kern="0">
                <a:latin typeface="Times New Roman" panose="02020603050405020304" pitchFamily="18" charset="0"/>
              </a:rPr>
              <a:t>密码学的局限！</a:t>
            </a:r>
            <a:r>
              <a:rPr lang="zh-CN" altLang="en-US" b="0" kern="0" dirty="0">
                <a:latin typeface="Times New Roman" panose="02020603050405020304" pitchFamily="18" charset="0"/>
              </a:rPr>
              <a:t>需要更多研究突破！</a:t>
            </a:r>
            <a:endParaRPr lang="en-US" altLang="zh-CN" b="0" kern="0" dirty="0">
              <a:latin typeface="Times New Roman" panose="02020603050405020304" pitchFamily="18" charset="0"/>
            </a:endParaRPr>
          </a:p>
        </p:txBody>
      </p:sp>
    </p:spTree>
    <p:extLst>
      <p:ext uri="{BB962C8B-B14F-4D97-AF65-F5344CB8AC3E}">
        <p14:creationId xmlns:p14="http://schemas.microsoft.com/office/powerpoint/2010/main" val="1493501813"/>
      </p:ext>
    </p:extLst>
  </p:cSld>
  <p:clrMapOvr>
    <a:masterClrMapping/>
  </p:clrMapOvr>
  <p:transition>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68313" y="-99392"/>
            <a:ext cx="8229600" cy="1143000"/>
          </a:xfrm>
        </p:spPr>
        <p:txBody>
          <a:bodyPr/>
          <a:lstStyle/>
          <a:p>
            <a:r>
              <a:rPr lang="en-US" altLang="zh-CN" dirty="0"/>
              <a:t>     </a:t>
            </a:r>
            <a:r>
              <a:rPr lang="zh-CN" altLang="en-US" b="0" dirty="0">
                <a:solidFill>
                  <a:schemeClr val="bg1"/>
                </a:solidFill>
              </a:rPr>
              <a:t>对称加密原理：数学类比</a:t>
            </a:r>
          </a:p>
        </p:txBody>
      </p:sp>
      <p:sp>
        <p:nvSpPr>
          <p:cNvPr id="15370" name="Text Box 10"/>
          <p:cNvSpPr txBox="1">
            <a:spLocks noChangeArrowheads="1"/>
          </p:cNvSpPr>
          <p:nvPr/>
        </p:nvSpPr>
        <p:spPr bwMode="auto">
          <a:xfrm>
            <a:off x="395536" y="476672"/>
            <a:ext cx="1114747" cy="646331"/>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zh-CN" sz="3600" dirty="0">
                <a:solidFill>
                  <a:schemeClr val="bg1"/>
                </a:solidFill>
                <a:latin typeface="Arial Black" pitchFamily="34" charset="0"/>
                <a:ea typeface="+mj-ea"/>
                <a:cs typeface="+mj-cs"/>
              </a:rPr>
              <a:t>2.1</a:t>
            </a:r>
          </a:p>
        </p:txBody>
      </p:sp>
      <p:sp>
        <p:nvSpPr>
          <p:cNvPr id="3" name="灯片编号占位符 2"/>
          <p:cNvSpPr>
            <a:spLocks noGrp="1"/>
          </p:cNvSpPr>
          <p:nvPr>
            <p:ph type="sldNum" sz="quarter" idx="12"/>
          </p:nvPr>
        </p:nvSpPr>
        <p:spPr/>
        <p:txBody>
          <a:bodyPr/>
          <a:lstStyle/>
          <a:p>
            <a:fld id="{CBA1EC56-8748-426B-855A-225108A56414}" type="slidenum">
              <a:rPr lang="en-US" altLang="zh-CN" smtClean="0"/>
              <a:pPr/>
              <a:t>6</a:t>
            </a:fld>
            <a:endParaRPr lang="en-US" altLang="zh-CN"/>
          </a:p>
        </p:txBody>
      </p:sp>
      <p:sp>
        <p:nvSpPr>
          <p:cNvPr id="4" name="矩形 3"/>
          <p:cNvSpPr/>
          <p:nvPr/>
        </p:nvSpPr>
        <p:spPr>
          <a:xfrm>
            <a:off x="-205836" y="2276872"/>
            <a:ext cx="9555672" cy="3416320"/>
          </a:xfrm>
          <a:prstGeom prst="rect">
            <a:avLst/>
          </a:prstGeom>
        </p:spPr>
        <p:txBody>
          <a:bodyPr wrap="square">
            <a:spAutoFit/>
          </a:bodyPr>
          <a:lstStyle/>
          <a:p>
            <a:r>
              <a:rPr lang="en-US" altLang="zh-CN" sz="3600" dirty="0">
                <a:latin typeface="微软雅黑" pitchFamily="34" charset="-122"/>
                <a:ea typeface="微软雅黑" pitchFamily="34" charset="-122"/>
              </a:rPr>
              <a:t>Y=f(X, k)</a:t>
            </a:r>
          </a:p>
          <a:p>
            <a:endParaRPr lang="en-US" altLang="zh-CN" sz="3600" dirty="0">
              <a:latin typeface="微软雅黑" pitchFamily="34" charset="-122"/>
              <a:ea typeface="微软雅黑" pitchFamily="34" charset="-122"/>
            </a:endParaRPr>
          </a:p>
          <a:p>
            <a:endParaRPr lang="en-US" altLang="zh-CN" sz="3600" dirty="0">
              <a:latin typeface="微软雅黑" pitchFamily="34" charset="-122"/>
              <a:ea typeface="微软雅黑" pitchFamily="34" charset="-122"/>
            </a:endParaRPr>
          </a:p>
          <a:p>
            <a:r>
              <a:rPr lang="en-US" altLang="zh-CN" sz="3600" dirty="0">
                <a:latin typeface="微软雅黑" pitchFamily="34" charset="-122"/>
                <a:ea typeface="微软雅黑" pitchFamily="34" charset="-122"/>
              </a:rPr>
              <a:t>X=f </a:t>
            </a:r>
            <a:r>
              <a:rPr lang="en-US" altLang="zh-CN" sz="3600" baseline="30000" dirty="0">
                <a:latin typeface="微软雅黑" pitchFamily="34" charset="-122"/>
                <a:ea typeface="微软雅黑" pitchFamily="34" charset="-122"/>
              </a:rPr>
              <a:t>-1</a:t>
            </a:r>
            <a:r>
              <a:rPr lang="en-US" altLang="zh-CN" sz="3600" dirty="0">
                <a:latin typeface="微软雅黑" pitchFamily="34" charset="-122"/>
                <a:ea typeface="微软雅黑" pitchFamily="34" charset="-122"/>
              </a:rPr>
              <a:t>(Y, k)</a:t>
            </a:r>
          </a:p>
          <a:p>
            <a:endParaRPr lang="en-US" altLang="zh-CN" sz="3600" dirty="0">
              <a:latin typeface="微软雅黑" pitchFamily="34" charset="-122"/>
              <a:ea typeface="微软雅黑" pitchFamily="34" charset="-122"/>
            </a:endParaRPr>
          </a:p>
          <a:p>
            <a:r>
              <a:rPr lang="zh-CN" altLang="en-US" sz="3600" dirty="0">
                <a:solidFill>
                  <a:srgbClr val="FF0000"/>
                </a:solidFill>
                <a:latin typeface="微软雅黑" pitchFamily="34" charset="-122"/>
                <a:ea typeface="微软雅黑" pitchFamily="34" charset="-122"/>
              </a:rPr>
              <a:t>注意：</a:t>
            </a:r>
            <a:r>
              <a:rPr lang="en-US" altLang="zh-CN" sz="3600" dirty="0">
                <a:solidFill>
                  <a:srgbClr val="FF0000"/>
                </a:solidFill>
                <a:latin typeface="微软雅黑" pitchFamily="34" charset="-122"/>
                <a:ea typeface="微软雅黑" pitchFamily="34" charset="-122"/>
              </a:rPr>
              <a:t>f</a:t>
            </a:r>
            <a:r>
              <a:rPr lang="zh-CN" altLang="en-US" sz="3600" dirty="0">
                <a:solidFill>
                  <a:srgbClr val="FF0000"/>
                </a:solidFill>
                <a:latin typeface="微软雅黑" pitchFamily="34" charset="-122"/>
                <a:ea typeface="微软雅黑" pitchFamily="34" charset="-122"/>
              </a:rPr>
              <a:t>很特别，只有知道</a:t>
            </a:r>
            <a:r>
              <a:rPr lang="en-US" altLang="zh-CN" sz="3600" dirty="0">
                <a:solidFill>
                  <a:srgbClr val="FF0000"/>
                </a:solidFill>
                <a:latin typeface="微软雅黑" pitchFamily="34" charset="-122"/>
                <a:ea typeface="微软雅黑" pitchFamily="34" charset="-122"/>
              </a:rPr>
              <a:t>k</a:t>
            </a:r>
            <a:r>
              <a:rPr lang="zh-CN" altLang="en-US" sz="3600" dirty="0">
                <a:solidFill>
                  <a:srgbClr val="FF0000"/>
                </a:solidFill>
                <a:latin typeface="微软雅黑" pitchFamily="34" charset="-122"/>
                <a:ea typeface="微软雅黑" pitchFamily="34" charset="-122"/>
              </a:rPr>
              <a:t>，才能求逆</a:t>
            </a:r>
          </a:p>
        </p:txBody>
      </p:sp>
    </p:spTree>
    <p:extLst>
      <p:ext uri="{BB962C8B-B14F-4D97-AF65-F5344CB8AC3E}">
        <p14:creationId xmlns:p14="http://schemas.microsoft.com/office/powerpoint/2010/main" val="3965267827"/>
      </p:ext>
    </p:extLst>
  </p:cSld>
  <p:clrMapOvr>
    <a:masterClrMapping/>
  </p:clrMapOvr>
  <p:transition>
    <p:wipe di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367CF4C7-6BA9-47AB-AC85-63C69617069F}" type="slidenum">
              <a:rPr lang="en-US" altLang="zh-CN" smtClean="0"/>
              <a:pPr/>
              <a:t>60</a:t>
            </a:fld>
            <a:endParaRPr lang="en-US" altLang="zh-CN"/>
          </a:p>
        </p:txBody>
      </p:sp>
      <p:sp>
        <p:nvSpPr>
          <p:cNvPr id="11266" name="Rectangle 2"/>
          <p:cNvSpPr>
            <a:spLocks noGrp="1" noChangeArrowheads="1"/>
          </p:cNvSpPr>
          <p:nvPr>
            <p:ph type="title" idx="4294967295"/>
          </p:nvPr>
        </p:nvSpPr>
        <p:spPr>
          <a:xfrm>
            <a:off x="611188" y="84068"/>
            <a:ext cx="7921625" cy="1008062"/>
          </a:xfrm>
        </p:spPr>
        <p:txBody>
          <a:bodyPr/>
          <a:lstStyle/>
          <a:p>
            <a:r>
              <a:rPr lang="zh-CN" altLang="en-US" b="0" dirty="0">
                <a:solidFill>
                  <a:schemeClr val="bg1"/>
                </a:solidFill>
              </a:rPr>
              <a:t>     第二章 对称加密和消息机密性</a:t>
            </a:r>
          </a:p>
        </p:txBody>
      </p:sp>
      <p:grpSp>
        <p:nvGrpSpPr>
          <p:cNvPr id="11267" name="Group 3"/>
          <p:cNvGrpSpPr>
            <a:grpSpLocks/>
          </p:cNvGrpSpPr>
          <p:nvPr/>
        </p:nvGrpSpPr>
        <p:grpSpPr bwMode="auto">
          <a:xfrm>
            <a:off x="2195513" y="1628800"/>
            <a:ext cx="762000" cy="665163"/>
            <a:chOff x="1110" y="2656"/>
            <a:chExt cx="1549" cy="1351"/>
          </a:xfrm>
        </p:grpSpPr>
        <p:sp>
          <p:nvSpPr>
            <p:cNvPr id="11268"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69"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70"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grpSp>
      <p:grpSp>
        <p:nvGrpSpPr>
          <p:cNvPr id="11271" name="Group 7"/>
          <p:cNvGrpSpPr>
            <a:grpSpLocks/>
          </p:cNvGrpSpPr>
          <p:nvPr/>
        </p:nvGrpSpPr>
        <p:grpSpPr bwMode="auto">
          <a:xfrm>
            <a:off x="2195513" y="2543200"/>
            <a:ext cx="762000" cy="665163"/>
            <a:chOff x="3174" y="2656"/>
            <a:chExt cx="1549" cy="1351"/>
          </a:xfrm>
        </p:grpSpPr>
        <p:sp>
          <p:nvSpPr>
            <p:cNvPr id="11272"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73"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74"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grpSp>
      <p:sp>
        <p:nvSpPr>
          <p:cNvPr id="11275" name="Line 11"/>
          <p:cNvSpPr>
            <a:spLocks noChangeShapeType="1"/>
          </p:cNvSpPr>
          <p:nvPr/>
        </p:nvSpPr>
        <p:spPr bwMode="auto">
          <a:xfrm>
            <a:off x="2805113" y="2238400"/>
            <a:ext cx="4800600" cy="0"/>
          </a:xfrm>
          <a:prstGeom prst="line">
            <a:avLst/>
          </a:prstGeom>
          <a:noFill/>
          <a:ln w="25400">
            <a:solidFill>
              <a:schemeClr val="bg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76" name="Text Box 12"/>
          <p:cNvSpPr txBox="1">
            <a:spLocks noChangeArrowheads="1"/>
          </p:cNvSpPr>
          <p:nvPr/>
        </p:nvSpPr>
        <p:spPr bwMode="auto">
          <a:xfrm>
            <a:off x="3033713" y="1705000"/>
            <a:ext cx="441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kumimoji="0" lang="en-US" altLang="zh-CN" sz="2800">
                <a:latin typeface="微软雅黑" pitchFamily="34" charset="-122"/>
                <a:ea typeface="微软雅黑" pitchFamily="34" charset="-122"/>
              </a:rPr>
              <a:t>  </a:t>
            </a:r>
          </a:p>
        </p:txBody>
      </p:sp>
      <p:sp>
        <p:nvSpPr>
          <p:cNvPr id="11277" name="Text Box 13"/>
          <p:cNvSpPr txBox="1">
            <a:spLocks noChangeArrowheads="1"/>
          </p:cNvSpPr>
          <p:nvPr/>
        </p:nvSpPr>
        <p:spPr bwMode="gray">
          <a:xfrm>
            <a:off x="2260615" y="1727225"/>
            <a:ext cx="6206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solidFill>
                  <a:schemeClr val="bg1"/>
                </a:solidFill>
                <a:latin typeface="微软雅黑" pitchFamily="34" charset="-122"/>
                <a:ea typeface="微软雅黑" pitchFamily="34" charset="-122"/>
              </a:rPr>
              <a:t>2.1</a:t>
            </a:r>
          </a:p>
        </p:txBody>
      </p:sp>
      <p:sp>
        <p:nvSpPr>
          <p:cNvPr id="11278" name="Line 14"/>
          <p:cNvSpPr>
            <a:spLocks noChangeShapeType="1"/>
          </p:cNvSpPr>
          <p:nvPr/>
        </p:nvSpPr>
        <p:spPr bwMode="auto">
          <a:xfrm>
            <a:off x="2805113" y="3152800"/>
            <a:ext cx="4800600" cy="0"/>
          </a:xfrm>
          <a:prstGeom prst="line">
            <a:avLst/>
          </a:prstGeom>
          <a:noFill/>
          <a:ln w="25400">
            <a:solidFill>
              <a:schemeClr val="bg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79" name="Text Box 15"/>
          <p:cNvSpPr txBox="1">
            <a:spLocks noChangeArrowheads="1"/>
          </p:cNvSpPr>
          <p:nvPr/>
        </p:nvSpPr>
        <p:spPr bwMode="auto">
          <a:xfrm>
            <a:off x="3172544" y="2619400"/>
            <a:ext cx="4495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zh-CN" altLang="en-US" sz="2800" dirty="0">
                <a:latin typeface="微软雅黑" pitchFamily="34" charset="-122"/>
                <a:ea typeface="微软雅黑" pitchFamily="34" charset="-122"/>
              </a:rPr>
              <a:t>对称分组加密算法</a:t>
            </a:r>
            <a:endParaRPr kumimoji="0" lang="zh-CN" altLang="en-US" sz="2800" dirty="0">
              <a:latin typeface="微软雅黑" pitchFamily="34" charset="-122"/>
              <a:ea typeface="微软雅黑" pitchFamily="34" charset="-122"/>
            </a:endParaRPr>
          </a:p>
        </p:txBody>
      </p:sp>
      <p:sp>
        <p:nvSpPr>
          <p:cNvPr id="11280" name="Text Box 16"/>
          <p:cNvSpPr txBox="1">
            <a:spLocks noChangeArrowheads="1"/>
          </p:cNvSpPr>
          <p:nvPr/>
        </p:nvSpPr>
        <p:spPr bwMode="gray">
          <a:xfrm>
            <a:off x="2260615" y="2641625"/>
            <a:ext cx="6206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solidFill>
                  <a:schemeClr val="bg1"/>
                </a:solidFill>
                <a:latin typeface="微软雅黑" pitchFamily="34" charset="-122"/>
                <a:ea typeface="微软雅黑" pitchFamily="34" charset="-122"/>
              </a:rPr>
              <a:t>2.2</a:t>
            </a:r>
          </a:p>
        </p:txBody>
      </p:sp>
      <p:grpSp>
        <p:nvGrpSpPr>
          <p:cNvPr id="11281" name="Group 17"/>
          <p:cNvGrpSpPr>
            <a:grpSpLocks/>
          </p:cNvGrpSpPr>
          <p:nvPr/>
        </p:nvGrpSpPr>
        <p:grpSpPr bwMode="auto">
          <a:xfrm>
            <a:off x="2195513" y="3435375"/>
            <a:ext cx="762000" cy="665163"/>
            <a:chOff x="1110" y="2656"/>
            <a:chExt cx="1549" cy="1351"/>
          </a:xfrm>
        </p:grpSpPr>
        <p:sp>
          <p:nvSpPr>
            <p:cNvPr id="11282"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83"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84"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grpSp>
      <p:grpSp>
        <p:nvGrpSpPr>
          <p:cNvPr id="11285" name="Group 21"/>
          <p:cNvGrpSpPr>
            <a:grpSpLocks/>
          </p:cNvGrpSpPr>
          <p:nvPr/>
        </p:nvGrpSpPr>
        <p:grpSpPr bwMode="auto">
          <a:xfrm>
            <a:off x="2195513" y="4349775"/>
            <a:ext cx="762000" cy="665163"/>
            <a:chOff x="3174" y="2656"/>
            <a:chExt cx="1549" cy="1351"/>
          </a:xfrm>
        </p:grpSpPr>
        <p:sp>
          <p:nvSpPr>
            <p:cNvPr id="11286"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87"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88"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grpSp>
      <p:sp>
        <p:nvSpPr>
          <p:cNvPr id="11289" name="Line 25"/>
          <p:cNvSpPr>
            <a:spLocks noChangeShapeType="1"/>
          </p:cNvSpPr>
          <p:nvPr/>
        </p:nvSpPr>
        <p:spPr bwMode="auto">
          <a:xfrm>
            <a:off x="2805113" y="4044975"/>
            <a:ext cx="4800600" cy="0"/>
          </a:xfrm>
          <a:prstGeom prst="line">
            <a:avLst/>
          </a:prstGeom>
          <a:noFill/>
          <a:ln w="25400">
            <a:solidFill>
              <a:schemeClr val="bg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90" name="Text Box 26"/>
          <p:cNvSpPr txBox="1">
            <a:spLocks noChangeArrowheads="1"/>
          </p:cNvSpPr>
          <p:nvPr/>
        </p:nvSpPr>
        <p:spPr bwMode="auto">
          <a:xfrm>
            <a:off x="3168352" y="3511575"/>
            <a:ext cx="4572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zh-CN" altLang="en-US" sz="2800" dirty="0">
                <a:latin typeface="微软雅黑" pitchFamily="34" charset="-122"/>
                <a:ea typeface="微软雅黑" pitchFamily="34" charset="-122"/>
              </a:rPr>
              <a:t>随机数和伪随机数</a:t>
            </a:r>
            <a:endParaRPr kumimoji="0" lang="zh-CN" altLang="en-US" sz="2400" dirty="0">
              <a:latin typeface="微软雅黑" pitchFamily="34" charset="-122"/>
              <a:ea typeface="微软雅黑" pitchFamily="34" charset="-122"/>
            </a:endParaRPr>
          </a:p>
        </p:txBody>
      </p:sp>
      <p:sp>
        <p:nvSpPr>
          <p:cNvPr id="11291" name="Text Box 27"/>
          <p:cNvSpPr txBox="1">
            <a:spLocks noChangeArrowheads="1"/>
          </p:cNvSpPr>
          <p:nvPr/>
        </p:nvSpPr>
        <p:spPr bwMode="gray">
          <a:xfrm>
            <a:off x="2260615" y="3533800"/>
            <a:ext cx="6206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latin typeface="微软雅黑" pitchFamily="34" charset="-122"/>
                <a:ea typeface="微软雅黑" pitchFamily="34" charset="-122"/>
              </a:rPr>
              <a:t>2.3</a:t>
            </a:r>
          </a:p>
        </p:txBody>
      </p:sp>
      <p:sp>
        <p:nvSpPr>
          <p:cNvPr id="11292" name="Line 28"/>
          <p:cNvSpPr>
            <a:spLocks noChangeShapeType="1"/>
          </p:cNvSpPr>
          <p:nvPr/>
        </p:nvSpPr>
        <p:spPr bwMode="auto">
          <a:xfrm>
            <a:off x="2805113" y="4959375"/>
            <a:ext cx="4800600" cy="0"/>
          </a:xfrm>
          <a:prstGeom prst="line">
            <a:avLst/>
          </a:prstGeom>
          <a:noFill/>
          <a:ln w="25400">
            <a:solidFill>
              <a:schemeClr val="bg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11293" name="Text Box 29"/>
          <p:cNvSpPr txBox="1">
            <a:spLocks noChangeArrowheads="1"/>
          </p:cNvSpPr>
          <p:nvPr/>
        </p:nvSpPr>
        <p:spPr bwMode="auto">
          <a:xfrm>
            <a:off x="3172544" y="4425975"/>
            <a:ext cx="4495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zh-CN" altLang="en-US" sz="2800" dirty="0">
                <a:solidFill>
                  <a:srgbClr val="C00000"/>
                </a:solidFill>
                <a:latin typeface="微软雅黑" pitchFamily="34" charset="-122"/>
                <a:ea typeface="微软雅黑" pitchFamily="34" charset="-122"/>
              </a:rPr>
              <a:t>流密码和</a:t>
            </a:r>
            <a:r>
              <a:rPr lang="en-US" altLang="zh-CN" sz="2800" dirty="0">
                <a:solidFill>
                  <a:srgbClr val="C00000"/>
                </a:solidFill>
                <a:latin typeface="微软雅黑" pitchFamily="34" charset="-122"/>
                <a:ea typeface="微软雅黑" pitchFamily="34" charset="-122"/>
              </a:rPr>
              <a:t>RC4</a:t>
            </a:r>
            <a:endParaRPr kumimoji="0" lang="zh-CN" altLang="en-US" sz="2400" dirty="0">
              <a:solidFill>
                <a:srgbClr val="C00000"/>
              </a:solidFill>
              <a:latin typeface="微软雅黑" pitchFamily="34" charset="-122"/>
              <a:ea typeface="微软雅黑" pitchFamily="34" charset="-122"/>
            </a:endParaRPr>
          </a:p>
        </p:txBody>
      </p:sp>
      <p:sp>
        <p:nvSpPr>
          <p:cNvPr id="11294" name="Text Box 30"/>
          <p:cNvSpPr txBox="1">
            <a:spLocks noChangeArrowheads="1"/>
          </p:cNvSpPr>
          <p:nvPr/>
        </p:nvSpPr>
        <p:spPr bwMode="gray">
          <a:xfrm>
            <a:off x="2260615" y="4448200"/>
            <a:ext cx="6206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solidFill>
                  <a:srgbClr val="C00000"/>
                </a:solidFill>
                <a:latin typeface="微软雅黑" pitchFamily="34" charset="-122"/>
                <a:ea typeface="微软雅黑" pitchFamily="34" charset="-122"/>
              </a:rPr>
              <a:t>2.4</a:t>
            </a:r>
          </a:p>
        </p:txBody>
      </p:sp>
      <p:sp>
        <p:nvSpPr>
          <p:cNvPr id="11295" name="Text Box 31"/>
          <p:cNvSpPr txBox="1">
            <a:spLocks noChangeArrowheads="1"/>
          </p:cNvSpPr>
          <p:nvPr/>
        </p:nvSpPr>
        <p:spPr bwMode="auto">
          <a:xfrm>
            <a:off x="3060700" y="1757388"/>
            <a:ext cx="42116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kumimoji="0" lang="zh-CN" altLang="en-US" sz="2800" dirty="0">
                <a:latin typeface="微软雅黑" pitchFamily="34" charset="-122"/>
                <a:ea typeface="微软雅黑" pitchFamily="34" charset="-122"/>
              </a:rPr>
              <a:t> 对称加密原理</a:t>
            </a:r>
          </a:p>
        </p:txBody>
      </p:sp>
      <p:sp>
        <p:nvSpPr>
          <p:cNvPr id="11296" name="Text Box 32"/>
          <p:cNvSpPr txBox="1">
            <a:spLocks noChangeArrowheads="1"/>
          </p:cNvSpPr>
          <p:nvPr/>
        </p:nvSpPr>
        <p:spPr bwMode="auto">
          <a:xfrm>
            <a:off x="611188" y="373063"/>
            <a:ext cx="720725" cy="823912"/>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kumimoji="0" lang="en-US" altLang="zh-CN" sz="4800" b="1" dirty="0">
                <a:solidFill>
                  <a:schemeClr val="bg1"/>
                </a:solidFill>
                <a:latin typeface="Arial Black" pitchFamily="34" charset="0"/>
              </a:rPr>
              <a:t>2</a:t>
            </a:r>
          </a:p>
        </p:txBody>
      </p:sp>
      <p:grpSp>
        <p:nvGrpSpPr>
          <p:cNvPr id="34" name="Group 17"/>
          <p:cNvGrpSpPr>
            <a:grpSpLocks/>
          </p:cNvGrpSpPr>
          <p:nvPr/>
        </p:nvGrpSpPr>
        <p:grpSpPr bwMode="auto">
          <a:xfrm>
            <a:off x="2195513" y="5284117"/>
            <a:ext cx="762000" cy="665163"/>
            <a:chOff x="1110" y="2656"/>
            <a:chExt cx="1549" cy="1351"/>
          </a:xfrm>
        </p:grpSpPr>
        <p:sp>
          <p:nvSpPr>
            <p:cNvPr id="35"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36"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37"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grpSp>
      <p:sp>
        <p:nvSpPr>
          <p:cNvPr id="38" name="Line 25"/>
          <p:cNvSpPr>
            <a:spLocks noChangeShapeType="1"/>
          </p:cNvSpPr>
          <p:nvPr/>
        </p:nvSpPr>
        <p:spPr bwMode="auto">
          <a:xfrm>
            <a:off x="2805113" y="5893717"/>
            <a:ext cx="4800600" cy="0"/>
          </a:xfrm>
          <a:prstGeom prst="line">
            <a:avLst/>
          </a:prstGeom>
          <a:noFill/>
          <a:ln w="25400">
            <a:solidFill>
              <a:schemeClr val="bg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微软雅黑" pitchFamily="34" charset="-122"/>
              <a:ea typeface="微软雅黑" pitchFamily="34" charset="-122"/>
            </a:endParaRPr>
          </a:p>
        </p:txBody>
      </p:sp>
      <p:sp>
        <p:nvSpPr>
          <p:cNvPr id="39" name="Text Box 26"/>
          <p:cNvSpPr txBox="1">
            <a:spLocks noChangeArrowheads="1"/>
          </p:cNvSpPr>
          <p:nvPr/>
        </p:nvSpPr>
        <p:spPr bwMode="auto">
          <a:xfrm>
            <a:off x="3203848" y="5360317"/>
            <a:ext cx="4572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zh-CN" altLang="en-US" sz="2800" dirty="0">
                <a:latin typeface="微软雅黑" pitchFamily="34" charset="-122"/>
                <a:ea typeface="微软雅黑" pitchFamily="34" charset="-122"/>
              </a:rPr>
              <a:t>分组密码工作模式</a:t>
            </a:r>
            <a:endParaRPr kumimoji="0" lang="zh-CN" altLang="en-US" sz="2400" dirty="0">
              <a:latin typeface="微软雅黑" pitchFamily="34" charset="-122"/>
              <a:ea typeface="微软雅黑" pitchFamily="34" charset="-122"/>
            </a:endParaRPr>
          </a:p>
        </p:txBody>
      </p:sp>
      <p:sp>
        <p:nvSpPr>
          <p:cNvPr id="40" name="Text Box 27"/>
          <p:cNvSpPr txBox="1">
            <a:spLocks noChangeArrowheads="1"/>
          </p:cNvSpPr>
          <p:nvPr/>
        </p:nvSpPr>
        <p:spPr bwMode="gray">
          <a:xfrm>
            <a:off x="2260614" y="5382542"/>
            <a:ext cx="6206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solidFill>
                  <a:schemeClr val="bg1"/>
                </a:solidFill>
                <a:latin typeface="微软雅黑" pitchFamily="34" charset="-122"/>
                <a:ea typeface="微软雅黑" pitchFamily="34" charset="-122"/>
              </a:rPr>
              <a:t>2.5</a:t>
            </a:r>
          </a:p>
        </p:txBody>
      </p:sp>
    </p:spTree>
    <p:extLst>
      <p:ext uri="{BB962C8B-B14F-4D97-AF65-F5344CB8AC3E}">
        <p14:creationId xmlns:p14="http://schemas.microsoft.com/office/powerpoint/2010/main" val="1331427310"/>
      </p:ext>
    </p:extLst>
  </p:cSld>
  <p:clrMapOvr>
    <a:masterClrMapping/>
  </p:clrMapOvr>
  <p:transition>
    <p:wipe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CBA1EC56-8748-426B-855A-225108A56414}" type="slidenum">
              <a:rPr lang="en-US" altLang="zh-CN" smtClean="0"/>
              <a:pPr/>
              <a:t>61</a:t>
            </a:fld>
            <a:endParaRPr lang="en-US" altLang="zh-CN"/>
          </a:p>
        </p:txBody>
      </p:sp>
      <p:sp>
        <p:nvSpPr>
          <p:cNvPr id="6146" name="Rectangle 2"/>
          <p:cNvSpPr>
            <a:spLocks noGrp="1" noChangeArrowheads="1"/>
          </p:cNvSpPr>
          <p:nvPr>
            <p:ph type="title" idx="4294967295"/>
          </p:nvPr>
        </p:nvSpPr>
        <p:spPr>
          <a:xfrm>
            <a:off x="754831" y="0"/>
            <a:ext cx="7921625" cy="1008062"/>
          </a:xfrm>
        </p:spPr>
        <p:txBody>
          <a:bodyPr/>
          <a:lstStyle/>
          <a:p>
            <a:r>
              <a:rPr lang="zh-CN" altLang="en-US" b="0" dirty="0">
                <a:solidFill>
                  <a:schemeClr val="bg1"/>
                </a:solidFill>
                <a:latin typeface="+mj-ea"/>
              </a:rPr>
              <a:t>流密码和</a:t>
            </a:r>
            <a:r>
              <a:rPr lang="en-US" altLang="zh-CN" b="0" dirty="0">
                <a:solidFill>
                  <a:schemeClr val="bg1"/>
                </a:solidFill>
                <a:latin typeface="+mj-ea"/>
              </a:rPr>
              <a:t>RC4</a:t>
            </a:r>
            <a:endParaRPr lang="zh-CN" altLang="en-US" dirty="0">
              <a:ea typeface="华文行楷" pitchFamily="2" charset="-122"/>
            </a:endParaRPr>
          </a:p>
        </p:txBody>
      </p:sp>
      <p:sp>
        <p:nvSpPr>
          <p:cNvPr id="6147" name="Rectangle 3"/>
          <p:cNvSpPr>
            <a:spLocks noGrp="1" noChangeArrowheads="1"/>
          </p:cNvSpPr>
          <p:nvPr>
            <p:ph type="body" idx="4294967295"/>
          </p:nvPr>
        </p:nvSpPr>
        <p:spPr>
          <a:xfrm>
            <a:off x="874713" y="1700213"/>
            <a:ext cx="8269287" cy="4465637"/>
          </a:xfrm>
        </p:spPr>
        <p:txBody>
          <a:bodyPr/>
          <a:lstStyle/>
          <a:p>
            <a:pPr>
              <a:lnSpc>
                <a:spcPct val="150000"/>
              </a:lnSpc>
              <a:spcBef>
                <a:spcPts val="600"/>
              </a:spcBef>
              <a:spcAft>
                <a:spcPts val="600"/>
              </a:spcAft>
              <a:buClr>
                <a:srgbClr val="497E9D"/>
              </a:buClr>
              <a:buFont typeface="Wingdings" pitchFamily="2" charset="2"/>
              <a:buChar char="p"/>
            </a:pPr>
            <a:r>
              <a:rPr lang="zh-CN" altLang="en-US" sz="2400" b="0" dirty="0">
                <a:latin typeface="微软雅黑" pitchFamily="34" charset="-122"/>
                <a:ea typeface="微软雅黑" pitchFamily="34" charset="-122"/>
              </a:rPr>
              <a:t>在对称密码体制中，按照加密时对明文处理方式的不同，可分为</a:t>
            </a:r>
            <a:r>
              <a:rPr lang="zh-CN" altLang="en-US" sz="2400" b="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分组密码</a:t>
            </a:r>
            <a:r>
              <a:rPr lang="zh-CN" altLang="en-US" sz="2400" b="0" dirty="0">
                <a:latin typeface="微软雅黑" pitchFamily="34" charset="-122"/>
                <a:ea typeface="微软雅黑" pitchFamily="34" charset="-122"/>
              </a:rPr>
              <a:t>和</a:t>
            </a:r>
            <a:r>
              <a:rPr lang="zh-CN" altLang="en-US" sz="2400" b="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流密码</a:t>
            </a:r>
          </a:p>
          <a:p>
            <a:pPr>
              <a:lnSpc>
                <a:spcPct val="150000"/>
              </a:lnSpc>
              <a:spcBef>
                <a:spcPts val="600"/>
              </a:spcBef>
              <a:spcAft>
                <a:spcPts val="600"/>
              </a:spcAft>
              <a:buClr>
                <a:srgbClr val="497E9D"/>
              </a:buClr>
              <a:buFont typeface="Wingdings" pitchFamily="2" charset="2"/>
              <a:buChar char="p"/>
            </a:pPr>
            <a:r>
              <a:rPr lang="zh-CN" altLang="en-US" sz="2400" b="0" dirty="0">
                <a:latin typeface="微软雅黑" pitchFamily="34" charset="-122"/>
                <a:ea typeface="微软雅黑" pitchFamily="34" charset="-122"/>
              </a:rPr>
              <a:t>流密码亦称为序列密码 ，是将待加密的明文分成连续的字符或比特，然后用相应的密钥流对之进行加密，密钥流由种子密钥通过密钥流生成器产生，密钥流可以方便地利用以移位寄存器为基础的电路来产生</a:t>
            </a:r>
          </a:p>
          <a:p>
            <a:pPr>
              <a:lnSpc>
                <a:spcPct val="150000"/>
              </a:lnSpc>
              <a:spcBef>
                <a:spcPts val="600"/>
              </a:spcBef>
              <a:spcAft>
                <a:spcPts val="600"/>
              </a:spcAft>
              <a:buClr>
                <a:srgbClr val="497E9D"/>
              </a:buClr>
              <a:buFont typeface="Wingdings" pitchFamily="2" charset="2"/>
              <a:buChar char="p"/>
            </a:pPr>
            <a:r>
              <a:rPr lang="zh-CN" altLang="en-US" sz="2400" b="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特点：实现简单，加密速度快，错误传播低</a:t>
            </a:r>
          </a:p>
        </p:txBody>
      </p:sp>
      <p:sp>
        <p:nvSpPr>
          <p:cNvPr id="4" name="Text Box 10"/>
          <p:cNvSpPr txBox="1">
            <a:spLocks noChangeArrowheads="1"/>
          </p:cNvSpPr>
          <p:nvPr/>
        </p:nvSpPr>
        <p:spPr bwMode="auto">
          <a:xfrm>
            <a:off x="2051720" y="200834"/>
            <a:ext cx="1114747" cy="707886"/>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zh-CN" sz="4000" dirty="0">
                <a:solidFill>
                  <a:schemeClr val="bg1"/>
                </a:solidFill>
                <a:latin typeface="Arial Black" pitchFamily="34" charset="0"/>
                <a:ea typeface="+mj-ea"/>
                <a:cs typeface="+mj-cs"/>
              </a:rPr>
              <a:t>2.4</a:t>
            </a:r>
          </a:p>
        </p:txBody>
      </p:sp>
    </p:spTree>
    <p:extLst>
      <p:ext uri="{BB962C8B-B14F-4D97-AF65-F5344CB8AC3E}">
        <p14:creationId xmlns:p14="http://schemas.microsoft.com/office/powerpoint/2010/main" val="132884100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b="0" dirty="0">
                <a:solidFill>
                  <a:schemeClr val="bg1"/>
                </a:solidFill>
                <a:latin typeface="+mj-ea"/>
              </a:rPr>
              <a:t>流密码和</a:t>
            </a:r>
            <a:r>
              <a:rPr lang="en-US" altLang="zh-CN" b="0" dirty="0">
                <a:solidFill>
                  <a:schemeClr val="bg1"/>
                </a:solidFill>
                <a:latin typeface="+mj-ea"/>
              </a:rPr>
              <a:t>RC4</a:t>
            </a:r>
            <a:endParaRPr lang="zh-CN" altLang="en-US" b="0" dirty="0">
              <a:solidFill>
                <a:schemeClr val="bg1"/>
              </a:solidFill>
              <a:latin typeface="+mj-ea"/>
            </a:endParaRPr>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62</a:t>
            </a:fld>
            <a:endParaRPr lang="en-US" altLang="zh-CN"/>
          </a:p>
        </p:txBody>
      </p:sp>
      <p:sp>
        <p:nvSpPr>
          <p:cNvPr id="2" name="矩形 1"/>
          <p:cNvSpPr/>
          <p:nvPr/>
        </p:nvSpPr>
        <p:spPr>
          <a:xfrm>
            <a:off x="250091" y="1988840"/>
            <a:ext cx="8799142" cy="3323987"/>
          </a:xfrm>
          <a:prstGeom prst="rect">
            <a:avLst/>
          </a:prstGeom>
        </p:spPr>
        <p:txBody>
          <a:bodyPr wrap="square">
            <a:spAutoFit/>
          </a:bodyPr>
          <a:lstStyle/>
          <a:p>
            <a:pPr marL="342900" indent="-342900" algn="l">
              <a:lnSpc>
                <a:spcPct val="150000"/>
              </a:lnSpc>
              <a:spcBef>
                <a:spcPts val="600"/>
              </a:spcBef>
              <a:spcAft>
                <a:spcPts val="1200"/>
              </a:spcAft>
              <a:buClr>
                <a:srgbClr val="497E9D"/>
              </a:buClr>
              <a:buFont typeface="Wingdings" pitchFamily="2" charset="2"/>
              <a:buChar char="p"/>
            </a:pPr>
            <a:r>
              <a:rPr lang="zh-CN" altLang="en-US" sz="2400" dirty="0">
                <a:solidFill>
                  <a:srgbClr val="C00000"/>
                </a:solidFill>
                <a:latin typeface="微软雅黑" pitchFamily="34" charset="-122"/>
                <a:ea typeface="微软雅黑" pitchFamily="34" charset="-122"/>
              </a:rPr>
              <a:t>分组密码</a:t>
            </a:r>
            <a:r>
              <a:rPr lang="zh-CN" altLang="en-US" sz="2400" dirty="0">
                <a:latin typeface="微软雅黑" pitchFamily="34" charset="-122"/>
                <a:ea typeface="微软雅黑" pitchFamily="34" charset="-122"/>
              </a:rPr>
              <a:t>每次处理一个输入元素分组， 并为每个输入分组产生一个输出分组</a:t>
            </a:r>
            <a:endParaRPr lang="en-US" altLang="zh-CN" sz="2400" dirty="0">
              <a:latin typeface="微软雅黑" pitchFamily="34" charset="-122"/>
              <a:ea typeface="微软雅黑" pitchFamily="34" charset="-122"/>
            </a:endParaRPr>
          </a:p>
          <a:p>
            <a:pPr marL="342900" indent="-342900" algn="l">
              <a:lnSpc>
                <a:spcPct val="150000"/>
              </a:lnSpc>
              <a:spcBef>
                <a:spcPts val="600"/>
              </a:spcBef>
              <a:spcAft>
                <a:spcPts val="1200"/>
              </a:spcAft>
              <a:buClr>
                <a:srgbClr val="497E9D"/>
              </a:buClr>
              <a:buFont typeface="Wingdings" pitchFamily="2" charset="2"/>
              <a:buChar char="p"/>
            </a:pPr>
            <a:r>
              <a:rPr lang="zh-CN" altLang="en-US" sz="2400" dirty="0">
                <a:solidFill>
                  <a:srgbClr val="C00000"/>
                </a:solidFill>
                <a:latin typeface="微软雅黑" pitchFamily="34" charset="-122"/>
                <a:ea typeface="微软雅黑" pitchFamily="34" charset="-122"/>
              </a:rPr>
              <a:t>流密码</a:t>
            </a:r>
            <a:r>
              <a:rPr lang="zh-CN" altLang="en-US" sz="2400" dirty="0">
                <a:latin typeface="微软雅黑" pitchFamily="34" charset="-122"/>
                <a:ea typeface="微软雅黑" pitchFamily="34" charset="-122"/>
              </a:rPr>
              <a:t>连续处理输入元素，在运行过程中，一次产生一个输出元素</a:t>
            </a:r>
            <a:endParaRPr lang="en-US" altLang="zh-CN" sz="2400" dirty="0">
              <a:latin typeface="微软雅黑" pitchFamily="34" charset="-122"/>
              <a:ea typeface="微软雅黑" pitchFamily="34" charset="-122"/>
            </a:endParaRPr>
          </a:p>
          <a:p>
            <a:pPr marL="342900" indent="-342900" algn="l">
              <a:lnSpc>
                <a:spcPct val="150000"/>
              </a:lnSpc>
              <a:spcBef>
                <a:spcPts val="600"/>
              </a:spcBef>
              <a:spcAft>
                <a:spcPts val="1200"/>
              </a:spcAft>
              <a:buClr>
                <a:srgbClr val="497E9D"/>
              </a:buClr>
              <a:buFont typeface="Wingdings" pitchFamily="2" charset="2"/>
              <a:buChar char="p"/>
            </a:pPr>
            <a:r>
              <a:rPr lang="zh-CN" altLang="en-US" sz="2400" dirty="0">
                <a:solidFill>
                  <a:srgbClr val="FF0000"/>
                </a:solidFill>
                <a:latin typeface="微软雅黑" pitchFamily="34" charset="-122"/>
                <a:ea typeface="微软雅黑" pitchFamily="34" charset="-122"/>
              </a:rPr>
              <a:t>分组密码需要字节填充，流密码不需要</a:t>
            </a:r>
            <a:endParaRPr lang="en-US" altLang="zh-CN" sz="240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047767960"/>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27384"/>
            <a:ext cx="7921625" cy="1008062"/>
          </a:xfrm>
        </p:spPr>
        <p:txBody>
          <a:bodyPr/>
          <a:lstStyle/>
          <a:p>
            <a:r>
              <a:rPr lang="zh-CN" altLang="en-US" b="0" dirty="0">
                <a:solidFill>
                  <a:schemeClr val="bg1"/>
                </a:solidFill>
                <a:latin typeface="+mj-ea"/>
              </a:rPr>
              <a:t>流密码基本原理</a:t>
            </a:r>
          </a:p>
        </p:txBody>
      </p:sp>
      <p:sp>
        <p:nvSpPr>
          <p:cNvPr id="7171" name="Rectangle 3"/>
          <p:cNvSpPr>
            <a:spLocks noGrp="1" noChangeArrowheads="1"/>
          </p:cNvSpPr>
          <p:nvPr>
            <p:ph type="body" sz="half" idx="4294967295"/>
          </p:nvPr>
        </p:nvSpPr>
        <p:spPr>
          <a:xfrm>
            <a:off x="0" y="2814638"/>
            <a:ext cx="4230688" cy="2382837"/>
          </a:xfrm>
        </p:spPr>
        <p:txBody>
          <a:bodyPr/>
          <a:lstStyle/>
          <a:p>
            <a:pPr>
              <a:buClr>
                <a:srgbClr val="497E9D"/>
              </a:buClr>
              <a:buFont typeface="Wingdings" pitchFamily="2" charset="2"/>
              <a:buChar char="p"/>
            </a:pPr>
            <a:r>
              <a:rPr lang="zh-CN" altLang="en-US" sz="2400" b="0" dirty="0">
                <a:latin typeface="微软雅黑" pitchFamily="34" charset="-122"/>
                <a:ea typeface="微软雅黑" pitchFamily="34" charset="-122"/>
              </a:rPr>
              <a:t>原理</a:t>
            </a:r>
          </a:p>
          <a:p>
            <a:pPr indent="0">
              <a:lnSpc>
                <a:spcPct val="150000"/>
              </a:lnSpc>
              <a:spcBef>
                <a:spcPts val="600"/>
              </a:spcBef>
              <a:buFont typeface="Wingdings" pitchFamily="2" charset="2"/>
              <a:buNone/>
            </a:pPr>
            <a:r>
              <a:rPr lang="zh-CN" altLang="en-US" sz="2000" b="0" dirty="0">
                <a:latin typeface="微软雅黑" pitchFamily="34" charset="-122"/>
                <a:ea typeface="微软雅黑" pitchFamily="34" charset="-122"/>
              </a:rPr>
              <a:t>通过随机数发生器产生性能优良的伪随机序列（密钥流），使用该序列加密信息流（逐比特加密），得到密文序列。</a:t>
            </a:r>
            <a:endParaRPr lang="en-US" altLang="zh-CN" sz="2000" b="0" dirty="0">
              <a:latin typeface="微软雅黑" pitchFamily="34" charset="-122"/>
              <a:ea typeface="微软雅黑" pitchFamily="34" charset="-122"/>
            </a:endParaRPr>
          </a:p>
          <a:p>
            <a:pPr indent="0">
              <a:lnSpc>
                <a:spcPct val="150000"/>
              </a:lnSpc>
              <a:spcBef>
                <a:spcPts val="600"/>
              </a:spcBef>
              <a:buFont typeface="Wingdings" pitchFamily="2" charset="2"/>
              <a:buNone/>
            </a:pPr>
            <a:r>
              <a:rPr lang="zh-CN" altLang="en-US" sz="2000" b="0" dirty="0">
                <a:latin typeface="微软雅黑" pitchFamily="34" charset="-122"/>
                <a:ea typeface="微软雅黑" pitchFamily="34" charset="-122"/>
              </a:rPr>
              <a:t> </a:t>
            </a:r>
          </a:p>
        </p:txBody>
      </p:sp>
      <p:sp>
        <p:nvSpPr>
          <p:cNvPr id="7173" name="Text Box 5"/>
          <p:cNvSpPr txBox="1">
            <a:spLocks noChangeArrowheads="1"/>
          </p:cNvSpPr>
          <p:nvPr/>
        </p:nvSpPr>
        <p:spPr bwMode="auto">
          <a:xfrm>
            <a:off x="6011863" y="2132856"/>
            <a:ext cx="18716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t>种子密钥</a:t>
            </a:r>
            <a:r>
              <a:rPr lang="en-US" altLang="zh-CN" sz="2000"/>
              <a:t>K</a:t>
            </a:r>
          </a:p>
        </p:txBody>
      </p:sp>
      <p:sp>
        <p:nvSpPr>
          <p:cNvPr id="7174" name="Rectangle 6"/>
          <p:cNvSpPr>
            <a:spLocks noChangeArrowheads="1"/>
          </p:cNvSpPr>
          <p:nvPr/>
        </p:nvSpPr>
        <p:spPr bwMode="auto">
          <a:xfrm>
            <a:off x="5435600" y="3069481"/>
            <a:ext cx="2160588" cy="50482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dirty="0"/>
              <a:t>伪随机数发生器</a:t>
            </a:r>
            <a:endParaRPr lang="en-US" altLang="zh-CN" sz="1800" dirty="0"/>
          </a:p>
          <a:p>
            <a:pPr algn="ctr"/>
            <a:r>
              <a:rPr lang="zh-CN" altLang="en-US" sz="1800" dirty="0"/>
              <a:t>（密钥流产生器）</a:t>
            </a:r>
          </a:p>
        </p:txBody>
      </p:sp>
      <p:sp>
        <p:nvSpPr>
          <p:cNvPr id="7175" name="Rectangle 7"/>
          <p:cNvSpPr>
            <a:spLocks noChangeArrowheads="1"/>
          </p:cNvSpPr>
          <p:nvPr/>
        </p:nvSpPr>
        <p:spPr bwMode="auto">
          <a:xfrm>
            <a:off x="5724525" y="4798269"/>
            <a:ext cx="1727200" cy="50482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dirty="0"/>
              <a:t>加密变换</a:t>
            </a:r>
          </a:p>
        </p:txBody>
      </p:sp>
      <p:sp>
        <p:nvSpPr>
          <p:cNvPr id="7176" name="Text Box 8"/>
          <p:cNvSpPr txBox="1">
            <a:spLocks noChangeArrowheads="1"/>
          </p:cNvSpPr>
          <p:nvPr/>
        </p:nvSpPr>
        <p:spPr bwMode="auto">
          <a:xfrm>
            <a:off x="6588125" y="4006106"/>
            <a:ext cx="1368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t>密钥流</a:t>
            </a:r>
            <a:r>
              <a:rPr lang="en-US" altLang="zh-CN" sz="2000" i="1" dirty="0" err="1"/>
              <a:t>k</a:t>
            </a:r>
            <a:r>
              <a:rPr lang="en-US" altLang="zh-CN" sz="2000" i="1" baseline="-25000" dirty="0" err="1"/>
              <a:t>i</a:t>
            </a:r>
            <a:endParaRPr lang="en-US" altLang="zh-CN" sz="2000" i="1" baseline="-25000" dirty="0"/>
          </a:p>
        </p:txBody>
      </p:sp>
      <p:sp>
        <p:nvSpPr>
          <p:cNvPr id="7177" name="Text Box 9"/>
          <p:cNvSpPr txBox="1">
            <a:spLocks noChangeArrowheads="1"/>
          </p:cNvSpPr>
          <p:nvPr/>
        </p:nvSpPr>
        <p:spPr bwMode="auto">
          <a:xfrm>
            <a:off x="4283968" y="4667804"/>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t>明文流</a:t>
            </a:r>
            <a:r>
              <a:rPr lang="en-US" altLang="zh-CN" sz="2000" i="1" dirty="0"/>
              <a:t>m</a:t>
            </a:r>
            <a:r>
              <a:rPr lang="en-US" altLang="zh-CN" sz="2000" i="1" baseline="-25000" dirty="0"/>
              <a:t>i</a:t>
            </a:r>
          </a:p>
        </p:txBody>
      </p:sp>
      <p:sp>
        <p:nvSpPr>
          <p:cNvPr id="7178" name="Text Box 10"/>
          <p:cNvSpPr txBox="1">
            <a:spLocks noChangeArrowheads="1"/>
          </p:cNvSpPr>
          <p:nvPr/>
        </p:nvSpPr>
        <p:spPr bwMode="auto">
          <a:xfrm>
            <a:off x="7629297" y="4613294"/>
            <a:ext cx="1403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t>密文流</a:t>
            </a:r>
            <a:r>
              <a:rPr lang="en-US" altLang="zh-CN" sz="2000" i="1" dirty="0"/>
              <a:t>c</a:t>
            </a:r>
            <a:r>
              <a:rPr lang="en-US" altLang="zh-CN" sz="2000" i="1" baseline="-25000" dirty="0"/>
              <a:t>i</a:t>
            </a:r>
          </a:p>
        </p:txBody>
      </p:sp>
      <p:sp>
        <p:nvSpPr>
          <p:cNvPr id="7179" name="Line 11"/>
          <p:cNvSpPr>
            <a:spLocks noChangeShapeType="1"/>
          </p:cNvSpPr>
          <p:nvPr/>
        </p:nvSpPr>
        <p:spPr bwMode="auto">
          <a:xfrm>
            <a:off x="6588125" y="2493219"/>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80" name="Line 12"/>
          <p:cNvSpPr>
            <a:spLocks noChangeShapeType="1"/>
          </p:cNvSpPr>
          <p:nvPr/>
        </p:nvSpPr>
        <p:spPr bwMode="auto">
          <a:xfrm>
            <a:off x="6588125" y="3574306"/>
            <a:ext cx="0" cy="12239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81" name="Line 13"/>
          <p:cNvSpPr>
            <a:spLocks noChangeShapeType="1"/>
          </p:cNvSpPr>
          <p:nvPr/>
        </p:nvSpPr>
        <p:spPr bwMode="auto">
          <a:xfrm>
            <a:off x="5148263" y="5085606"/>
            <a:ext cx="5762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82" name="Line 14"/>
          <p:cNvSpPr>
            <a:spLocks noChangeShapeType="1"/>
          </p:cNvSpPr>
          <p:nvPr/>
        </p:nvSpPr>
        <p:spPr bwMode="auto">
          <a:xfrm>
            <a:off x="7451725" y="5014169"/>
            <a:ext cx="3603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矩形 14"/>
          <p:cNvSpPr/>
          <p:nvPr/>
        </p:nvSpPr>
        <p:spPr>
          <a:xfrm>
            <a:off x="267902" y="1373867"/>
            <a:ext cx="8603579" cy="830997"/>
          </a:xfrm>
          <a:prstGeom prst="rect">
            <a:avLst/>
          </a:prstGeom>
        </p:spPr>
        <p:txBody>
          <a:bodyPr wrap="square">
            <a:spAutoFit/>
          </a:bodyPr>
          <a:lstStyle/>
          <a:p>
            <a:pPr algn="l"/>
            <a:r>
              <a:rPr lang="zh-CN" altLang="en-US" sz="2400" dirty="0">
                <a:latin typeface="微软雅黑" pitchFamily="34" charset="-122"/>
                <a:ea typeface="微软雅黑" pitchFamily="34" charset="-122"/>
              </a:rPr>
              <a:t>典型的</a:t>
            </a:r>
            <a:r>
              <a:rPr lang="zh-CN" altLang="en-US" sz="2400" dirty="0">
                <a:solidFill>
                  <a:srgbClr val="C00000"/>
                </a:solidFill>
                <a:latin typeface="微软雅黑" pitchFamily="34" charset="-122"/>
                <a:ea typeface="微软雅黑" pitchFamily="34" charset="-122"/>
              </a:rPr>
              <a:t>流密码一次加密一个字节的明文</a:t>
            </a:r>
            <a:r>
              <a:rPr lang="zh-CN" altLang="en-US" sz="2400" dirty="0">
                <a:latin typeface="微软雅黑" pitchFamily="34" charset="-122"/>
                <a:ea typeface="微软雅黑" pitchFamily="34" charset="-122"/>
              </a:rPr>
              <a:t>，尽管流密码可能设计成一次操作一个比特或者比字节大的单位</a:t>
            </a:r>
          </a:p>
        </p:txBody>
      </p:sp>
      <p:sp>
        <p:nvSpPr>
          <p:cNvPr id="17" name="Text Box 10"/>
          <p:cNvSpPr txBox="1">
            <a:spLocks noChangeArrowheads="1"/>
          </p:cNvSpPr>
          <p:nvPr/>
        </p:nvSpPr>
        <p:spPr bwMode="auto">
          <a:xfrm>
            <a:off x="611561" y="289248"/>
            <a:ext cx="1503784" cy="58477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zh-CN" dirty="0">
                <a:solidFill>
                  <a:schemeClr val="bg1"/>
                </a:solidFill>
                <a:latin typeface="Arial Black" pitchFamily="34" charset="0"/>
                <a:ea typeface="+mj-ea"/>
                <a:cs typeface="+mj-cs"/>
              </a:rPr>
              <a:t>2.4.1</a:t>
            </a:r>
          </a:p>
        </p:txBody>
      </p:sp>
      <p:sp>
        <p:nvSpPr>
          <p:cNvPr id="2" name="灯片编号占位符 1"/>
          <p:cNvSpPr>
            <a:spLocks noGrp="1"/>
          </p:cNvSpPr>
          <p:nvPr>
            <p:ph type="sldNum" sz="quarter" idx="12"/>
          </p:nvPr>
        </p:nvSpPr>
        <p:spPr/>
        <p:txBody>
          <a:bodyPr/>
          <a:lstStyle/>
          <a:p>
            <a:fld id="{367CF4C7-6BA9-47AB-AC85-63C69617069F}" type="slidenum">
              <a:rPr lang="en-US" altLang="zh-CN" smtClean="0"/>
              <a:pPr/>
              <a:t>63</a:t>
            </a:fld>
            <a:endParaRPr lang="en-US" altLang="zh-CN"/>
          </a:p>
        </p:txBody>
      </p:sp>
    </p:spTree>
    <p:extLst>
      <p:ext uri="{BB962C8B-B14F-4D97-AF65-F5344CB8AC3E}">
        <p14:creationId xmlns:p14="http://schemas.microsoft.com/office/powerpoint/2010/main" val="435544117"/>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11188" y="-27384"/>
            <a:ext cx="7921625" cy="1008062"/>
          </a:xfrm>
        </p:spPr>
        <p:txBody>
          <a:bodyPr/>
          <a:lstStyle/>
          <a:p>
            <a:r>
              <a:rPr lang="zh-CN" altLang="en-US" b="0" dirty="0">
                <a:solidFill>
                  <a:schemeClr val="bg1"/>
                </a:solidFill>
                <a:latin typeface="+mj-ea"/>
              </a:rPr>
              <a:t>流密码基本原理</a:t>
            </a:r>
          </a:p>
        </p:txBody>
      </p:sp>
      <p:sp>
        <p:nvSpPr>
          <p:cNvPr id="7173" name="Text Box 5"/>
          <p:cNvSpPr txBox="1">
            <a:spLocks noChangeArrowheads="1"/>
          </p:cNvSpPr>
          <p:nvPr/>
        </p:nvSpPr>
        <p:spPr bwMode="auto">
          <a:xfrm>
            <a:off x="6011863" y="2132856"/>
            <a:ext cx="18716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t>种子密钥</a:t>
            </a:r>
            <a:r>
              <a:rPr lang="en-US" altLang="zh-CN" sz="2000"/>
              <a:t>K</a:t>
            </a:r>
          </a:p>
        </p:txBody>
      </p:sp>
      <p:sp>
        <p:nvSpPr>
          <p:cNvPr id="7174" name="Rectangle 6"/>
          <p:cNvSpPr>
            <a:spLocks noChangeArrowheads="1"/>
          </p:cNvSpPr>
          <p:nvPr/>
        </p:nvSpPr>
        <p:spPr bwMode="auto">
          <a:xfrm>
            <a:off x="5435600" y="3069481"/>
            <a:ext cx="2160588" cy="50482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dirty="0"/>
              <a:t>伪随机数发生器</a:t>
            </a:r>
            <a:endParaRPr lang="en-US" altLang="zh-CN" sz="1800" dirty="0"/>
          </a:p>
          <a:p>
            <a:pPr algn="ctr"/>
            <a:r>
              <a:rPr lang="zh-CN" altLang="en-US" sz="1800" dirty="0"/>
              <a:t>（密钥流产生器）</a:t>
            </a:r>
          </a:p>
        </p:txBody>
      </p:sp>
      <p:sp>
        <p:nvSpPr>
          <p:cNvPr id="7175" name="Rectangle 7"/>
          <p:cNvSpPr>
            <a:spLocks noChangeArrowheads="1"/>
          </p:cNvSpPr>
          <p:nvPr/>
        </p:nvSpPr>
        <p:spPr bwMode="auto">
          <a:xfrm>
            <a:off x="5724525" y="4798269"/>
            <a:ext cx="1727200" cy="504825"/>
          </a:xfrm>
          <a:prstGeom prst="rect">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t>加密变换</a:t>
            </a:r>
          </a:p>
        </p:txBody>
      </p:sp>
      <p:sp>
        <p:nvSpPr>
          <p:cNvPr id="7176" name="Text Box 8"/>
          <p:cNvSpPr txBox="1">
            <a:spLocks noChangeArrowheads="1"/>
          </p:cNvSpPr>
          <p:nvPr/>
        </p:nvSpPr>
        <p:spPr bwMode="auto">
          <a:xfrm>
            <a:off x="6588125" y="4006106"/>
            <a:ext cx="1368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t>密钥流</a:t>
            </a:r>
            <a:r>
              <a:rPr lang="en-US" altLang="zh-CN" sz="2000" dirty="0"/>
              <a:t>K</a:t>
            </a:r>
            <a:r>
              <a:rPr lang="en-US" altLang="zh-CN" sz="2000" baseline="-25000" dirty="0"/>
              <a:t>i</a:t>
            </a:r>
          </a:p>
        </p:txBody>
      </p:sp>
      <p:sp>
        <p:nvSpPr>
          <p:cNvPr id="7177" name="Text Box 9"/>
          <p:cNvSpPr txBox="1">
            <a:spLocks noChangeArrowheads="1"/>
          </p:cNvSpPr>
          <p:nvPr/>
        </p:nvSpPr>
        <p:spPr bwMode="auto">
          <a:xfrm>
            <a:off x="4283968" y="4667804"/>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t>明文流</a:t>
            </a:r>
            <a:r>
              <a:rPr lang="en-US" altLang="zh-CN" sz="2000" i="1" dirty="0"/>
              <a:t>m</a:t>
            </a:r>
            <a:r>
              <a:rPr lang="en-US" altLang="zh-CN" sz="2000" i="1" baseline="-25000" dirty="0"/>
              <a:t>i</a:t>
            </a:r>
          </a:p>
        </p:txBody>
      </p:sp>
      <p:sp>
        <p:nvSpPr>
          <p:cNvPr id="7178" name="Text Box 10"/>
          <p:cNvSpPr txBox="1">
            <a:spLocks noChangeArrowheads="1"/>
          </p:cNvSpPr>
          <p:nvPr/>
        </p:nvSpPr>
        <p:spPr bwMode="auto">
          <a:xfrm>
            <a:off x="7629297" y="4653136"/>
            <a:ext cx="1403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dirty="0"/>
              <a:t>密文流</a:t>
            </a:r>
            <a:r>
              <a:rPr lang="en-US" altLang="zh-CN" sz="2000" dirty="0" err="1"/>
              <a:t>C</a:t>
            </a:r>
            <a:r>
              <a:rPr lang="en-US" altLang="zh-CN" sz="2000" baseline="-25000" dirty="0" err="1"/>
              <a:t>i</a:t>
            </a:r>
            <a:endParaRPr lang="en-US" altLang="zh-CN" sz="2000" baseline="-25000" dirty="0"/>
          </a:p>
        </p:txBody>
      </p:sp>
      <p:sp>
        <p:nvSpPr>
          <p:cNvPr id="7179" name="Line 11"/>
          <p:cNvSpPr>
            <a:spLocks noChangeShapeType="1"/>
          </p:cNvSpPr>
          <p:nvPr/>
        </p:nvSpPr>
        <p:spPr bwMode="auto">
          <a:xfrm>
            <a:off x="6588125" y="2493219"/>
            <a:ext cx="0" cy="5762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80" name="Line 12"/>
          <p:cNvSpPr>
            <a:spLocks noChangeShapeType="1"/>
          </p:cNvSpPr>
          <p:nvPr/>
        </p:nvSpPr>
        <p:spPr bwMode="auto">
          <a:xfrm>
            <a:off x="6588125" y="3574306"/>
            <a:ext cx="0" cy="12239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81" name="Line 13"/>
          <p:cNvSpPr>
            <a:spLocks noChangeShapeType="1"/>
          </p:cNvSpPr>
          <p:nvPr/>
        </p:nvSpPr>
        <p:spPr bwMode="auto">
          <a:xfrm>
            <a:off x="5148263" y="5085606"/>
            <a:ext cx="5762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82" name="Line 14"/>
          <p:cNvSpPr>
            <a:spLocks noChangeShapeType="1"/>
          </p:cNvSpPr>
          <p:nvPr/>
        </p:nvSpPr>
        <p:spPr bwMode="auto">
          <a:xfrm>
            <a:off x="7451725" y="5014169"/>
            <a:ext cx="3603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Rectangle 4"/>
          <p:cNvSpPr>
            <a:spLocks noChangeArrowheads="1"/>
          </p:cNvSpPr>
          <p:nvPr/>
        </p:nvSpPr>
        <p:spPr bwMode="auto">
          <a:xfrm>
            <a:off x="175518" y="2726012"/>
            <a:ext cx="4252466" cy="2646878"/>
          </a:xfrm>
          <a:prstGeom prst="rect">
            <a:avLst/>
          </a:prstGeom>
          <a:solidFill>
            <a:srgbClr val="CCFF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gn="l">
              <a:lnSpc>
                <a:spcPct val="150000"/>
              </a:lnSpc>
              <a:spcBef>
                <a:spcPct val="20000"/>
              </a:spcBef>
              <a:buClr>
                <a:schemeClr val="accent1"/>
              </a:buClr>
              <a:buSzPct val="65000"/>
              <a:buFont typeface="Wingdings" pitchFamily="2" charset="2"/>
              <a:buNone/>
            </a:pPr>
            <a:r>
              <a:rPr lang="zh-CN" altLang="en-US" sz="2000" b="1" dirty="0">
                <a:latin typeface="Arial" pitchFamily="34" charset="0"/>
                <a:ea typeface="宋体" pitchFamily="2" charset="-122"/>
              </a:rPr>
              <a:t>明文序列</a:t>
            </a:r>
            <a:r>
              <a:rPr lang="en-US" altLang="zh-CN" sz="2000" b="1" dirty="0">
                <a:latin typeface="Arial" pitchFamily="34" charset="0"/>
                <a:ea typeface="宋体" pitchFamily="2" charset="-122"/>
              </a:rPr>
              <a:t>: </a:t>
            </a:r>
            <a:r>
              <a:rPr lang="en-US" altLang="zh-CN" sz="2000" b="1" i="1" dirty="0">
                <a:latin typeface="Arial" pitchFamily="34" charset="0"/>
                <a:ea typeface="宋体" pitchFamily="2" charset="-122"/>
              </a:rPr>
              <a:t>m</a:t>
            </a:r>
            <a:r>
              <a:rPr lang="en-US" altLang="zh-CN" sz="2000" b="1" dirty="0">
                <a:latin typeface="Arial" pitchFamily="34" charset="0"/>
                <a:ea typeface="宋体" pitchFamily="2" charset="-122"/>
              </a:rPr>
              <a:t>=</a:t>
            </a:r>
            <a:r>
              <a:rPr lang="en-US" altLang="zh-CN" sz="2000" b="1" baseline="-25000" dirty="0">
                <a:latin typeface="Arial" pitchFamily="34" charset="0"/>
                <a:ea typeface="宋体" pitchFamily="2" charset="-122"/>
              </a:rPr>
              <a:t> </a:t>
            </a:r>
            <a:r>
              <a:rPr lang="en-US" altLang="zh-CN" sz="2000" b="1" i="1" dirty="0">
                <a:latin typeface="Arial" pitchFamily="34" charset="0"/>
                <a:ea typeface="宋体" pitchFamily="2" charset="-122"/>
              </a:rPr>
              <a:t>m</a:t>
            </a:r>
            <a:r>
              <a:rPr lang="en-US" altLang="zh-CN" sz="2000" b="1" baseline="-25000" dirty="0">
                <a:latin typeface="Arial" pitchFamily="34" charset="0"/>
                <a:ea typeface="宋体" pitchFamily="2" charset="-122"/>
              </a:rPr>
              <a:t>1 </a:t>
            </a:r>
            <a:r>
              <a:rPr lang="en-US" altLang="zh-CN" sz="2000" b="1" i="1" dirty="0">
                <a:latin typeface="Arial" pitchFamily="34" charset="0"/>
                <a:ea typeface="宋体" pitchFamily="2" charset="-122"/>
              </a:rPr>
              <a:t>m</a:t>
            </a:r>
            <a:r>
              <a:rPr lang="en-US" altLang="zh-CN" sz="2000" b="1" baseline="-25000" dirty="0">
                <a:latin typeface="Arial" pitchFamily="34" charset="0"/>
                <a:ea typeface="宋体" pitchFamily="2" charset="-122"/>
              </a:rPr>
              <a:t>2 </a:t>
            </a:r>
            <a:r>
              <a:rPr lang="en-US" altLang="zh-CN" sz="2000" b="1" i="1" dirty="0">
                <a:latin typeface="Arial" pitchFamily="34" charset="0"/>
                <a:ea typeface="宋体" pitchFamily="2" charset="-122"/>
              </a:rPr>
              <a:t>m</a:t>
            </a:r>
            <a:r>
              <a:rPr lang="en-US" altLang="zh-CN" sz="2000" b="1" baseline="-25000" dirty="0">
                <a:latin typeface="Arial" pitchFamily="34" charset="0"/>
                <a:ea typeface="宋体" pitchFamily="2" charset="-122"/>
              </a:rPr>
              <a:t>3 </a:t>
            </a:r>
            <a:r>
              <a:rPr lang="en-US" altLang="zh-CN" sz="2000" b="1" dirty="0">
                <a:latin typeface="Arial" pitchFamily="34" charset="0"/>
                <a:ea typeface="宋体" pitchFamily="2" charset="-122"/>
              </a:rPr>
              <a:t>…;  </a:t>
            </a:r>
          </a:p>
          <a:p>
            <a:pPr marL="342900" indent="-342900" algn="l">
              <a:lnSpc>
                <a:spcPct val="150000"/>
              </a:lnSpc>
              <a:spcBef>
                <a:spcPct val="20000"/>
              </a:spcBef>
              <a:buClr>
                <a:schemeClr val="accent1"/>
              </a:buClr>
              <a:buSzPct val="65000"/>
              <a:buFont typeface="Wingdings" pitchFamily="2" charset="2"/>
              <a:buNone/>
            </a:pPr>
            <a:r>
              <a:rPr lang="zh-CN" altLang="en-US" sz="2000" b="1" dirty="0">
                <a:latin typeface="Arial" pitchFamily="34" charset="0"/>
                <a:ea typeface="宋体" pitchFamily="2" charset="-122"/>
              </a:rPr>
              <a:t>密钥序列</a:t>
            </a:r>
            <a:r>
              <a:rPr lang="en-US" altLang="zh-CN" sz="2000" b="1" dirty="0">
                <a:latin typeface="Arial" pitchFamily="34" charset="0"/>
                <a:ea typeface="宋体" pitchFamily="2" charset="-122"/>
              </a:rPr>
              <a:t>: k=k</a:t>
            </a:r>
            <a:r>
              <a:rPr lang="en-US" altLang="zh-CN" sz="2000" b="1" baseline="-25000" dirty="0">
                <a:latin typeface="Arial" pitchFamily="34" charset="0"/>
                <a:ea typeface="宋体" pitchFamily="2" charset="-122"/>
              </a:rPr>
              <a:t>1 </a:t>
            </a:r>
            <a:r>
              <a:rPr lang="en-US" altLang="zh-CN" sz="2000" b="1" i="1" dirty="0">
                <a:latin typeface="Arial" pitchFamily="34" charset="0"/>
                <a:ea typeface="宋体" pitchFamily="2" charset="-122"/>
              </a:rPr>
              <a:t>k</a:t>
            </a:r>
            <a:r>
              <a:rPr lang="en-US" altLang="zh-CN" sz="2000" b="1" baseline="-25000" dirty="0">
                <a:latin typeface="Arial" pitchFamily="34" charset="0"/>
                <a:ea typeface="宋体" pitchFamily="2" charset="-122"/>
              </a:rPr>
              <a:t>2 </a:t>
            </a:r>
            <a:r>
              <a:rPr lang="en-US" altLang="zh-CN" sz="2000" b="1" i="1" dirty="0">
                <a:latin typeface="Arial" pitchFamily="34" charset="0"/>
                <a:ea typeface="宋体" pitchFamily="2" charset="-122"/>
              </a:rPr>
              <a:t>k</a:t>
            </a:r>
            <a:r>
              <a:rPr lang="en-US" altLang="zh-CN" sz="2000" b="1" baseline="-25000" dirty="0">
                <a:latin typeface="Arial" pitchFamily="34" charset="0"/>
                <a:ea typeface="宋体" pitchFamily="2" charset="-122"/>
              </a:rPr>
              <a:t>3 </a:t>
            </a:r>
            <a:r>
              <a:rPr lang="en-US" altLang="zh-CN" sz="2000" b="1" dirty="0">
                <a:latin typeface="Arial" pitchFamily="34" charset="0"/>
                <a:ea typeface="宋体" pitchFamily="2" charset="-122"/>
              </a:rPr>
              <a:t>…;</a:t>
            </a:r>
          </a:p>
          <a:p>
            <a:pPr marL="342900" indent="-342900" algn="l">
              <a:lnSpc>
                <a:spcPct val="150000"/>
              </a:lnSpc>
              <a:spcBef>
                <a:spcPct val="20000"/>
              </a:spcBef>
              <a:buClr>
                <a:schemeClr val="accent1"/>
              </a:buClr>
              <a:buSzPct val="65000"/>
              <a:buFont typeface="Wingdings" pitchFamily="2" charset="2"/>
              <a:buNone/>
            </a:pPr>
            <a:r>
              <a:rPr lang="zh-CN" altLang="en-US" sz="2000" b="1" dirty="0">
                <a:latin typeface="Arial" pitchFamily="34" charset="0"/>
                <a:ea typeface="宋体" pitchFamily="2" charset="-122"/>
              </a:rPr>
              <a:t>密文序列</a:t>
            </a:r>
            <a:r>
              <a:rPr lang="en-US" altLang="zh-CN" sz="2000" b="1" dirty="0">
                <a:latin typeface="Arial" pitchFamily="34" charset="0"/>
                <a:ea typeface="宋体" pitchFamily="2" charset="-122"/>
              </a:rPr>
              <a:t>: </a:t>
            </a:r>
            <a:r>
              <a:rPr lang="en-US" altLang="zh-CN" sz="2000" b="1" i="1" dirty="0">
                <a:latin typeface="Arial" pitchFamily="34" charset="0"/>
                <a:ea typeface="宋体" pitchFamily="2" charset="-122"/>
              </a:rPr>
              <a:t>c</a:t>
            </a:r>
            <a:r>
              <a:rPr lang="en-US" altLang="zh-CN" sz="2000" b="1" dirty="0">
                <a:latin typeface="Arial" pitchFamily="34" charset="0"/>
                <a:ea typeface="宋体" pitchFamily="2" charset="-122"/>
              </a:rPr>
              <a:t>=</a:t>
            </a:r>
            <a:r>
              <a:rPr lang="en-US" altLang="zh-CN" sz="2000" b="1" baseline="-25000" dirty="0">
                <a:latin typeface="Arial" pitchFamily="34" charset="0"/>
                <a:ea typeface="宋体" pitchFamily="2" charset="-122"/>
              </a:rPr>
              <a:t> </a:t>
            </a:r>
            <a:r>
              <a:rPr lang="en-US" altLang="zh-CN" sz="2000" b="1" i="1" dirty="0">
                <a:latin typeface="Arial" pitchFamily="34" charset="0"/>
                <a:ea typeface="宋体" pitchFamily="2" charset="-122"/>
              </a:rPr>
              <a:t>c</a:t>
            </a:r>
            <a:r>
              <a:rPr lang="en-US" altLang="zh-CN" sz="2000" b="1" baseline="-25000" dirty="0">
                <a:latin typeface="Arial" pitchFamily="34" charset="0"/>
                <a:ea typeface="宋体" pitchFamily="2" charset="-122"/>
              </a:rPr>
              <a:t>1</a:t>
            </a:r>
            <a:r>
              <a:rPr lang="en-US" altLang="zh-CN" sz="2000" b="1" i="1" dirty="0">
                <a:latin typeface="Arial" pitchFamily="34" charset="0"/>
                <a:ea typeface="宋体" pitchFamily="2" charset="-122"/>
              </a:rPr>
              <a:t>c</a:t>
            </a:r>
            <a:r>
              <a:rPr lang="en-US" altLang="zh-CN" sz="2000" b="1" baseline="-25000" dirty="0">
                <a:latin typeface="Arial" pitchFamily="34" charset="0"/>
                <a:ea typeface="宋体" pitchFamily="2" charset="-122"/>
              </a:rPr>
              <a:t>2 </a:t>
            </a:r>
            <a:r>
              <a:rPr lang="en-US" altLang="zh-CN" sz="2000" b="1" i="1" dirty="0">
                <a:latin typeface="Arial" pitchFamily="34" charset="0"/>
                <a:ea typeface="宋体" pitchFamily="2" charset="-122"/>
              </a:rPr>
              <a:t>c</a:t>
            </a:r>
            <a:r>
              <a:rPr lang="en-US" altLang="zh-CN" sz="2000" b="1" baseline="-25000" dirty="0">
                <a:latin typeface="Arial" pitchFamily="34" charset="0"/>
                <a:ea typeface="宋体" pitchFamily="2" charset="-122"/>
              </a:rPr>
              <a:t>3 </a:t>
            </a:r>
            <a:r>
              <a:rPr lang="en-US" altLang="zh-CN" sz="2000" b="1" dirty="0">
                <a:latin typeface="Arial" pitchFamily="34" charset="0"/>
                <a:ea typeface="宋体" pitchFamily="2" charset="-122"/>
              </a:rPr>
              <a:t>…;</a:t>
            </a:r>
          </a:p>
          <a:p>
            <a:pPr marL="342900" indent="-342900" algn="l" fontAlgn="b">
              <a:lnSpc>
                <a:spcPct val="150000"/>
              </a:lnSpc>
              <a:spcBef>
                <a:spcPct val="20000"/>
              </a:spcBef>
              <a:buClr>
                <a:schemeClr val="accent1"/>
              </a:buClr>
              <a:buSzPct val="65000"/>
              <a:buFont typeface="Wingdings" pitchFamily="2" charset="2"/>
              <a:buNone/>
            </a:pPr>
            <a:r>
              <a:rPr lang="zh-CN" altLang="en-US" sz="2000" b="1" dirty="0">
                <a:latin typeface="Arial" pitchFamily="34" charset="0"/>
                <a:ea typeface="宋体" pitchFamily="2" charset="-122"/>
              </a:rPr>
              <a:t>加密变换</a:t>
            </a:r>
            <a:r>
              <a:rPr lang="en-US" altLang="zh-CN" sz="2000" b="1" dirty="0">
                <a:latin typeface="Arial" pitchFamily="34" charset="0"/>
                <a:ea typeface="宋体" pitchFamily="2" charset="-122"/>
              </a:rPr>
              <a:t>: </a:t>
            </a:r>
            <a:r>
              <a:rPr lang="en-US" altLang="zh-CN" sz="2000" b="1" baseline="-25000" dirty="0">
                <a:latin typeface="Arial" pitchFamily="34" charset="0"/>
                <a:ea typeface="宋体" pitchFamily="2" charset="-122"/>
              </a:rPr>
              <a:t> </a:t>
            </a:r>
            <a:r>
              <a:rPr lang="en-US" altLang="zh-CN" sz="2000" b="1" i="1" dirty="0">
                <a:latin typeface="Arial" pitchFamily="34" charset="0"/>
                <a:ea typeface="宋体" pitchFamily="2" charset="-122"/>
              </a:rPr>
              <a:t>c</a:t>
            </a:r>
            <a:r>
              <a:rPr lang="en-US" altLang="zh-CN" sz="2000" b="1" i="1" baseline="-25000" dirty="0">
                <a:latin typeface="Arial" pitchFamily="34" charset="0"/>
                <a:ea typeface="宋体" pitchFamily="2" charset="-122"/>
              </a:rPr>
              <a:t>i</a:t>
            </a:r>
            <a:r>
              <a:rPr lang="en-US" altLang="zh-CN" sz="2000" b="1" dirty="0">
                <a:latin typeface="Arial" pitchFamily="34" charset="0"/>
                <a:ea typeface="宋体" pitchFamily="2" charset="-122"/>
              </a:rPr>
              <a:t>=</a:t>
            </a:r>
            <a:r>
              <a:rPr lang="en-US" altLang="zh-CN" sz="2000" b="1" i="1" dirty="0">
                <a:latin typeface="Arial" pitchFamily="34" charset="0"/>
                <a:ea typeface="宋体" pitchFamily="2" charset="-122"/>
              </a:rPr>
              <a:t>E</a:t>
            </a:r>
            <a:r>
              <a:rPr lang="en-US" altLang="zh-CN" sz="2000" b="1" dirty="0">
                <a:latin typeface="Arial" pitchFamily="34" charset="0"/>
                <a:ea typeface="宋体" pitchFamily="2" charset="-122"/>
              </a:rPr>
              <a:t>(</a:t>
            </a:r>
            <a:r>
              <a:rPr lang="en-US" altLang="zh-CN" sz="2000" b="1" i="1" dirty="0" err="1">
                <a:latin typeface="Arial" pitchFamily="34" charset="0"/>
                <a:ea typeface="宋体" pitchFamily="2" charset="-122"/>
              </a:rPr>
              <a:t>k</a:t>
            </a:r>
            <a:r>
              <a:rPr lang="en-US" altLang="zh-CN" sz="2000" b="1" i="1" baseline="-25000" dirty="0" err="1">
                <a:latin typeface="Arial" pitchFamily="34" charset="0"/>
                <a:ea typeface="宋体" pitchFamily="2" charset="-122"/>
              </a:rPr>
              <a:t>i</a:t>
            </a:r>
            <a:r>
              <a:rPr lang="en-US" altLang="zh-CN" sz="2000" b="1" dirty="0" err="1">
                <a:latin typeface="Arial" pitchFamily="34" charset="0"/>
                <a:ea typeface="宋体" pitchFamily="2" charset="-122"/>
              </a:rPr>
              <a:t>,</a:t>
            </a:r>
            <a:r>
              <a:rPr lang="en-US" altLang="zh-CN" sz="2000" b="1" i="1" dirty="0" err="1">
                <a:latin typeface="Arial" pitchFamily="34" charset="0"/>
                <a:ea typeface="宋体" pitchFamily="2" charset="-122"/>
              </a:rPr>
              <a:t>m</a:t>
            </a:r>
            <a:r>
              <a:rPr lang="en-US" altLang="zh-CN" sz="2000" b="1" i="1" baseline="-25000" dirty="0" err="1">
                <a:latin typeface="Arial" pitchFamily="34" charset="0"/>
                <a:ea typeface="宋体" pitchFamily="2" charset="-122"/>
              </a:rPr>
              <a:t>i</a:t>
            </a:r>
            <a:r>
              <a:rPr lang="en-US" altLang="zh-CN" sz="2000" b="1" dirty="0">
                <a:latin typeface="Arial" pitchFamily="34" charset="0"/>
                <a:ea typeface="宋体" pitchFamily="2" charset="-122"/>
              </a:rPr>
              <a:t>)  (</a:t>
            </a:r>
            <a:r>
              <a:rPr lang="en-US" altLang="zh-CN" sz="2000" b="1" i="1" dirty="0">
                <a:latin typeface="Arial" pitchFamily="34" charset="0"/>
                <a:ea typeface="宋体" pitchFamily="2" charset="-122"/>
              </a:rPr>
              <a:t>i</a:t>
            </a:r>
            <a:r>
              <a:rPr lang="en-US" altLang="zh-CN" sz="2000" b="1" dirty="0">
                <a:latin typeface="Arial" pitchFamily="34" charset="0"/>
                <a:ea typeface="宋体" pitchFamily="2" charset="-122"/>
              </a:rPr>
              <a:t>=1,2,3,…);</a:t>
            </a:r>
          </a:p>
          <a:p>
            <a:pPr marL="342900" indent="-342900" algn="l" fontAlgn="b">
              <a:lnSpc>
                <a:spcPct val="150000"/>
              </a:lnSpc>
              <a:spcBef>
                <a:spcPct val="20000"/>
              </a:spcBef>
              <a:buClr>
                <a:schemeClr val="accent1"/>
              </a:buClr>
              <a:buSzPct val="65000"/>
              <a:buFont typeface="Wingdings" pitchFamily="2" charset="2"/>
              <a:buNone/>
            </a:pPr>
            <a:r>
              <a:rPr lang="zh-CN" altLang="en-US" sz="2000" b="1" dirty="0">
                <a:latin typeface="Arial" pitchFamily="34" charset="0"/>
                <a:ea typeface="宋体" pitchFamily="2" charset="-122"/>
              </a:rPr>
              <a:t>解密变换</a:t>
            </a:r>
            <a:r>
              <a:rPr lang="en-US" altLang="zh-CN" sz="2000" b="1" dirty="0">
                <a:latin typeface="Arial" pitchFamily="34" charset="0"/>
                <a:ea typeface="宋体" pitchFamily="2" charset="-122"/>
              </a:rPr>
              <a:t>: </a:t>
            </a:r>
            <a:r>
              <a:rPr lang="en-US" altLang="zh-CN" sz="2000" b="1" baseline="-25000" dirty="0">
                <a:latin typeface="Arial" pitchFamily="34" charset="0"/>
                <a:ea typeface="宋体" pitchFamily="2" charset="-122"/>
              </a:rPr>
              <a:t> </a:t>
            </a:r>
            <a:r>
              <a:rPr lang="en-US" altLang="zh-CN" sz="2000" b="1" i="1" dirty="0">
                <a:latin typeface="Arial" pitchFamily="34" charset="0"/>
                <a:ea typeface="宋体" pitchFamily="2" charset="-122"/>
              </a:rPr>
              <a:t>m</a:t>
            </a:r>
            <a:r>
              <a:rPr lang="en-US" altLang="zh-CN" sz="2000" b="1" i="1" baseline="-25000" dirty="0">
                <a:latin typeface="Arial" pitchFamily="34" charset="0"/>
                <a:ea typeface="宋体" pitchFamily="2" charset="-122"/>
              </a:rPr>
              <a:t>i</a:t>
            </a:r>
            <a:r>
              <a:rPr lang="en-US" altLang="zh-CN" sz="2000" b="1" dirty="0">
                <a:latin typeface="Arial" pitchFamily="34" charset="0"/>
                <a:ea typeface="宋体" pitchFamily="2" charset="-122"/>
              </a:rPr>
              <a:t>=</a:t>
            </a:r>
            <a:r>
              <a:rPr lang="en-US" altLang="zh-CN" sz="2000" b="1" i="1" dirty="0">
                <a:latin typeface="Arial" pitchFamily="34" charset="0"/>
                <a:ea typeface="宋体" pitchFamily="2" charset="-122"/>
              </a:rPr>
              <a:t>D</a:t>
            </a:r>
            <a:r>
              <a:rPr lang="en-US" altLang="zh-CN" sz="2000" b="1" dirty="0">
                <a:latin typeface="Arial" pitchFamily="34" charset="0"/>
                <a:ea typeface="宋体" pitchFamily="2" charset="-122"/>
              </a:rPr>
              <a:t>(</a:t>
            </a:r>
            <a:r>
              <a:rPr lang="en-US" altLang="zh-CN" sz="2000" b="1" i="1" dirty="0" err="1">
                <a:latin typeface="Arial" pitchFamily="34" charset="0"/>
                <a:ea typeface="宋体" pitchFamily="2" charset="-122"/>
              </a:rPr>
              <a:t>k</a:t>
            </a:r>
            <a:r>
              <a:rPr lang="en-US" altLang="zh-CN" sz="2000" b="1" i="1" baseline="-25000" dirty="0" err="1">
                <a:latin typeface="Arial" pitchFamily="34" charset="0"/>
                <a:ea typeface="宋体" pitchFamily="2" charset="-122"/>
              </a:rPr>
              <a:t>i</a:t>
            </a:r>
            <a:r>
              <a:rPr lang="en-US" altLang="zh-CN" sz="2000" b="1" dirty="0">
                <a:latin typeface="Arial" pitchFamily="34" charset="0"/>
                <a:ea typeface="宋体" pitchFamily="2" charset="-122"/>
              </a:rPr>
              <a:t>, </a:t>
            </a:r>
            <a:r>
              <a:rPr lang="en-US" altLang="zh-CN" sz="2000" b="1" i="1" dirty="0">
                <a:latin typeface="Arial" pitchFamily="34" charset="0"/>
                <a:ea typeface="宋体" pitchFamily="2" charset="-122"/>
              </a:rPr>
              <a:t>c</a:t>
            </a:r>
            <a:r>
              <a:rPr lang="en-US" altLang="zh-CN" sz="2000" b="1" i="1" baseline="-25000" dirty="0">
                <a:latin typeface="Arial" pitchFamily="34" charset="0"/>
                <a:ea typeface="宋体" pitchFamily="2" charset="-122"/>
              </a:rPr>
              <a:t>i</a:t>
            </a:r>
            <a:r>
              <a:rPr lang="en-US" altLang="zh-CN" sz="2000" b="1" dirty="0">
                <a:latin typeface="Arial" pitchFamily="34" charset="0"/>
                <a:ea typeface="宋体" pitchFamily="2" charset="-122"/>
              </a:rPr>
              <a:t>)  (</a:t>
            </a:r>
            <a:r>
              <a:rPr lang="en-US" altLang="zh-CN" sz="2000" b="1" i="1" dirty="0">
                <a:latin typeface="Arial" pitchFamily="34" charset="0"/>
                <a:ea typeface="宋体" pitchFamily="2" charset="-122"/>
              </a:rPr>
              <a:t>i</a:t>
            </a:r>
            <a:r>
              <a:rPr lang="en-US" altLang="zh-CN" sz="2000" b="1" dirty="0">
                <a:latin typeface="Arial" pitchFamily="34" charset="0"/>
                <a:ea typeface="宋体" pitchFamily="2" charset="-122"/>
              </a:rPr>
              <a:t>=1,2,3,…).</a:t>
            </a:r>
          </a:p>
        </p:txBody>
      </p:sp>
      <p:sp>
        <p:nvSpPr>
          <p:cNvPr id="3" name="灯片编号占位符 2"/>
          <p:cNvSpPr>
            <a:spLocks noGrp="1"/>
          </p:cNvSpPr>
          <p:nvPr>
            <p:ph type="sldNum" sz="quarter" idx="12"/>
          </p:nvPr>
        </p:nvSpPr>
        <p:spPr/>
        <p:txBody>
          <a:bodyPr/>
          <a:lstStyle/>
          <a:p>
            <a:fld id="{737F2E61-75E1-4E22-B7C3-7A96A5DEDED1}" type="slidenum">
              <a:rPr lang="en-US" altLang="zh-CN" smtClean="0"/>
              <a:pPr/>
              <a:t>64</a:t>
            </a:fld>
            <a:endParaRPr lang="en-US" altLang="zh-CN"/>
          </a:p>
        </p:txBody>
      </p:sp>
    </p:spTree>
    <p:extLst>
      <p:ext uri="{BB962C8B-B14F-4D97-AF65-F5344CB8AC3E}">
        <p14:creationId xmlns:p14="http://schemas.microsoft.com/office/powerpoint/2010/main" val="363420994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solidFill>
                  <a:schemeClr val="bg1"/>
                </a:solidFill>
                <a:latin typeface="+mj-ea"/>
              </a:rPr>
              <a:t>流密码基本原理</a:t>
            </a:r>
            <a:endParaRPr lang="zh-CN" altLang="en-US" dirty="0"/>
          </a:p>
        </p:txBody>
      </p:sp>
      <p:sp>
        <p:nvSpPr>
          <p:cNvPr id="4" name="灯片编号占位符 3"/>
          <p:cNvSpPr>
            <a:spLocks noGrp="1"/>
          </p:cNvSpPr>
          <p:nvPr>
            <p:ph type="sldNum" sz="quarter" idx="12"/>
          </p:nvPr>
        </p:nvSpPr>
        <p:spPr/>
        <p:txBody>
          <a:bodyPr/>
          <a:lstStyle/>
          <a:p>
            <a:fld id="{737F2E61-75E1-4E22-B7C3-7A96A5DEDED1}" type="slidenum">
              <a:rPr lang="en-US" altLang="zh-CN" smtClean="0"/>
              <a:pPr/>
              <a:t>65</a:t>
            </a:fld>
            <a:endParaRPr lang="en-US" altLang="zh-CN"/>
          </a:p>
        </p:txBody>
      </p:sp>
      <p:grpSp>
        <p:nvGrpSpPr>
          <p:cNvPr id="5" name="Group 46"/>
          <p:cNvGrpSpPr>
            <a:grpSpLocks/>
          </p:cNvGrpSpPr>
          <p:nvPr/>
        </p:nvGrpSpPr>
        <p:grpSpPr bwMode="auto">
          <a:xfrm>
            <a:off x="1042988" y="1952625"/>
            <a:ext cx="6769100" cy="3384550"/>
            <a:chOff x="657" y="1230"/>
            <a:chExt cx="4264" cy="2132"/>
          </a:xfrm>
        </p:grpSpPr>
        <p:sp>
          <p:nvSpPr>
            <p:cNvPr id="6" name="Rectangle 45"/>
            <p:cNvSpPr>
              <a:spLocks noChangeArrowheads="1"/>
            </p:cNvSpPr>
            <p:nvPr/>
          </p:nvSpPr>
          <p:spPr bwMode="auto">
            <a:xfrm>
              <a:off x="657" y="1230"/>
              <a:ext cx="4264" cy="2132"/>
            </a:xfrm>
            <a:prstGeom prst="rect">
              <a:avLst/>
            </a:prstGeom>
            <a:solidFill>
              <a:srgbClr val="CCFFFF"/>
            </a:solidFill>
            <a:ln w="31750" algn="ctr">
              <a:solidFill>
                <a:srgbClr val="000000"/>
              </a:solidFill>
              <a:miter lim="800000"/>
              <a:headEn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pSp>
          <p:nvGrpSpPr>
            <p:cNvPr id="7" name="Group 4"/>
            <p:cNvGrpSpPr>
              <a:grpSpLocks/>
            </p:cNvGrpSpPr>
            <p:nvPr/>
          </p:nvGrpSpPr>
          <p:grpSpPr bwMode="auto">
            <a:xfrm>
              <a:off x="793" y="1366"/>
              <a:ext cx="3829" cy="1736"/>
              <a:chOff x="385" y="1478"/>
              <a:chExt cx="3829" cy="1736"/>
            </a:xfrm>
          </p:grpSpPr>
          <p:grpSp>
            <p:nvGrpSpPr>
              <p:cNvPr id="8" name="Group 5"/>
              <p:cNvGrpSpPr>
                <a:grpSpLocks/>
              </p:cNvGrpSpPr>
              <p:nvPr/>
            </p:nvGrpSpPr>
            <p:grpSpPr bwMode="auto">
              <a:xfrm>
                <a:off x="385" y="1705"/>
                <a:ext cx="3829" cy="1509"/>
                <a:chOff x="385" y="1705"/>
                <a:chExt cx="3829" cy="1509"/>
              </a:xfrm>
            </p:grpSpPr>
            <p:grpSp>
              <p:nvGrpSpPr>
                <p:cNvPr id="16" name="Group 6"/>
                <p:cNvGrpSpPr>
                  <a:grpSpLocks/>
                </p:cNvGrpSpPr>
                <p:nvPr/>
              </p:nvGrpSpPr>
              <p:grpSpPr bwMode="auto">
                <a:xfrm>
                  <a:off x="385" y="2931"/>
                  <a:ext cx="3829" cy="283"/>
                  <a:chOff x="385" y="2931"/>
                  <a:chExt cx="3829" cy="283"/>
                </a:xfrm>
              </p:grpSpPr>
              <p:grpSp>
                <p:nvGrpSpPr>
                  <p:cNvPr id="31" name="Group 7"/>
                  <p:cNvGrpSpPr>
                    <a:grpSpLocks/>
                  </p:cNvGrpSpPr>
                  <p:nvPr/>
                </p:nvGrpSpPr>
                <p:grpSpPr bwMode="auto">
                  <a:xfrm>
                    <a:off x="1519" y="2931"/>
                    <a:ext cx="1089" cy="283"/>
                    <a:chOff x="1519" y="2931"/>
                    <a:chExt cx="1089" cy="283"/>
                  </a:xfrm>
                </p:grpSpPr>
                <p:sp>
                  <p:nvSpPr>
                    <p:cNvPr id="43" name="Line 8"/>
                    <p:cNvSpPr>
                      <a:spLocks noChangeShapeType="1"/>
                    </p:cNvSpPr>
                    <p:nvPr/>
                  </p:nvSpPr>
                  <p:spPr bwMode="auto">
                    <a:xfrm flipV="1">
                      <a:off x="1519" y="3051"/>
                      <a:ext cx="473" cy="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4" name="Text Box 9"/>
                    <p:cNvSpPr txBox="1">
                      <a:spLocks noChangeArrowheads="1"/>
                    </p:cNvSpPr>
                    <p:nvPr/>
                  </p:nvSpPr>
                  <p:spPr bwMode="auto">
                    <a:xfrm>
                      <a:off x="1988" y="2931"/>
                      <a:ext cx="620" cy="256"/>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46800" rIns="54000" bIns="46800">
                      <a:spAutoFit/>
                    </a:bodyPr>
                    <a:lstStyle/>
                    <a:p>
                      <a:pPr algn="ctr">
                        <a:spcBef>
                          <a:spcPct val="20000"/>
                        </a:spcBef>
                        <a:buClr>
                          <a:schemeClr val="accent1"/>
                        </a:buClr>
                        <a:buFont typeface="Wingdings" pitchFamily="2" charset="2"/>
                        <a:buNone/>
                      </a:pPr>
                      <a:r>
                        <a:rPr lang="zh-CN" altLang="en-US" sz="2000" b="1">
                          <a:solidFill>
                            <a:srgbClr val="0000CC"/>
                          </a:solidFill>
                          <a:ea typeface="宋体" pitchFamily="2" charset="-122"/>
                        </a:rPr>
                        <a:t>信道</a:t>
                      </a:r>
                    </a:p>
                  </p:txBody>
                </p:sp>
                <p:sp>
                  <p:nvSpPr>
                    <p:cNvPr id="45" name="Text Box 10"/>
                    <p:cNvSpPr txBox="1">
                      <a:spLocks noChangeArrowheads="1"/>
                    </p:cNvSpPr>
                    <p:nvPr/>
                  </p:nvSpPr>
                  <p:spPr bwMode="auto">
                    <a:xfrm>
                      <a:off x="1701" y="3022"/>
                      <a:ext cx="1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spcBef>
                          <a:spcPct val="20000"/>
                        </a:spcBef>
                        <a:buClr>
                          <a:schemeClr val="accent1"/>
                        </a:buClr>
                        <a:buFont typeface="Wingdings" pitchFamily="2" charset="2"/>
                        <a:buNone/>
                      </a:pPr>
                      <a:r>
                        <a:rPr lang="en-US" altLang="zh-CN" sz="2000" i="1">
                          <a:solidFill>
                            <a:srgbClr val="0000CC"/>
                          </a:solidFill>
                          <a:ea typeface="宋体" pitchFamily="2" charset="-122"/>
                        </a:rPr>
                        <a:t>c</a:t>
                      </a:r>
                      <a:r>
                        <a:rPr lang="en-US" altLang="zh-CN" sz="2000" i="1" baseline="-25000">
                          <a:solidFill>
                            <a:srgbClr val="0000CC"/>
                          </a:solidFill>
                          <a:ea typeface="宋体" pitchFamily="2" charset="-122"/>
                        </a:rPr>
                        <a:t>i</a:t>
                      </a:r>
                      <a:endParaRPr lang="en-US" altLang="zh-CN" sz="1800" b="1">
                        <a:solidFill>
                          <a:srgbClr val="0000CC"/>
                        </a:solidFill>
                        <a:ea typeface="宋体" pitchFamily="2" charset="-122"/>
                      </a:endParaRPr>
                    </a:p>
                  </p:txBody>
                </p:sp>
              </p:grpSp>
              <p:grpSp>
                <p:nvGrpSpPr>
                  <p:cNvPr id="32" name="Group 11"/>
                  <p:cNvGrpSpPr>
                    <a:grpSpLocks/>
                  </p:cNvGrpSpPr>
                  <p:nvPr/>
                </p:nvGrpSpPr>
                <p:grpSpPr bwMode="auto">
                  <a:xfrm>
                    <a:off x="2608" y="2931"/>
                    <a:ext cx="1088" cy="283"/>
                    <a:chOff x="2608" y="2931"/>
                    <a:chExt cx="1088" cy="283"/>
                  </a:xfrm>
                </p:grpSpPr>
                <p:sp>
                  <p:nvSpPr>
                    <p:cNvPr id="40" name="Line 12"/>
                    <p:cNvSpPr>
                      <a:spLocks noChangeShapeType="1"/>
                    </p:cNvSpPr>
                    <p:nvPr/>
                  </p:nvSpPr>
                  <p:spPr bwMode="auto">
                    <a:xfrm>
                      <a:off x="2608" y="3067"/>
                      <a:ext cx="473"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1" name="Text Box 13"/>
                    <p:cNvSpPr txBox="1">
                      <a:spLocks noChangeArrowheads="1"/>
                    </p:cNvSpPr>
                    <p:nvPr/>
                  </p:nvSpPr>
                  <p:spPr bwMode="auto">
                    <a:xfrm>
                      <a:off x="3076" y="2931"/>
                      <a:ext cx="620" cy="256"/>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46800" rIns="54000" bIns="46800">
                      <a:spAutoFit/>
                    </a:bodyPr>
                    <a:lstStyle/>
                    <a:p>
                      <a:pPr algn="ctr">
                        <a:spcBef>
                          <a:spcPct val="20000"/>
                        </a:spcBef>
                        <a:buClr>
                          <a:schemeClr val="accent1"/>
                        </a:buClr>
                        <a:buFont typeface="Wingdings" pitchFamily="2" charset="2"/>
                        <a:buNone/>
                      </a:pPr>
                      <a:r>
                        <a:rPr lang="en-US" altLang="zh-CN" sz="2000" i="1" dirty="0">
                          <a:solidFill>
                            <a:srgbClr val="0000CC"/>
                          </a:solidFill>
                          <a:ea typeface="宋体" pitchFamily="2" charset="-122"/>
                        </a:rPr>
                        <a:t>D</a:t>
                      </a:r>
                      <a:r>
                        <a:rPr lang="en-US" altLang="zh-CN" sz="2000" dirty="0">
                          <a:solidFill>
                            <a:srgbClr val="0000CC"/>
                          </a:solidFill>
                          <a:ea typeface="宋体" pitchFamily="2" charset="-122"/>
                        </a:rPr>
                        <a:t>(</a:t>
                      </a:r>
                      <a:r>
                        <a:rPr lang="en-US" altLang="zh-CN" sz="2000" i="1" dirty="0" err="1">
                          <a:solidFill>
                            <a:srgbClr val="0000CC"/>
                          </a:solidFill>
                          <a:ea typeface="宋体" pitchFamily="2" charset="-122"/>
                        </a:rPr>
                        <a:t>k</a:t>
                      </a:r>
                      <a:r>
                        <a:rPr lang="en-US" altLang="zh-CN" sz="2000" i="1" baseline="-25000" dirty="0" err="1">
                          <a:solidFill>
                            <a:srgbClr val="0000CC"/>
                          </a:solidFill>
                          <a:ea typeface="宋体" pitchFamily="2" charset="-122"/>
                        </a:rPr>
                        <a:t>i</a:t>
                      </a:r>
                      <a:r>
                        <a:rPr lang="en-US" altLang="zh-CN" sz="2000" dirty="0" err="1">
                          <a:solidFill>
                            <a:srgbClr val="0000CC"/>
                          </a:solidFill>
                          <a:ea typeface="宋体" pitchFamily="2" charset="-122"/>
                        </a:rPr>
                        <a:t>,</a:t>
                      </a:r>
                      <a:r>
                        <a:rPr lang="en-US" altLang="zh-CN" sz="2000" i="1" dirty="0" err="1">
                          <a:solidFill>
                            <a:srgbClr val="0000CC"/>
                          </a:solidFill>
                          <a:ea typeface="宋体" pitchFamily="2" charset="-122"/>
                        </a:rPr>
                        <a:t>c</a:t>
                      </a:r>
                      <a:r>
                        <a:rPr lang="en-US" altLang="zh-CN" sz="2000" i="1" baseline="-25000" dirty="0" err="1">
                          <a:solidFill>
                            <a:srgbClr val="0000CC"/>
                          </a:solidFill>
                          <a:ea typeface="宋体" pitchFamily="2" charset="-122"/>
                        </a:rPr>
                        <a:t>i</a:t>
                      </a:r>
                      <a:r>
                        <a:rPr lang="en-US" altLang="zh-CN" sz="2000" dirty="0">
                          <a:solidFill>
                            <a:srgbClr val="0000CC"/>
                          </a:solidFill>
                          <a:ea typeface="宋体" pitchFamily="2" charset="-122"/>
                        </a:rPr>
                        <a:t>)</a:t>
                      </a:r>
                      <a:endParaRPr lang="en-US" altLang="zh-CN" sz="2000" b="1" dirty="0">
                        <a:solidFill>
                          <a:srgbClr val="0000CC"/>
                        </a:solidFill>
                        <a:ea typeface="宋体" pitchFamily="2" charset="-122"/>
                      </a:endParaRPr>
                    </a:p>
                  </p:txBody>
                </p:sp>
                <p:sp>
                  <p:nvSpPr>
                    <p:cNvPr id="42" name="Text Box 14"/>
                    <p:cNvSpPr txBox="1">
                      <a:spLocks noChangeArrowheads="1"/>
                    </p:cNvSpPr>
                    <p:nvPr/>
                  </p:nvSpPr>
                  <p:spPr bwMode="auto">
                    <a:xfrm>
                      <a:off x="2789" y="3022"/>
                      <a:ext cx="1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spcBef>
                          <a:spcPct val="20000"/>
                        </a:spcBef>
                        <a:buClr>
                          <a:schemeClr val="accent1"/>
                        </a:buClr>
                        <a:buFont typeface="Wingdings" pitchFamily="2" charset="2"/>
                        <a:buNone/>
                      </a:pPr>
                      <a:r>
                        <a:rPr lang="en-US" altLang="zh-CN" sz="2000" i="1">
                          <a:solidFill>
                            <a:srgbClr val="0000CC"/>
                          </a:solidFill>
                          <a:ea typeface="宋体" pitchFamily="2" charset="-122"/>
                        </a:rPr>
                        <a:t>c</a:t>
                      </a:r>
                      <a:r>
                        <a:rPr lang="en-US" altLang="zh-CN" sz="2000" i="1" baseline="-25000">
                          <a:solidFill>
                            <a:srgbClr val="0000CC"/>
                          </a:solidFill>
                          <a:ea typeface="宋体" pitchFamily="2" charset="-122"/>
                        </a:rPr>
                        <a:t>i</a:t>
                      </a:r>
                      <a:endParaRPr lang="en-US" altLang="zh-CN" sz="1800" b="1">
                        <a:solidFill>
                          <a:srgbClr val="0000CC"/>
                        </a:solidFill>
                        <a:ea typeface="宋体" pitchFamily="2" charset="-122"/>
                      </a:endParaRPr>
                    </a:p>
                  </p:txBody>
                </p:sp>
              </p:grpSp>
              <p:grpSp>
                <p:nvGrpSpPr>
                  <p:cNvPr id="33" name="Group 15"/>
                  <p:cNvGrpSpPr>
                    <a:grpSpLocks/>
                  </p:cNvGrpSpPr>
                  <p:nvPr/>
                </p:nvGrpSpPr>
                <p:grpSpPr bwMode="auto">
                  <a:xfrm>
                    <a:off x="3696" y="3022"/>
                    <a:ext cx="518" cy="192"/>
                    <a:chOff x="3696" y="3022"/>
                    <a:chExt cx="518" cy="192"/>
                  </a:xfrm>
                </p:grpSpPr>
                <p:sp>
                  <p:nvSpPr>
                    <p:cNvPr id="38" name="Line 16"/>
                    <p:cNvSpPr>
                      <a:spLocks noChangeShapeType="1"/>
                    </p:cNvSpPr>
                    <p:nvPr/>
                  </p:nvSpPr>
                  <p:spPr bwMode="auto">
                    <a:xfrm>
                      <a:off x="3696" y="3067"/>
                      <a:ext cx="51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 name="Text Box 17"/>
                    <p:cNvSpPr txBox="1">
                      <a:spLocks noChangeArrowheads="1"/>
                    </p:cNvSpPr>
                    <p:nvPr/>
                  </p:nvSpPr>
                  <p:spPr bwMode="auto">
                    <a:xfrm>
                      <a:off x="3833" y="3022"/>
                      <a:ext cx="2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spcBef>
                          <a:spcPct val="20000"/>
                        </a:spcBef>
                        <a:buClr>
                          <a:schemeClr val="accent1"/>
                        </a:buClr>
                        <a:buFont typeface="Wingdings" pitchFamily="2" charset="2"/>
                        <a:buNone/>
                      </a:pPr>
                      <a:r>
                        <a:rPr lang="en-US" altLang="zh-CN" sz="2000" i="1">
                          <a:solidFill>
                            <a:srgbClr val="0000CC"/>
                          </a:solidFill>
                          <a:ea typeface="宋体" pitchFamily="2" charset="-122"/>
                        </a:rPr>
                        <a:t>m</a:t>
                      </a:r>
                      <a:r>
                        <a:rPr lang="en-US" altLang="zh-CN" sz="2000" i="1" baseline="-25000">
                          <a:solidFill>
                            <a:srgbClr val="0000CC"/>
                          </a:solidFill>
                          <a:ea typeface="宋体" pitchFamily="2" charset="-122"/>
                        </a:rPr>
                        <a:t>i</a:t>
                      </a:r>
                      <a:endParaRPr lang="en-US" altLang="zh-CN" sz="1800" b="1">
                        <a:solidFill>
                          <a:srgbClr val="0000CC"/>
                        </a:solidFill>
                        <a:ea typeface="宋体" pitchFamily="2" charset="-122"/>
                      </a:endParaRPr>
                    </a:p>
                  </p:txBody>
                </p:sp>
              </p:grpSp>
              <p:grpSp>
                <p:nvGrpSpPr>
                  <p:cNvPr id="34" name="Group 18"/>
                  <p:cNvGrpSpPr>
                    <a:grpSpLocks/>
                  </p:cNvGrpSpPr>
                  <p:nvPr/>
                </p:nvGrpSpPr>
                <p:grpSpPr bwMode="auto">
                  <a:xfrm>
                    <a:off x="385" y="2931"/>
                    <a:ext cx="1138" cy="283"/>
                    <a:chOff x="385" y="2931"/>
                    <a:chExt cx="1138" cy="283"/>
                  </a:xfrm>
                </p:grpSpPr>
                <p:sp>
                  <p:nvSpPr>
                    <p:cNvPr id="35" name="Line 19"/>
                    <p:cNvSpPr>
                      <a:spLocks noChangeShapeType="1"/>
                    </p:cNvSpPr>
                    <p:nvPr/>
                  </p:nvSpPr>
                  <p:spPr bwMode="auto">
                    <a:xfrm>
                      <a:off x="385" y="3068"/>
                      <a:ext cx="518"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6" name="Text Box 20"/>
                    <p:cNvSpPr txBox="1">
                      <a:spLocks noChangeArrowheads="1"/>
                    </p:cNvSpPr>
                    <p:nvPr/>
                  </p:nvSpPr>
                  <p:spPr bwMode="auto">
                    <a:xfrm>
                      <a:off x="903" y="2931"/>
                      <a:ext cx="620" cy="256"/>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46800" rIns="54000" bIns="46800">
                      <a:spAutoFit/>
                    </a:bodyPr>
                    <a:lstStyle/>
                    <a:p>
                      <a:pPr algn="ctr">
                        <a:spcBef>
                          <a:spcPct val="20000"/>
                        </a:spcBef>
                        <a:buClr>
                          <a:schemeClr val="accent1"/>
                        </a:buClr>
                        <a:buFont typeface="Wingdings" pitchFamily="2" charset="2"/>
                        <a:buNone/>
                      </a:pPr>
                      <a:r>
                        <a:rPr lang="en-US" altLang="zh-CN" sz="2000" i="1" dirty="0">
                          <a:solidFill>
                            <a:srgbClr val="0000CC"/>
                          </a:solidFill>
                          <a:ea typeface="宋体" pitchFamily="2" charset="-122"/>
                        </a:rPr>
                        <a:t>E</a:t>
                      </a:r>
                      <a:r>
                        <a:rPr lang="en-US" altLang="zh-CN" sz="2000" dirty="0">
                          <a:solidFill>
                            <a:srgbClr val="0000CC"/>
                          </a:solidFill>
                          <a:ea typeface="宋体" pitchFamily="2" charset="-122"/>
                        </a:rPr>
                        <a:t>(</a:t>
                      </a:r>
                      <a:r>
                        <a:rPr lang="en-US" altLang="zh-CN" sz="2000" i="1" dirty="0" err="1">
                          <a:solidFill>
                            <a:srgbClr val="0000CC"/>
                          </a:solidFill>
                          <a:ea typeface="宋体" pitchFamily="2" charset="-122"/>
                        </a:rPr>
                        <a:t>k</a:t>
                      </a:r>
                      <a:r>
                        <a:rPr lang="en-US" altLang="zh-CN" sz="2000" i="1" baseline="-25000" dirty="0" err="1">
                          <a:solidFill>
                            <a:srgbClr val="0000CC"/>
                          </a:solidFill>
                          <a:ea typeface="宋体" pitchFamily="2" charset="-122"/>
                        </a:rPr>
                        <a:t>i</a:t>
                      </a:r>
                      <a:r>
                        <a:rPr lang="en-US" altLang="zh-CN" sz="2000" dirty="0" err="1">
                          <a:solidFill>
                            <a:srgbClr val="0000CC"/>
                          </a:solidFill>
                          <a:ea typeface="宋体" pitchFamily="2" charset="-122"/>
                        </a:rPr>
                        <a:t>,</a:t>
                      </a:r>
                      <a:r>
                        <a:rPr lang="en-US" altLang="zh-CN" sz="2000" i="1" dirty="0" err="1">
                          <a:solidFill>
                            <a:srgbClr val="0000CC"/>
                          </a:solidFill>
                          <a:ea typeface="宋体" pitchFamily="2" charset="-122"/>
                        </a:rPr>
                        <a:t>m</a:t>
                      </a:r>
                      <a:r>
                        <a:rPr lang="en-US" altLang="zh-CN" sz="2000" i="1" baseline="-25000" dirty="0" err="1">
                          <a:solidFill>
                            <a:srgbClr val="0000CC"/>
                          </a:solidFill>
                          <a:ea typeface="宋体" pitchFamily="2" charset="-122"/>
                        </a:rPr>
                        <a:t>i</a:t>
                      </a:r>
                      <a:r>
                        <a:rPr lang="en-US" altLang="zh-CN" sz="2000" dirty="0">
                          <a:solidFill>
                            <a:srgbClr val="0000CC"/>
                          </a:solidFill>
                          <a:ea typeface="宋体" pitchFamily="2" charset="-122"/>
                        </a:rPr>
                        <a:t>)</a:t>
                      </a:r>
                      <a:endParaRPr lang="en-US" altLang="zh-CN" sz="2000" b="1" dirty="0">
                        <a:solidFill>
                          <a:srgbClr val="0000CC"/>
                        </a:solidFill>
                        <a:ea typeface="宋体" pitchFamily="2" charset="-122"/>
                      </a:endParaRPr>
                    </a:p>
                  </p:txBody>
                </p:sp>
                <p:sp>
                  <p:nvSpPr>
                    <p:cNvPr id="37" name="Text Box 21"/>
                    <p:cNvSpPr txBox="1">
                      <a:spLocks noChangeArrowheads="1"/>
                    </p:cNvSpPr>
                    <p:nvPr/>
                  </p:nvSpPr>
                  <p:spPr bwMode="auto">
                    <a:xfrm>
                      <a:off x="521" y="3022"/>
                      <a:ext cx="2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spcBef>
                          <a:spcPct val="20000"/>
                        </a:spcBef>
                        <a:buClr>
                          <a:schemeClr val="accent1"/>
                        </a:buClr>
                        <a:buFont typeface="Wingdings" pitchFamily="2" charset="2"/>
                        <a:buNone/>
                      </a:pPr>
                      <a:r>
                        <a:rPr lang="en-US" altLang="zh-CN" sz="2000" i="1">
                          <a:solidFill>
                            <a:srgbClr val="0000CC"/>
                          </a:solidFill>
                          <a:ea typeface="宋体" pitchFamily="2" charset="-122"/>
                        </a:rPr>
                        <a:t>m</a:t>
                      </a:r>
                      <a:r>
                        <a:rPr lang="en-US" altLang="zh-CN" sz="2000" i="1" baseline="-25000">
                          <a:solidFill>
                            <a:srgbClr val="0000CC"/>
                          </a:solidFill>
                          <a:ea typeface="宋体" pitchFamily="2" charset="-122"/>
                        </a:rPr>
                        <a:t>i</a:t>
                      </a:r>
                      <a:endParaRPr lang="en-US" altLang="zh-CN" sz="1800" b="1">
                        <a:solidFill>
                          <a:srgbClr val="0000CC"/>
                        </a:solidFill>
                        <a:ea typeface="宋体" pitchFamily="2" charset="-122"/>
                      </a:endParaRPr>
                    </a:p>
                  </p:txBody>
                </p:sp>
              </p:grpSp>
            </p:grpSp>
            <p:grpSp>
              <p:nvGrpSpPr>
                <p:cNvPr id="17" name="Group 22"/>
                <p:cNvGrpSpPr>
                  <a:grpSpLocks/>
                </p:cNvGrpSpPr>
                <p:nvPr/>
              </p:nvGrpSpPr>
              <p:grpSpPr bwMode="auto">
                <a:xfrm>
                  <a:off x="3085" y="1705"/>
                  <a:ext cx="590" cy="1226"/>
                  <a:chOff x="3085" y="1705"/>
                  <a:chExt cx="590" cy="1226"/>
                </a:xfrm>
              </p:grpSpPr>
              <p:grpSp>
                <p:nvGrpSpPr>
                  <p:cNvPr id="25" name="Group 23"/>
                  <p:cNvGrpSpPr>
                    <a:grpSpLocks/>
                  </p:cNvGrpSpPr>
                  <p:nvPr/>
                </p:nvGrpSpPr>
                <p:grpSpPr bwMode="auto">
                  <a:xfrm>
                    <a:off x="3085" y="1705"/>
                    <a:ext cx="590" cy="818"/>
                    <a:chOff x="3085" y="1661"/>
                    <a:chExt cx="590" cy="818"/>
                  </a:xfrm>
                </p:grpSpPr>
                <p:sp>
                  <p:nvSpPr>
                    <p:cNvPr id="29" name="Line 24"/>
                    <p:cNvSpPr>
                      <a:spLocks noChangeShapeType="1"/>
                    </p:cNvSpPr>
                    <p:nvPr/>
                  </p:nvSpPr>
                  <p:spPr bwMode="auto">
                    <a:xfrm>
                      <a:off x="3379" y="1661"/>
                      <a:ext cx="0" cy="40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 name="Text Box 25"/>
                    <p:cNvSpPr txBox="1">
                      <a:spLocks noChangeArrowheads="1"/>
                    </p:cNvSpPr>
                    <p:nvPr/>
                  </p:nvSpPr>
                  <p:spPr bwMode="auto">
                    <a:xfrm>
                      <a:off x="3085" y="2069"/>
                      <a:ext cx="590" cy="410"/>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46800" rIns="54000" bIns="46800">
                      <a:spAutoFit/>
                    </a:bodyPr>
                    <a:lstStyle/>
                    <a:p>
                      <a:pPr>
                        <a:spcBef>
                          <a:spcPct val="0"/>
                        </a:spcBef>
                      </a:pPr>
                      <a:r>
                        <a:rPr lang="en-US" altLang="zh-CN" sz="1800">
                          <a:solidFill>
                            <a:srgbClr val="0000CC"/>
                          </a:solidFill>
                          <a:latin typeface="Arial" pitchFamily="34" charset="0"/>
                          <a:ea typeface="宋体" pitchFamily="2" charset="-122"/>
                        </a:rPr>
                        <a:t> </a:t>
                      </a:r>
                      <a:r>
                        <a:rPr lang="zh-CN" altLang="en-US" sz="1800">
                          <a:solidFill>
                            <a:srgbClr val="0000CC"/>
                          </a:solidFill>
                          <a:latin typeface="Arial" pitchFamily="34" charset="0"/>
                          <a:ea typeface="宋体" pitchFamily="2" charset="-122"/>
                        </a:rPr>
                        <a:t>密钥流</a:t>
                      </a:r>
                    </a:p>
                    <a:p>
                      <a:pPr>
                        <a:spcBef>
                          <a:spcPct val="0"/>
                        </a:spcBef>
                      </a:pPr>
                      <a:r>
                        <a:rPr lang="zh-CN" altLang="en-US" sz="1800">
                          <a:solidFill>
                            <a:srgbClr val="0000CC"/>
                          </a:solidFill>
                          <a:latin typeface="Arial" pitchFamily="34" charset="0"/>
                          <a:ea typeface="宋体" pitchFamily="2" charset="-122"/>
                        </a:rPr>
                        <a:t> 生成器</a:t>
                      </a:r>
                      <a:endParaRPr lang="zh-CN" altLang="en-US" sz="2000">
                        <a:solidFill>
                          <a:srgbClr val="0000CC"/>
                        </a:solidFill>
                        <a:ea typeface="宋体" pitchFamily="2" charset="-122"/>
                      </a:endParaRPr>
                    </a:p>
                  </p:txBody>
                </p:sp>
              </p:grpSp>
              <p:grpSp>
                <p:nvGrpSpPr>
                  <p:cNvPr id="26" name="Group 26"/>
                  <p:cNvGrpSpPr>
                    <a:grpSpLocks/>
                  </p:cNvGrpSpPr>
                  <p:nvPr/>
                </p:nvGrpSpPr>
                <p:grpSpPr bwMode="auto">
                  <a:xfrm>
                    <a:off x="3379" y="2523"/>
                    <a:ext cx="181" cy="408"/>
                    <a:chOff x="3379" y="2432"/>
                    <a:chExt cx="181" cy="408"/>
                  </a:xfrm>
                </p:grpSpPr>
                <p:sp>
                  <p:nvSpPr>
                    <p:cNvPr id="27" name="Line 27"/>
                    <p:cNvSpPr>
                      <a:spLocks noChangeShapeType="1"/>
                    </p:cNvSpPr>
                    <p:nvPr/>
                  </p:nvSpPr>
                  <p:spPr bwMode="auto">
                    <a:xfrm>
                      <a:off x="3379" y="2432"/>
                      <a:ext cx="0" cy="40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8" name="Text Box 28"/>
                    <p:cNvSpPr txBox="1">
                      <a:spLocks noChangeArrowheads="1"/>
                    </p:cNvSpPr>
                    <p:nvPr/>
                  </p:nvSpPr>
                  <p:spPr bwMode="auto">
                    <a:xfrm>
                      <a:off x="3424" y="2523"/>
                      <a:ext cx="1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spcBef>
                          <a:spcPct val="20000"/>
                        </a:spcBef>
                        <a:buClr>
                          <a:schemeClr val="accent1"/>
                        </a:buClr>
                        <a:buFont typeface="Wingdings" pitchFamily="2" charset="2"/>
                        <a:buNone/>
                      </a:pPr>
                      <a:r>
                        <a:rPr lang="en-US" altLang="zh-CN" sz="2000" i="1" dirty="0" err="1">
                          <a:solidFill>
                            <a:srgbClr val="0000CC"/>
                          </a:solidFill>
                          <a:ea typeface="宋体" pitchFamily="2" charset="-122"/>
                        </a:rPr>
                        <a:t>k</a:t>
                      </a:r>
                      <a:r>
                        <a:rPr lang="en-US" altLang="zh-CN" sz="2000" i="1" baseline="-25000" dirty="0" err="1">
                          <a:solidFill>
                            <a:srgbClr val="0000CC"/>
                          </a:solidFill>
                          <a:ea typeface="宋体" pitchFamily="2" charset="-122"/>
                        </a:rPr>
                        <a:t>i</a:t>
                      </a:r>
                      <a:endParaRPr lang="en-US" altLang="zh-CN" sz="1800" b="1" dirty="0">
                        <a:solidFill>
                          <a:srgbClr val="0000CC"/>
                        </a:solidFill>
                        <a:ea typeface="宋体" pitchFamily="2" charset="-122"/>
                      </a:endParaRPr>
                    </a:p>
                  </p:txBody>
                </p:sp>
              </p:grpSp>
            </p:grpSp>
            <p:grpSp>
              <p:nvGrpSpPr>
                <p:cNvPr id="18" name="Group 29"/>
                <p:cNvGrpSpPr>
                  <a:grpSpLocks/>
                </p:cNvGrpSpPr>
                <p:nvPr/>
              </p:nvGrpSpPr>
              <p:grpSpPr bwMode="auto">
                <a:xfrm>
                  <a:off x="910" y="1705"/>
                  <a:ext cx="590" cy="1226"/>
                  <a:chOff x="910" y="1705"/>
                  <a:chExt cx="590" cy="1226"/>
                </a:xfrm>
              </p:grpSpPr>
              <p:grpSp>
                <p:nvGrpSpPr>
                  <p:cNvPr id="19" name="Group 30"/>
                  <p:cNvGrpSpPr>
                    <a:grpSpLocks/>
                  </p:cNvGrpSpPr>
                  <p:nvPr/>
                </p:nvGrpSpPr>
                <p:grpSpPr bwMode="auto">
                  <a:xfrm>
                    <a:off x="1202" y="2523"/>
                    <a:ext cx="181" cy="408"/>
                    <a:chOff x="3379" y="2432"/>
                    <a:chExt cx="181" cy="408"/>
                  </a:xfrm>
                </p:grpSpPr>
                <p:sp>
                  <p:nvSpPr>
                    <p:cNvPr id="23" name="Line 31"/>
                    <p:cNvSpPr>
                      <a:spLocks noChangeShapeType="1"/>
                    </p:cNvSpPr>
                    <p:nvPr/>
                  </p:nvSpPr>
                  <p:spPr bwMode="auto">
                    <a:xfrm>
                      <a:off x="3379" y="2432"/>
                      <a:ext cx="0" cy="40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4" name="Text Box 32"/>
                    <p:cNvSpPr txBox="1">
                      <a:spLocks noChangeArrowheads="1"/>
                    </p:cNvSpPr>
                    <p:nvPr/>
                  </p:nvSpPr>
                  <p:spPr bwMode="auto">
                    <a:xfrm>
                      <a:off x="3424" y="2523"/>
                      <a:ext cx="1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spcBef>
                          <a:spcPct val="20000"/>
                        </a:spcBef>
                        <a:buClr>
                          <a:schemeClr val="accent1"/>
                        </a:buClr>
                        <a:buFont typeface="Wingdings" pitchFamily="2" charset="2"/>
                        <a:buNone/>
                      </a:pPr>
                      <a:r>
                        <a:rPr lang="en-US" altLang="zh-CN" sz="2000" i="1" dirty="0" err="1">
                          <a:solidFill>
                            <a:srgbClr val="0000CC"/>
                          </a:solidFill>
                          <a:ea typeface="宋体" pitchFamily="2" charset="-122"/>
                        </a:rPr>
                        <a:t>k</a:t>
                      </a:r>
                      <a:r>
                        <a:rPr lang="en-US" altLang="zh-CN" sz="2000" i="1" baseline="-25000" dirty="0" err="1">
                          <a:solidFill>
                            <a:srgbClr val="0000CC"/>
                          </a:solidFill>
                          <a:ea typeface="宋体" pitchFamily="2" charset="-122"/>
                        </a:rPr>
                        <a:t>i</a:t>
                      </a:r>
                      <a:endParaRPr lang="en-US" altLang="zh-CN" sz="1800" b="1" dirty="0">
                        <a:solidFill>
                          <a:srgbClr val="0000CC"/>
                        </a:solidFill>
                        <a:ea typeface="宋体" pitchFamily="2" charset="-122"/>
                      </a:endParaRPr>
                    </a:p>
                  </p:txBody>
                </p:sp>
              </p:grpSp>
              <p:grpSp>
                <p:nvGrpSpPr>
                  <p:cNvPr id="20" name="Group 33"/>
                  <p:cNvGrpSpPr>
                    <a:grpSpLocks/>
                  </p:cNvGrpSpPr>
                  <p:nvPr/>
                </p:nvGrpSpPr>
                <p:grpSpPr bwMode="auto">
                  <a:xfrm>
                    <a:off x="910" y="1705"/>
                    <a:ext cx="590" cy="818"/>
                    <a:chOff x="3085" y="1661"/>
                    <a:chExt cx="590" cy="818"/>
                  </a:xfrm>
                </p:grpSpPr>
                <p:sp>
                  <p:nvSpPr>
                    <p:cNvPr id="21" name="Line 34"/>
                    <p:cNvSpPr>
                      <a:spLocks noChangeShapeType="1"/>
                    </p:cNvSpPr>
                    <p:nvPr/>
                  </p:nvSpPr>
                  <p:spPr bwMode="auto">
                    <a:xfrm>
                      <a:off x="3379" y="1661"/>
                      <a:ext cx="0" cy="404"/>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2" name="Text Box 35"/>
                    <p:cNvSpPr txBox="1">
                      <a:spLocks noChangeArrowheads="1"/>
                    </p:cNvSpPr>
                    <p:nvPr/>
                  </p:nvSpPr>
                  <p:spPr bwMode="auto">
                    <a:xfrm>
                      <a:off x="3085" y="2069"/>
                      <a:ext cx="590" cy="410"/>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46800" rIns="54000" bIns="46800">
                      <a:spAutoFit/>
                    </a:bodyPr>
                    <a:lstStyle/>
                    <a:p>
                      <a:pPr>
                        <a:spcBef>
                          <a:spcPct val="0"/>
                        </a:spcBef>
                      </a:pPr>
                      <a:r>
                        <a:rPr lang="en-US" altLang="zh-CN" sz="1800" dirty="0">
                          <a:solidFill>
                            <a:srgbClr val="0000CC"/>
                          </a:solidFill>
                          <a:latin typeface="Arial" pitchFamily="34" charset="0"/>
                          <a:ea typeface="宋体" pitchFamily="2" charset="-122"/>
                        </a:rPr>
                        <a:t> </a:t>
                      </a:r>
                      <a:r>
                        <a:rPr lang="zh-CN" altLang="en-US" sz="1800" dirty="0">
                          <a:solidFill>
                            <a:srgbClr val="0000CC"/>
                          </a:solidFill>
                          <a:latin typeface="Arial" pitchFamily="34" charset="0"/>
                          <a:ea typeface="宋体" pitchFamily="2" charset="-122"/>
                        </a:rPr>
                        <a:t>密钥流</a:t>
                      </a:r>
                    </a:p>
                    <a:p>
                      <a:pPr>
                        <a:spcBef>
                          <a:spcPct val="0"/>
                        </a:spcBef>
                      </a:pPr>
                      <a:r>
                        <a:rPr lang="zh-CN" altLang="en-US" sz="1800" dirty="0">
                          <a:solidFill>
                            <a:srgbClr val="0000CC"/>
                          </a:solidFill>
                          <a:latin typeface="Arial" pitchFamily="34" charset="0"/>
                          <a:ea typeface="宋体" pitchFamily="2" charset="-122"/>
                        </a:rPr>
                        <a:t> 生成器</a:t>
                      </a:r>
                      <a:endParaRPr lang="zh-CN" altLang="en-US" sz="2000" dirty="0">
                        <a:solidFill>
                          <a:srgbClr val="0000CC"/>
                        </a:solidFill>
                        <a:ea typeface="宋体" pitchFamily="2" charset="-122"/>
                      </a:endParaRPr>
                    </a:p>
                  </p:txBody>
                </p:sp>
              </p:grpSp>
            </p:grpSp>
          </p:grpSp>
          <p:grpSp>
            <p:nvGrpSpPr>
              <p:cNvPr id="9" name="Group 36"/>
              <p:cNvGrpSpPr>
                <a:grpSpLocks/>
              </p:cNvGrpSpPr>
              <p:nvPr/>
            </p:nvGrpSpPr>
            <p:grpSpPr bwMode="auto">
              <a:xfrm>
                <a:off x="1136" y="1478"/>
                <a:ext cx="2426" cy="256"/>
                <a:chOff x="1100" y="1440"/>
                <a:chExt cx="2426" cy="256"/>
              </a:xfrm>
            </p:grpSpPr>
            <p:sp>
              <p:nvSpPr>
                <p:cNvPr id="10" name="Text Box 37"/>
                <p:cNvSpPr txBox="1">
                  <a:spLocks noChangeArrowheads="1"/>
                </p:cNvSpPr>
                <p:nvPr/>
              </p:nvSpPr>
              <p:spPr bwMode="auto">
                <a:xfrm>
                  <a:off x="1100" y="1440"/>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spcBef>
                      <a:spcPct val="20000"/>
                    </a:spcBef>
                    <a:buClr>
                      <a:schemeClr val="accent1"/>
                    </a:buClr>
                    <a:buFont typeface="Wingdings" pitchFamily="2" charset="2"/>
                    <a:buNone/>
                  </a:pPr>
                  <a:r>
                    <a:rPr lang="en-US" altLang="zh-CN" sz="2000" i="1">
                      <a:solidFill>
                        <a:srgbClr val="0000CC"/>
                      </a:solidFill>
                      <a:ea typeface="宋体" pitchFamily="2" charset="-122"/>
                    </a:rPr>
                    <a:t> k</a:t>
                  </a:r>
                  <a:endParaRPr lang="en-US" altLang="zh-CN" sz="1800" b="1" baseline="-25000">
                    <a:solidFill>
                      <a:srgbClr val="0000CC"/>
                    </a:solidFill>
                    <a:ea typeface="宋体" pitchFamily="2" charset="-122"/>
                  </a:endParaRPr>
                </a:p>
              </p:txBody>
            </p:sp>
            <p:sp>
              <p:nvSpPr>
                <p:cNvPr id="11" name="Text Box 38"/>
                <p:cNvSpPr txBox="1">
                  <a:spLocks noChangeArrowheads="1"/>
                </p:cNvSpPr>
                <p:nvPr/>
              </p:nvSpPr>
              <p:spPr bwMode="auto">
                <a:xfrm>
                  <a:off x="3259" y="1478"/>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spcBef>
                      <a:spcPct val="20000"/>
                    </a:spcBef>
                    <a:buClr>
                      <a:schemeClr val="accent1"/>
                    </a:buClr>
                    <a:buFont typeface="Wingdings" pitchFamily="2" charset="2"/>
                    <a:buNone/>
                  </a:pPr>
                  <a:r>
                    <a:rPr lang="en-US" altLang="zh-CN" sz="2000" i="1">
                      <a:solidFill>
                        <a:srgbClr val="0000CC"/>
                      </a:solidFill>
                      <a:ea typeface="宋体" pitchFamily="2" charset="-122"/>
                    </a:rPr>
                    <a:t> k</a:t>
                  </a:r>
                  <a:endParaRPr lang="en-US" altLang="zh-CN" sz="1800" b="1" baseline="-25000">
                    <a:solidFill>
                      <a:srgbClr val="0000CC"/>
                    </a:solidFill>
                    <a:ea typeface="宋体" pitchFamily="2" charset="-122"/>
                  </a:endParaRPr>
                </a:p>
              </p:txBody>
            </p:sp>
            <p:grpSp>
              <p:nvGrpSpPr>
                <p:cNvPr id="12" name="Group 39"/>
                <p:cNvGrpSpPr>
                  <a:grpSpLocks/>
                </p:cNvGrpSpPr>
                <p:nvPr/>
              </p:nvGrpSpPr>
              <p:grpSpPr bwMode="auto">
                <a:xfrm>
                  <a:off x="1289" y="1440"/>
                  <a:ext cx="1951" cy="256"/>
                  <a:chOff x="1251" y="1440"/>
                  <a:chExt cx="1951" cy="256"/>
                </a:xfrm>
              </p:grpSpPr>
              <p:sp>
                <p:nvSpPr>
                  <p:cNvPr id="13" name="Line 40"/>
                  <p:cNvSpPr>
                    <a:spLocks noChangeShapeType="1"/>
                  </p:cNvSpPr>
                  <p:nvPr/>
                </p:nvSpPr>
                <p:spPr bwMode="auto">
                  <a:xfrm flipV="1">
                    <a:off x="1251" y="1560"/>
                    <a:ext cx="549" cy="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 name="Text Box 41"/>
                  <p:cNvSpPr txBox="1">
                    <a:spLocks noChangeArrowheads="1"/>
                  </p:cNvSpPr>
                  <p:nvPr/>
                </p:nvSpPr>
                <p:spPr bwMode="auto">
                  <a:xfrm>
                    <a:off x="1796" y="1440"/>
                    <a:ext cx="847" cy="256"/>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4000" tIns="46800" rIns="54000" bIns="46800">
                    <a:spAutoFit/>
                  </a:bodyPr>
                  <a:lstStyle/>
                  <a:p>
                    <a:pPr algn="ctr">
                      <a:spcBef>
                        <a:spcPct val="20000"/>
                      </a:spcBef>
                      <a:buClr>
                        <a:schemeClr val="accent1"/>
                      </a:buClr>
                      <a:buFont typeface="Wingdings" pitchFamily="2" charset="2"/>
                      <a:buNone/>
                    </a:pPr>
                    <a:r>
                      <a:rPr lang="zh-CN" altLang="en-US" sz="2000" b="1">
                        <a:solidFill>
                          <a:srgbClr val="0000CC"/>
                        </a:solidFill>
                        <a:ea typeface="宋体" pitchFamily="2" charset="-122"/>
                      </a:rPr>
                      <a:t>安全信道</a:t>
                    </a:r>
                  </a:p>
                </p:txBody>
              </p:sp>
              <p:sp>
                <p:nvSpPr>
                  <p:cNvPr id="15" name="Line 42"/>
                  <p:cNvSpPr>
                    <a:spLocks noChangeShapeType="1"/>
                  </p:cNvSpPr>
                  <p:nvPr/>
                </p:nvSpPr>
                <p:spPr bwMode="auto">
                  <a:xfrm flipV="1">
                    <a:off x="2653" y="1554"/>
                    <a:ext cx="549" cy="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grpSp>
        </p:grpSp>
      </p:grpSp>
    </p:spTree>
    <p:extLst>
      <p:ext uri="{BB962C8B-B14F-4D97-AF65-F5344CB8AC3E}">
        <p14:creationId xmlns:p14="http://schemas.microsoft.com/office/powerpoint/2010/main" val="3705217532"/>
      </p:ext>
    </p:extLst>
  </p:cSld>
  <p:clrMapOvr>
    <a:masterClrMapping/>
  </p:clrMapOvr>
  <p:transition>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4440" y="-27384"/>
            <a:ext cx="7921625" cy="1008062"/>
          </a:xfrm>
        </p:spPr>
        <p:txBody>
          <a:bodyPr/>
          <a:lstStyle/>
          <a:p>
            <a:r>
              <a:rPr lang="zh-CN" altLang="en-US" b="0" dirty="0">
                <a:solidFill>
                  <a:schemeClr val="bg1"/>
                </a:solidFill>
              </a:rPr>
              <a:t>举 例</a:t>
            </a:r>
          </a:p>
        </p:txBody>
      </p:sp>
      <p:sp>
        <p:nvSpPr>
          <p:cNvPr id="4" name="灯片编号占位符 3"/>
          <p:cNvSpPr>
            <a:spLocks noGrp="1"/>
          </p:cNvSpPr>
          <p:nvPr>
            <p:ph type="sldNum" sz="quarter" idx="12"/>
          </p:nvPr>
        </p:nvSpPr>
        <p:spPr/>
        <p:txBody>
          <a:bodyPr/>
          <a:lstStyle/>
          <a:p>
            <a:fld id="{737F2E61-75E1-4E22-B7C3-7A96A5DEDED1}" type="slidenum">
              <a:rPr lang="en-US" altLang="zh-CN" smtClean="0"/>
              <a:pPr/>
              <a:t>66</a:t>
            </a:fld>
            <a:endParaRPr lang="en-US" altLang="zh-CN"/>
          </a:p>
        </p:txBody>
      </p:sp>
      <p:sp>
        <p:nvSpPr>
          <p:cNvPr id="5" name="矩形 4"/>
          <p:cNvSpPr/>
          <p:nvPr/>
        </p:nvSpPr>
        <p:spPr>
          <a:xfrm>
            <a:off x="474440" y="1412776"/>
            <a:ext cx="8208912" cy="1200329"/>
          </a:xfrm>
          <a:prstGeom prst="rect">
            <a:avLst/>
          </a:prstGeom>
        </p:spPr>
        <p:txBody>
          <a:bodyPr wrap="square">
            <a:spAutoFit/>
          </a:bodyPr>
          <a:lstStyle/>
          <a:p>
            <a:pPr algn="l">
              <a:lnSpc>
                <a:spcPct val="150000"/>
              </a:lnSpc>
            </a:pPr>
            <a:r>
              <a:rPr lang="zh-CN" altLang="en-US" sz="2400" dirty="0">
                <a:latin typeface="微软雅黑" pitchFamily="34" charset="-122"/>
                <a:ea typeface="微软雅黑" pitchFamily="34" charset="-122"/>
              </a:rPr>
              <a:t>如果生成器产生的下一字节是</a:t>
            </a:r>
            <a:r>
              <a:rPr lang="en-US" altLang="zh-CN" sz="2400" dirty="0">
                <a:solidFill>
                  <a:srgbClr val="C00000"/>
                </a:solidFill>
                <a:latin typeface="微软雅黑" pitchFamily="34" charset="-122"/>
                <a:ea typeface="微软雅黑" pitchFamily="34" charset="-122"/>
              </a:rPr>
              <a:t>01101100</a:t>
            </a: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明文的下一字节是</a:t>
            </a:r>
            <a:r>
              <a:rPr lang="en-US" altLang="zh-CN" sz="2400" dirty="0">
                <a:solidFill>
                  <a:srgbClr val="C00000"/>
                </a:solidFill>
                <a:latin typeface="微软雅黑" pitchFamily="34" charset="-122"/>
                <a:ea typeface="微软雅黑" pitchFamily="34" charset="-122"/>
              </a:rPr>
              <a:t>11001100</a:t>
            </a: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那么得到的密文字节是</a:t>
            </a:r>
            <a:r>
              <a:rPr lang="en-US" altLang="zh-CN" sz="2400" dirty="0">
                <a:latin typeface="微软雅黑" pitchFamily="34" charset="-122"/>
                <a:ea typeface="微软雅黑" pitchFamily="34" charset="-122"/>
              </a:rPr>
              <a:t>:</a:t>
            </a:r>
            <a:endParaRPr lang="zh-CN" altLang="en-US" sz="2400" dirty="0">
              <a:latin typeface="微软雅黑" pitchFamily="34" charset="-122"/>
              <a:ea typeface="微软雅黑" pitchFamily="34" charset="-122"/>
            </a:endParaRPr>
          </a:p>
        </p:txBody>
      </p:sp>
      <p:pic>
        <p:nvPicPr>
          <p:cNvPr id="5121" name="Picture 1" descr="C:\Documents and Settings\H\Application Data\Tencent\Users\34767271\QQ\WinTemp\RichOle\6GXBCJACQP%8%WGT`KO}RYT.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3768" y="2636912"/>
            <a:ext cx="3442883" cy="122413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74440" y="4119463"/>
            <a:ext cx="4572000" cy="461665"/>
          </a:xfrm>
          <a:prstGeom prst="rect">
            <a:avLst/>
          </a:prstGeom>
        </p:spPr>
        <p:txBody>
          <a:bodyPr>
            <a:spAutoFit/>
          </a:bodyPr>
          <a:lstStyle/>
          <a:p>
            <a:pPr algn="l"/>
            <a:r>
              <a:rPr lang="zh-CN" altLang="en-US" sz="2400" dirty="0">
                <a:latin typeface="微软雅黑" pitchFamily="34" charset="-122"/>
                <a:ea typeface="微软雅黑" pitchFamily="34" charset="-122"/>
              </a:rPr>
              <a:t>解密需要同一伪随机序列</a:t>
            </a:r>
            <a:r>
              <a:rPr lang="en-US" altLang="zh-CN" sz="2400" dirty="0">
                <a:latin typeface="微软雅黑" pitchFamily="34" charset="-122"/>
                <a:ea typeface="微软雅黑" pitchFamily="34" charset="-122"/>
              </a:rPr>
              <a:t>:</a:t>
            </a:r>
            <a:endParaRPr lang="zh-CN" altLang="en-US" sz="2400" dirty="0">
              <a:latin typeface="微软雅黑" pitchFamily="34" charset="-122"/>
              <a:ea typeface="微软雅黑" pitchFamily="34" charset="-122"/>
            </a:endParaRPr>
          </a:p>
        </p:txBody>
      </p:sp>
      <p:pic>
        <p:nvPicPr>
          <p:cNvPr id="5122" name="Picture 2" descr="C:\Documents and Settings\H\Application Data\Tencent\Users\34767271\QQ\WinTemp\RichOle\`MDXM9ZRS5VWJQHN~SG7TY1.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3768" y="4941168"/>
            <a:ext cx="3442883"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948955"/>
      </p:ext>
    </p:extLst>
  </p:cSld>
  <p:clrMapOvr>
    <a:masterClrMapping/>
  </p:clrMapOvr>
  <p:transition>
    <p:wipe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4440" y="116632"/>
            <a:ext cx="7921625" cy="1008062"/>
          </a:xfrm>
        </p:spPr>
        <p:txBody>
          <a:bodyPr/>
          <a:lstStyle/>
          <a:p>
            <a:r>
              <a:rPr lang="zh-CN" altLang="en-US" b="0" dirty="0">
                <a:solidFill>
                  <a:schemeClr val="bg1"/>
                </a:solidFill>
              </a:rPr>
              <a:t>设计流密码原则</a:t>
            </a:r>
          </a:p>
        </p:txBody>
      </p:sp>
      <p:sp>
        <p:nvSpPr>
          <p:cNvPr id="4" name="灯片编号占位符 3"/>
          <p:cNvSpPr>
            <a:spLocks noGrp="1"/>
          </p:cNvSpPr>
          <p:nvPr>
            <p:ph type="sldNum" sz="quarter" idx="12"/>
          </p:nvPr>
        </p:nvSpPr>
        <p:spPr/>
        <p:txBody>
          <a:bodyPr/>
          <a:lstStyle/>
          <a:p>
            <a:fld id="{737F2E61-75E1-4E22-B7C3-7A96A5DEDED1}" type="slidenum">
              <a:rPr lang="en-US" altLang="zh-CN" smtClean="0"/>
              <a:pPr/>
              <a:t>67</a:t>
            </a:fld>
            <a:endParaRPr lang="en-US" altLang="zh-CN"/>
          </a:p>
        </p:txBody>
      </p:sp>
      <p:sp>
        <p:nvSpPr>
          <p:cNvPr id="5" name="矩形 4"/>
          <p:cNvSpPr/>
          <p:nvPr/>
        </p:nvSpPr>
        <p:spPr>
          <a:xfrm>
            <a:off x="474440" y="1340768"/>
            <a:ext cx="8208912" cy="4924425"/>
          </a:xfrm>
          <a:prstGeom prst="rect">
            <a:avLst/>
          </a:prstGeom>
        </p:spPr>
        <p:txBody>
          <a:bodyPr wrap="square">
            <a:spAutoFit/>
          </a:bodyPr>
          <a:lstStyle/>
          <a:p>
            <a:pPr marL="342900" indent="-342900" algn="l">
              <a:buClr>
                <a:srgbClr val="497E9D"/>
              </a:buClr>
              <a:buFont typeface="Wingdings" pitchFamily="2" charset="2"/>
              <a:buChar char="p"/>
            </a:pPr>
            <a:r>
              <a:rPr lang="zh-CN" altLang="en-US" sz="2400" dirty="0">
                <a:solidFill>
                  <a:srgbClr val="C00000"/>
                </a:solidFill>
                <a:latin typeface="微软雅黑" pitchFamily="34" charset="-122"/>
                <a:ea typeface="微软雅黑" pitchFamily="34" charset="-122"/>
              </a:rPr>
              <a:t>密钥流应该有一个长周期</a:t>
            </a:r>
            <a:endParaRPr lang="en-US" altLang="zh-CN" sz="2400" dirty="0">
              <a:solidFill>
                <a:srgbClr val="C00000"/>
              </a:solidFill>
              <a:latin typeface="微软雅黑" pitchFamily="34" charset="-122"/>
              <a:ea typeface="微软雅黑" pitchFamily="34" charset="-122"/>
            </a:endParaRPr>
          </a:p>
          <a:p>
            <a:pPr marL="800100" lvl="1" indent="-342900" algn="l">
              <a:lnSpc>
                <a:spcPct val="150000"/>
              </a:lnSpc>
              <a:buClr>
                <a:srgbClr val="FF0000"/>
              </a:buClr>
              <a:buFont typeface="Wingdings" pitchFamily="2" charset="2"/>
              <a:buChar char="ü"/>
            </a:pPr>
            <a:r>
              <a:rPr lang="zh-CN" altLang="en-US" sz="2200" dirty="0">
                <a:latin typeface="微软雅黑" pitchFamily="34" charset="-122"/>
                <a:ea typeface="微软雅黑" pitchFamily="34" charset="-122"/>
              </a:rPr>
              <a:t>伪随机数生成器使用一个函数产生一个实际上不断重复的确定比特流</a:t>
            </a:r>
            <a:endParaRPr lang="en-US" altLang="zh-CN" sz="2200" dirty="0">
              <a:latin typeface="微软雅黑" pitchFamily="34" charset="-122"/>
              <a:ea typeface="微软雅黑" pitchFamily="34" charset="-122"/>
            </a:endParaRPr>
          </a:p>
          <a:p>
            <a:pPr marL="800100" lvl="1" indent="-342900" algn="l">
              <a:lnSpc>
                <a:spcPct val="150000"/>
              </a:lnSpc>
              <a:buClr>
                <a:srgbClr val="FF0000"/>
              </a:buClr>
              <a:buFont typeface="Wingdings" pitchFamily="2" charset="2"/>
              <a:buChar char="ü"/>
            </a:pPr>
            <a:r>
              <a:rPr lang="zh-CN" altLang="en-US" sz="2200" dirty="0">
                <a:latin typeface="微软雅黑" pitchFamily="34" charset="-122"/>
                <a:ea typeface="微软雅黑" pitchFamily="34" charset="-122"/>
              </a:rPr>
              <a:t>这个重复的周期越长，密码破解就越困难</a:t>
            </a:r>
            <a:endParaRPr lang="en-US" altLang="zh-CN" sz="2200" dirty="0">
              <a:latin typeface="微软雅黑" pitchFamily="34" charset="-122"/>
              <a:ea typeface="微软雅黑" pitchFamily="34" charset="-122"/>
            </a:endParaRPr>
          </a:p>
          <a:p>
            <a:pPr marL="342900" lvl="1" indent="-342900" algn="l">
              <a:lnSpc>
                <a:spcPct val="150000"/>
              </a:lnSpc>
              <a:spcBef>
                <a:spcPts val="600"/>
              </a:spcBef>
              <a:spcAft>
                <a:spcPts val="600"/>
              </a:spcAft>
              <a:buClr>
                <a:srgbClr val="497E9D"/>
              </a:buClr>
              <a:buFont typeface="Wingdings" pitchFamily="2" charset="2"/>
              <a:buChar char="p"/>
            </a:pPr>
            <a:r>
              <a:rPr lang="zh-CN" altLang="en-US" sz="2400" dirty="0">
                <a:solidFill>
                  <a:srgbClr val="C00000"/>
                </a:solidFill>
                <a:latin typeface="微软雅黑" pitchFamily="34" charset="-122"/>
                <a:ea typeface="微软雅黑" pitchFamily="34" charset="-122"/>
              </a:rPr>
              <a:t>密钥流应该尽可能地接近其随机数流的性质</a:t>
            </a:r>
            <a:endParaRPr lang="en-US" altLang="zh-CN" sz="2400" dirty="0">
              <a:solidFill>
                <a:srgbClr val="C00000"/>
              </a:solidFill>
              <a:latin typeface="微软雅黑" pitchFamily="34" charset="-122"/>
              <a:ea typeface="微软雅黑" pitchFamily="34" charset="-122"/>
            </a:endParaRPr>
          </a:p>
          <a:p>
            <a:pPr marL="800100" lvl="1" indent="-342900" algn="l">
              <a:lnSpc>
                <a:spcPct val="150000"/>
              </a:lnSpc>
              <a:buClr>
                <a:srgbClr val="FF0000"/>
              </a:buClr>
              <a:buFont typeface="Wingdings" pitchFamily="2" charset="2"/>
              <a:buChar char="ü"/>
            </a:pPr>
            <a:r>
              <a:rPr lang="zh-CN" altLang="en-US" sz="2200" dirty="0">
                <a:latin typeface="微软雅黑" pitchFamily="34" charset="-122"/>
                <a:ea typeface="微软雅黑" pitchFamily="34" charset="-122"/>
              </a:rPr>
              <a:t>密钥流表现得越随机，密文就越随机化，破译就越困难</a:t>
            </a:r>
            <a:endParaRPr lang="en-US" altLang="zh-CN" sz="2200" dirty="0">
              <a:latin typeface="微软雅黑" pitchFamily="34" charset="-122"/>
              <a:ea typeface="微软雅黑" pitchFamily="34" charset="-122"/>
            </a:endParaRPr>
          </a:p>
          <a:p>
            <a:pPr marL="342900" lvl="1" indent="-342900" algn="l">
              <a:lnSpc>
                <a:spcPct val="150000"/>
              </a:lnSpc>
              <a:spcBef>
                <a:spcPts val="600"/>
              </a:spcBef>
              <a:spcAft>
                <a:spcPts val="600"/>
              </a:spcAft>
              <a:buClr>
                <a:srgbClr val="497E9D"/>
              </a:buClr>
              <a:buFont typeface="Wingdings" pitchFamily="2" charset="2"/>
              <a:buChar char="p"/>
            </a:pPr>
            <a:r>
              <a:rPr lang="zh-CN" altLang="en-US" sz="2400" dirty="0">
                <a:solidFill>
                  <a:srgbClr val="C00000"/>
                </a:solidFill>
                <a:latin typeface="微软雅黑" pitchFamily="34" charset="-122"/>
                <a:ea typeface="微软雅黑" pitchFamily="34" charset="-122"/>
              </a:rPr>
              <a:t>伪随机数生成器的输出受输入密钥值控</a:t>
            </a:r>
            <a:endParaRPr lang="en-US" altLang="zh-CN" sz="2400" dirty="0">
              <a:solidFill>
                <a:srgbClr val="C00000"/>
              </a:solidFill>
              <a:latin typeface="微软雅黑" pitchFamily="34" charset="-122"/>
              <a:ea typeface="微软雅黑" pitchFamily="34" charset="-122"/>
            </a:endParaRPr>
          </a:p>
          <a:p>
            <a:pPr marL="800100" lvl="1" indent="-342900" algn="l">
              <a:lnSpc>
                <a:spcPct val="150000"/>
              </a:lnSpc>
              <a:buClr>
                <a:srgbClr val="FF0000"/>
              </a:buClr>
              <a:buFont typeface="Wingdings" pitchFamily="2" charset="2"/>
              <a:buChar char="ü"/>
            </a:pPr>
            <a:r>
              <a:rPr lang="zh-CN" altLang="en-US" sz="2200" dirty="0">
                <a:latin typeface="微软雅黑" pitchFamily="34" charset="-122"/>
                <a:ea typeface="微软雅黑" pitchFamily="34" charset="-122"/>
              </a:rPr>
              <a:t>为了抵抗穷举攻击，这个密钥必须非常长</a:t>
            </a:r>
            <a:endParaRPr lang="en-US" altLang="zh-CN" sz="2200" dirty="0">
              <a:latin typeface="微软雅黑" pitchFamily="34" charset="-122"/>
              <a:ea typeface="微软雅黑" pitchFamily="34" charset="-122"/>
            </a:endParaRPr>
          </a:p>
          <a:p>
            <a:pPr marL="800100" lvl="1" indent="-342900" algn="l">
              <a:lnSpc>
                <a:spcPct val="150000"/>
              </a:lnSpc>
              <a:buClr>
                <a:srgbClr val="FF0000"/>
              </a:buClr>
              <a:buFont typeface="Wingdings" pitchFamily="2" charset="2"/>
              <a:buChar char="ü"/>
            </a:pPr>
            <a:r>
              <a:rPr lang="zh-CN" altLang="en-US" sz="2200" dirty="0">
                <a:latin typeface="微软雅黑" pitchFamily="34" charset="-122"/>
                <a:ea typeface="微软雅黑" pitchFamily="34" charset="-122"/>
              </a:rPr>
              <a:t>就当前的科技水平，需要至少</a:t>
            </a:r>
            <a:r>
              <a:rPr lang="en-US" altLang="zh-CN" sz="2200" dirty="0">
                <a:latin typeface="微软雅黑" pitchFamily="34" charset="-122"/>
                <a:ea typeface="微软雅黑" pitchFamily="34" charset="-122"/>
              </a:rPr>
              <a:t>512</a:t>
            </a:r>
            <a:r>
              <a:rPr lang="zh-CN" altLang="en-US" sz="2200" dirty="0">
                <a:latin typeface="微软雅黑" pitchFamily="34" charset="-122"/>
                <a:ea typeface="微软雅黑" pitchFamily="34" charset="-122"/>
              </a:rPr>
              <a:t>比特长度的密钥</a:t>
            </a:r>
          </a:p>
        </p:txBody>
      </p:sp>
    </p:spTree>
    <p:extLst>
      <p:ext uri="{BB962C8B-B14F-4D97-AF65-F5344CB8AC3E}">
        <p14:creationId xmlns:p14="http://schemas.microsoft.com/office/powerpoint/2010/main" val="4026771899"/>
      </p:ext>
    </p:extLst>
  </p:cSld>
  <p:clrMapOvr>
    <a:masterClrMapping/>
  </p:clrMapOvr>
  <p:transition>
    <p:wipe dir="d"/>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zh-CN" altLang="en-US" b="0" dirty="0">
                <a:solidFill>
                  <a:schemeClr val="bg1"/>
                </a:solidFill>
                <a:latin typeface="+mj-ea"/>
              </a:rPr>
              <a:t>流密码的时变性</a:t>
            </a:r>
          </a:p>
        </p:txBody>
      </p:sp>
      <p:sp>
        <p:nvSpPr>
          <p:cNvPr id="62467" name="Rectangle 3"/>
          <p:cNvSpPr>
            <a:spLocks noGrp="1" noChangeArrowheads="1"/>
          </p:cNvSpPr>
          <p:nvPr>
            <p:ph type="body" idx="1"/>
          </p:nvPr>
        </p:nvSpPr>
        <p:spPr>
          <a:xfrm>
            <a:off x="780256" y="1628800"/>
            <a:ext cx="7583488" cy="4114800"/>
          </a:xfrm>
        </p:spPr>
        <p:txBody>
          <a:bodyPr/>
          <a:lstStyle/>
          <a:p>
            <a:pPr>
              <a:buFont typeface="Wingdings" pitchFamily="2" charset="2"/>
              <a:buNone/>
            </a:pPr>
            <a:r>
              <a:rPr lang="zh-CN" altLang="en-US" sz="2400" b="0" dirty="0">
                <a:solidFill>
                  <a:srgbClr val="C00000"/>
                </a:solidFill>
                <a:latin typeface="微软雅黑" pitchFamily="34" charset="-122"/>
                <a:ea typeface="微软雅黑" pitchFamily="34" charset="-122"/>
              </a:rPr>
              <a:t>时变性：随时间而变化</a:t>
            </a:r>
          </a:p>
          <a:p>
            <a:pPr lvl="1">
              <a:lnSpc>
                <a:spcPct val="150000"/>
              </a:lnSpc>
              <a:buClr>
                <a:srgbClr val="FF0000"/>
              </a:buClr>
            </a:pPr>
            <a:r>
              <a:rPr lang="zh-CN" altLang="en-US" sz="2400" dirty="0">
                <a:latin typeface="黑体" pitchFamily="2" charset="-122"/>
                <a:ea typeface="黑体" pitchFamily="2" charset="-122"/>
              </a:rPr>
              <a:t>流密码内部状态随时间变化，通过加密器和解密器中的记忆元件得以保证 </a:t>
            </a:r>
          </a:p>
          <a:p>
            <a:pPr lvl="1">
              <a:lnSpc>
                <a:spcPct val="150000"/>
              </a:lnSpc>
              <a:buClr>
                <a:srgbClr val="FF0000"/>
              </a:buClr>
            </a:pPr>
            <a:r>
              <a:rPr lang="zh-CN" altLang="en-US" sz="2400" dirty="0">
                <a:latin typeface="黑体" pitchFamily="2" charset="-122"/>
                <a:ea typeface="黑体" pitchFamily="2" charset="-122"/>
              </a:rPr>
              <a:t>密钥流中的元素的产生由</a:t>
            </a:r>
            <a:r>
              <a:rPr lang="en-US" altLang="zh-CN" sz="2400" dirty="0">
                <a:latin typeface="黑体" pitchFamily="2" charset="-122"/>
                <a:ea typeface="黑体" pitchFamily="2" charset="-122"/>
              </a:rPr>
              <a:t>i</a:t>
            </a:r>
            <a:r>
              <a:rPr lang="zh-CN" altLang="en-US" sz="2400" dirty="0">
                <a:latin typeface="黑体" pitchFamily="2" charset="-122"/>
                <a:ea typeface="黑体" pitchFamily="2" charset="-122"/>
              </a:rPr>
              <a:t>时刻的流密码内部状态（ ）种子密钥（</a:t>
            </a:r>
            <a:r>
              <a:rPr lang="en-US" altLang="zh-CN" sz="2400" dirty="0">
                <a:latin typeface="黑体" pitchFamily="2" charset="-122"/>
                <a:ea typeface="黑体" pitchFamily="2" charset="-122"/>
              </a:rPr>
              <a:t>k</a:t>
            </a:r>
            <a:r>
              <a:rPr lang="zh-CN" altLang="en-US" sz="2400" dirty="0">
                <a:latin typeface="黑体" pitchFamily="2" charset="-122"/>
                <a:ea typeface="黑体" pitchFamily="2" charset="-122"/>
              </a:rPr>
              <a:t>）决定 ，即</a:t>
            </a:r>
          </a:p>
          <a:p>
            <a:pPr lvl="1">
              <a:lnSpc>
                <a:spcPct val="150000"/>
              </a:lnSpc>
              <a:buClr>
                <a:srgbClr val="FF0000"/>
              </a:buClr>
            </a:pPr>
            <a:r>
              <a:rPr lang="zh-CN" altLang="en-US" sz="2400" dirty="0">
                <a:latin typeface="黑体" pitchFamily="2" charset="-122"/>
                <a:ea typeface="黑体" pitchFamily="2" charset="-122"/>
              </a:rPr>
              <a:t>加密变换     与解密变换     也和</a:t>
            </a:r>
            <a:r>
              <a:rPr lang="en-US" altLang="zh-CN" sz="2400" dirty="0">
                <a:latin typeface="黑体" pitchFamily="2" charset="-122"/>
                <a:ea typeface="黑体" pitchFamily="2" charset="-122"/>
              </a:rPr>
              <a:t>i</a:t>
            </a:r>
            <a:r>
              <a:rPr lang="zh-CN" altLang="en-US" sz="2400" dirty="0">
                <a:latin typeface="黑体" pitchFamily="2" charset="-122"/>
                <a:ea typeface="黑体" pitchFamily="2" charset="-122"/>
              </a:rPr>
              <a:t>时刻的流密码内部状态有关</a:t>
            </a:r>
          </a:p>
        </p:txBody>
      </p:sp>
      <p:sp>
        <p:nvSpPr>
          <p:cNvPr id="6246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sp>
        <p:nvSpPr>
          <p:cNvPr id="62470"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graphicFrame>
        <p:nvGraphicFramePr>
          <p:cNvPr id="62471" name="Object 7"/>
          <p:cNvGraphicFramePr>
            <a:graphicFrameLocks noChangeAspect="1"/>
          </p:cNvGraphicFramePr>
          <p:nvPr/>
        </p:nvGraphicFramePr>
        <p:xfrm>
          <a:off x="5940152" y="3861048"/>
          <a:ext cx="1368425" cy="503238"/>
        </p:xfrm>
        <a:graphic>
          <a:graphicData uri="http://schemas.openxmlformats.org/presentationml/2006/ole">
            <mc:AlternateContent xmlns:mc="http://schemas.openxmlformats.org/markup-compatibility/2006">
              <mc:Choice xmlns:v="urn:schemas-microsoft-com:vml" Requires="v">
                <p:oleObj spid="_x0000_s32058" name="公式" r:id="rId4" imgW="838200" imgH="228600" progId="Equation.3">
                  <p:embed/>
                </p:oleObj>
              </mc:Choice>
              <mc:Fallback>
                <p:oleObj name="公式" r:id="rId4" imgW="838200" imgH="228600" progId="Equation.3">
                  <p:embed/>
                  <p:pic>
                    <p:nvPicPr>
                      <p:cNvPr id="62471"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152" y="3861048"/>
                        <a:ext cx="1368425"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72"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graphicFrame>
        <p:nvGraphicFramePr>
          <p:cNvPr id="62473" name="Object 9"/>
          <p:cNvGraphicFramePr>
            <a:graphicFrameLocks noChangeAspect="1"/>
          </p:cNvGraphicFramePr>
          <p:nvPr/>
        </p:nvGraphicFramePr>
        <p:xfrm>
          <a:off x="2987824" y="4509120"/>
          <a:ext cx="436563" cy="454025"/>
        </p:xfrm>
        <a:graphic>
          <a:graphicData uri="http://schemas.openxmlformats.org/presentationml/2006/ole">
            <mc:AlternateContent xmlns:mc="http://schemas.openxmlformats.org/markup-compatibility/2006">
              <mc:Choice xmlns:v="urn:schemas-microsoft-com:vml" Requires="v">
                <p:oleObj spid="_x0000_s32059" name="公式" r:id="rId6" imgW="228600" imgH="241300" progId="Equation.3">
                  <p:embed/>
                </p:oleObj>
              </mc:Choice>
              <mc:Fallback>
                <p:oleObj name="公式" r:id="rId6" imgW="228600" imgH="241300" progId="Equation.3">
                  <p:embed/>
                  <p:pic>
                    <p:nvPicPr>
                      <p:cNvPr id="62473"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7824" y="4509120"/>
                        <a:ext cx="436563"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74"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rgbClr val="00FFFF"/>
                </a:solidFill>
                <a:miter lim="800000"/>
                <a:headEnd/>
                <a:tailEnd/>
              </a14:hiddenLine>
            </a:ext>
            <a:ext uri="{AF507438-7753-43E0-B8FC-AC1667EBCBE1}">
              <a14:hiddenEffects xmlns:a14="http://schemas.microsoft.com/office/drawing/2010/main">
                <a:effectLst>
                  <a:outerShdw dist="107763" dir="18900000" algn="ctr" rotWithShape="0">
                    <a:schemeClr val="bg2"/>
                  </a:outerShdw>
                </a:effectLst>
              </a14:hiddenEffects>
            </a:ext>
          </a:extLst>
        </p:spPr>
        <p:txBody>
          <a:bodyPr wrap="none" anchor="ctr">
            <a:spAutoFit/>
          </a:bodyPr>
          <a:lstStyle/>
          <a:p>
            <a:endParaRPr lang="zh-CN" altLang="en-US"/>
          </a:p>
        </p:txBody>
      </p:sp>
      <p:graphicFrame>
        <p:nvGraphicFramePr>
          <p:cNvPr id="62475" name="Object 11"/>
          <p:cNvGraphicFramePr>
            <a:graphicFrameLocks noChangeAspect="1"/>
          </p:cNvGraphicFramePr>
          <p:nvPr/>
        </p:nvGraphicFramePr>
        <p:xfrm>
          <a:off x="5220072" y="4581376"/>
          <a:ext cx="431800" cy="431800"/>
        </p:xfrm>
        <a:graphic>
          <a:graphicData uri="http://schemas.openxmlformats.org/presentationml/2006/ole">
            <mc:AlternateContent xmlns:mc="http://schemas.openxmlformats.org/markup-compatibility/2006">
              <mc:Choice xmlns:v="urn:schemas-microsoft-com:vml" Requires="v">
                <p:oleObj spid="_x0000_s32060" name="公式" r:id="rId8" imgW="241195" imgH="241195" progId="Equation.3">
                  <p:embed/>
                </p:oleObj>
              </mc:Choice>
              <mc:Fallback>
                <p:oleObj name="公式" r:id="rId8" imgW="241195" imgH="241195" progId="Equation.3">
                  <p:embed/>
                  <p:pic>
                    <p:nvPicPr>
                      <p:cNvPr id="62475"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0072" y="4581376"/>
                        <a:ext cx="4318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对象 1"/>
          <p:cNvGraphicFramePr>
            <a:graphicFrameLocks noChangeAspect="1"/>
          </p:cNvGraphicFramePr>
          <p:nvPr/>
        </p:nvGraphicFramePr>
        <p:xfrm>
          <a:off x="1835696" y="3933056"/>
          <a:ext cx="352425" cy="444500"/>
        </p:xfrm>
        <a:graphic>
          <a:graphicData uri="http://schemas.openxmlformats.org/presentationml/2006/ole">
            <mc:AlternateContent xmlns:mc="http://schemas.openxmlformats.org/markup-compatibility/2006">
              <mc:Choice xmlns:v="urn:schemas-microsoft-com:vml" Requires="v">
                <p:oleObj spid="_x0000_s32061" name="公式" r:id="rId10" imgW="177646" imgH="228402" progId="Equation.3">
                  <p:embed/>
                </p:oleObj>
              </mc:Choice>
              <mc:Fallback>
                <p:oleObj name="公式" r:id="rId10" imgW="177646" imgH="228402" progId="Equation.3">
                  <p:embed/>
                  <p:pic>
                    <p:nvPicPr>
                      <p:cNvPr id="2" name="对象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35696" y="3933056"/>
                        <a:ext cx="35242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灯片编号占位符 3"/>
          <p:cNvSpPr>
            <a:spLocks noGrp="1"/>
          </p:cNvSpPr>
          <p:nvPr>
            <p:ph type="sldNum" sz="quarter" idx="12"/>
          </p:nvPr>
        </p:nvSpPr>
        <p:spPr/>
        <p:txBody>
          <a:bodyPr/>
          <a:lstStyle/>
          <a:p>
            <a:fld id="{458C8F27-2AC2-4F48-B4D1-AAB02A38F0D0}" type="slidenum">
              <a:rPr lang="en-US" altLang="zh-CN" smtClean="0"/>
              <a:pPr/>
              <a:t>68</a:t>
            </a:fld>
            <a:endParaRPr lang="en-US" altLang="zh-CN"/>
          </a:p>
        </p:txBody>
      </p:sp>
    </p:spTree>
    <p:extLst>
      <p:ext uri="{BB962C8B-B14F-4D97-AF65-F5344CB8AC3E}">
        <p14:creationId xmlns:p14="http://schemas.microsoft.com/office/powerpoint/2010/main" val="743330861"/>
      </p:ext>
    </p:extLst>
  </p:cSld>
  <p:clrMapOvr>
    <a:masterClrMapping/>
  </p:clrMapOvr>
  <p:transition>
    <p:wipe dir="d"/>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zh-CN" altLang="en-US" b="0" dirty="0">
                <a:solidFill>
                  <a:schemeClr val="bg1"/>
                </a:solidFill>
                <a:latin typeface="+mj-ea"/>
              </a:rPr>
              <a:t>几种常见的流密码算法</a:t>
            </a:r>
          </a:p>
        </p:txBody>
      </p:sp>
      <p:sp>
        <p:nvSpPr>
          <p:cNvPr id="22531" name="Rectangle 3"/>
          <p:cNvSpPr>
            <a:spLocks noGrp="1" noChangeArrowheads="1"/>
          </p:cNvSpPr>
          <p:nvPr>
            <p:ph type="body" idx="4294967295"/>
          </p:nvPr>
        </p:nvSpPr>
        <p:spPr>
          <a:xfrm>
            <a:off x="323528" y="1124744"/>
            <a:ext cx="8352928" cy="5328592"/>
          </a:xfrm>
        </p:spPr>
        <p:txBody>
          <a:bodyPr/>
          <a:lstStyle/>
          <a:p>
            <a:pPr>
              <a:spcBef>
                <a:spcPts val="600"/>
              </a:spcBef>
              <a:spcAft>
                <a:spcPts val="600"/>
              </a:spcAft>
              <a:buClr>
                <a:srgbClr val="497E9D"/>
              </a:buClr>
              <a:buFont typeface="Wingdings" pitchFamily="2" charset="2"/>
              <a:buChar char="p"/>
            </a:pPr>
            <a:r>
              <a:rPr lang="en-US" altLang="zh-CN" sz="2000" b="0" dirty="0">
                <a:solidFill>
                  <a:srgbClr val="C00000"/>
                </a:solidFill>
                <a:latin typeface="微软雅黑" pitchFamily="34" charset="-122"/>
                <a:ea typeface="微软雅黑" pitchFamily="34" charset="-122"/>
              </a:rPr>
              <a:t>A5</a:t>
            </a:r>
            <a:r>
              <a:rPr lang="zh-CN" altLang="en-US" sz="2000" b="0" dirty="0">
                <a:solidFill>
                  <a:srgbClr val="C00000"/>
                </a:solidFill>
                <a:latin typeface="微软雅黑" pitchFamily="34" charset="-122"/>
                <a:ea typeface="微软雅黑" pitchFamily="34" charset="-122"/>
              </a:rPr>
              <a:t>算法</a:t>
            </a:r>
          </a:p>
          <a:p>
            <a:pPr lvl="1">
              <a:spcBef>
                <a:spcPts val="600"/>
              </a:spcBef>
              <a:spcAft>
                <a:spcPts val="600"/>
              </a:spcAft>
              <a:buClr>
                <a:srgbClr val="FF0000"/>
              </a:buClr>
            </a:pPr>
            <a:r>
              <a:rPr lang="zh-CN" altLang="en-US" sz="1800" dirty="0">
                <a:latin typeface="微软雅黑" pitchFamily="34" charset="-122"/>
                <a:ea typeface="微软雅黑" pitchFamily="34" charset="-122"/>
              </a:rPr>
              <a:t>法国，欧洲数字蜂窝移动电话系统（</a:t>
            </a:r>
            <a:r>
              <a:rPr lang="en-US" altLang="zh-CN" sz="1800" dirty="0">
                <a:latin typeface="微软雅黑" pitchFamily="34" charset="-122"/>
                <a:ea typeface="微软雅黑" pitchFamily="34" charset="-122"/>
              </a:rPr>
              <a:t>GSM</a:t>
            </a:r>
            <a:r>
              <a:rPr lang="zh-CN" altLang="en-US" sz="1800" dirty="0">
                <a:latin typeface="微软雅黑" pitchFamily="34" charset="-122"/>
                <a:ea typeface="微软雅黑" pitchFamily="34" charset="-122"/>
              </a:rPr>
              <a:t>）中使用的序列密码加密算法 </a:t>
            </a:r>
          </a:p>
          <a:p>
            <a:pPr lvl="1">
              <a:spcBef>
                <a:spcPts val="600"/>
              </a:spcBef>
              <a:spcAft>
                <a:spcPts val="600"/>
              </a:spcAft>
              <a:buClr>
                <a:srgbClr val="FF0000"/>
              </a:buClr>
            </a:pPr>
            <a:r>
              <a:rPr lang="en-US" altLang="zh-CN" sz="1800" dirty="0">
                <a:latin typeface="微软雅黑" pitchFamily="34" charset="-122"/>
                <a:ea typeface="微软雅黑" pitchFamily="34" charset="-122"/>
              </a:rPr>
              <a:t>3</a:t>
            </a:r>
            <a:r>
              <a:rPr lang="zh-CN" altLang="en-US" sz="1800" dirty="0">
                <a:latin typeface="微软雅黑" pitchFamily="34" charset="-122"/>
                <a:ea typeface="微软雅黑" pitchFamily="34" charset="-122"/>
              </a:rPr>
              <a:t>个</a:t>
            </a:r>
            <a:r>
              <a:rPr lang="en-US" altLang="zh-CN" sz="1800" dirty="0">
                <a:latin typeface="微软雅黑" pitchFamily="34" charset="-122"/>
                <a:ea typeface="微软雅黑" pitchFamily="34" charset="-122"/>
              </a:rPr>
              <a:t>LFSR</a:t>
            </a:r>
            <a:r>
              <a:rPr lang="zh-CN" altLang="en-US" sz="1800" dirty="0">
                <a:latin typeface="微软雅黑" pitchFamily="34" charset="-122"/>
                <a:ea typeface="微软雅黑" pitchFamily="34" charset="-122"/>
              </a:rPr>
              <a:t>（线性反馈移位寄存器），移位寄存器的长度分别是</a:t>
            </a:r>
            <a:r>
              <a:rPr lang="en-US" altLang="zh-CN" sz="1800" dirty="0">
                <a:latin typeface="微软雅黑" pitchFamily="34" charset="-122"/>
                <a:ea typeface="微软雅黑" pitchFamily="34" charset="-122"/>
              </a:rPr>
              <a:t>19</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22</a:t>
            </a:r>
            <a:r>
              <a:rPr lang="zh-CN" altLang="en-US" sz="1800" dirty="0">
                <a:latin typeface="微软雅黑" pitchFamily="34" charset="-122"/>
                <a:ea typeface="微软雅黑" pitchFamily="34" charset="-122"/>
              </a:rPr>
              <a:t>和</a:t>
            </a:r>
            <a:r>
              <a:rPr lang="en-US" altLang="zh-CN" sz="1800" dirty="0">
                <a:latin typeface="微软雅黑" pitchFamily="34" charset="-122"/>
                <a:ea typeface="微软雅黑" pitchFamily="34" charset="-122"/>
              </a:rPr>
              <a:t>23</a:t>
            </a:r>
            <a:endParaRPr lang="zh-CN" altLang="en-US" sz="1800" dirty="0">
              <a:latin typeface="微软雅黑" pitchFamily="34" charset="-122"/>
              <a:ea typeface="微软雅黑" pitchFamily="34" charset="-122"/>
            </a:endParaRPr>
          </a:p>
          <a:p>
            <a:pPr>
              <a:spcBef>
                <a:spcPts val="600"/>
              </a:spcBef>
              <a:spcAft>
                <a:spcPts val="600"/>
              </a:spcAft>
              <a:buClr>
                <a:srgbClr val="497E9D"/>
              </a:buClr>
              <a:buFont typeface="Wingdings" pitchFamily="2" charset="2"/>
              <a:buChar char="p"/>
            </a:pPr>
            <a:r>
              <a:rPr lang="en-US" altLang="zh-CN" sz="2000" b="0" dirty="0" err="1">
                <a:solidFill>
                  <a:srgbClr val="C00000"/>
                </a:solidFill>
                <a:latin typeface="微软雅黑" pitchFamily="34" charset="-122"/>
                <a:ea typeface="微软雅黑" pitchFamily="34" charset="-122"/>
              </a:rPr>
              <a:t>Rambutan</a:t>
            </a:r>
            <a:r>
              <a:rPr lang="zh-CN" altLang="en-US" sz="2000" b="0" dirty="0">
                <a:solidFill>
                  <a:srgbClr val="C00000"/>
                </a:solidFill>
                <a:latin typeface="微软雅黑" pitchFamily="34" charset="-122"/>
                <a:ea typeface="微软雅黑" pitchFamily="34" charset="-122"/>
              </a:rPr>
              <a:t>算法</a:t>
            </a:r>
          </a:p>
          <a:p>
            <a:pPr lvl="1">
              <a:spcBef>
                <a:spcPts val="600"/>
              </a:spcBef>
              <a:spcAft>
                <a:spcPts val="600"/>
              </a:spcAft>
              <a:buClr>
                <a:srgbClr val="FF0000"/>
              </a:buClr>
            </a:pPr>
            <a:r>
              <a:rPr lang="zh-CN" altLang="en-US" sz="1800" dirty="0">
                <a:latin typeface="微软雅黑" pitchFamily="34" charset="-122"/>
                <a:ea typeface="微软雅黑" pitchFamily="34" charset="-122"/>
              </a:rPr>
              <a:t>英国的算法，由通信电子安全组织设计 </a:t>
            </a:r>
          </a:p>
          <a:p>
            <a:pPr lvl="1">
              <a:spcBef>
                <a:spcPts val="600"/>
              </a:spcBef>
              <a:spcAft>
                <a:spcPts val="600"/>
              </a:spcAft>
              <a:buClr>
                <a:srgbClr val="FF0000"/>
              </a:buClr>
            </a:pPr>
            <a:r>
              <a:rPr lang="en-US" altLang="zh-CN" sz="1800" dirty="0">
                <a:latin typeface="微软雅黑" pitchFamily="34" charset="-122"/>
                <a:ea typeface="微软雅黑" pitchFamily="34" charset="-122"/>
              </a:rPr>
              <a:t>5</a:t>
            </a:r>
            <a:r>
              <a:rPr lang="zh-CN" altLang="en-US" sz="1800" dirty="0">
                <a:latin typeface="微软雅黑" pitchFamily="34" charset="-122"/>
                <a:ea typeface="微软雅黑" pitchFamily="34" charset="-122"/>
              </a:rPr>
              <a:t>个</a:t>
            </a:r>
            <a:r>
              <a:rPr lang="en-US" altLang="zh-CN" sz="1800" dirty="0">
                <a:latin typeface="微软雅黑" pitchFamily="34" charset="-122"/>
                <a:ea typeface="微软雅黑" pitchFamily="34" charset="-122"/>
              </a:rPr>
              <a:t>LFSR</a:t>
            </a:r>
            <a:r>
              <a:rPr lang="zh-CN" altLang="en-US" sz="1800" dirty="0">
                <a:latin typeface="微软雅黑" pitchFamily="34" charset="-122"/>
                <a:ea typeface="微软雅黑" pitchFamily="34" charset="-122"/>
              </a:rPr>
              <a:t>组成，每个</a:t>
            </a:r>
            <a:r>
              <a:rPr lang="en-US" altLang="zh-CN" sz="1800" dirty="0">
                <a:latin typeface="微软雅黑" pitchFamily="34" charset="-122"/>
                <a:ea typeface="微软雅黑" pitchFamily="34" charset="-122"/>
              </a:rPr>
              <a:t>LFSR</a:t>
            </a:r>
            <a:r>
              <a:rPr lang="zh-CN" altLang="en-US" sz="1800" dirty="0">
                <a:latin typeface="微软雅黑" pitchFamily="34" charset="-122"/>
                <a:ea typeface="微软雅黑" pitchFamily="34" charset="-122"/>
              </a:rPr>
              <a:t>长度大约为</a:t>
            </a:r>
            <a:r>
              <a:rPr lang="en-US" altLang="zh-CN" sz="1800" dirty="0">
                <a:latin typeface="微软雅黑" pitchFamily="34" charset="-122"/>
                <a:ea typeface="微软雅黑" pitchFamily="34" charset="-122"/>
              </a:rPr>
              <a:t>80-</a:t>
            </a:r>
            <a:r>
              <a:rPr lang="zh-CN" altLang="en-US" sz="1800" dirty="0">
                <a:latin typeface="微软雅黑" pitchFamily="34" charset="-122"/>
                <a:ea typeface="微软雅黑" pitchFamily="34" charset="-122"/>
              </a:rPr>
              <a:t>级</a:t>
            </a:r>
            <a:endParaRPr lang="en-US" altLang="zh-CN" sz="1800" dirty="0">
              <a:latin typeface="微软雅黑" pitchFamily="34" charset="-122"/>
              <a:ea typeface="微软雅黑" pitchFamily="34" charset="-122"/>
            </a:endParaRPr>
          </a:p>
          <a:p>
            <a:pPr marL="342900" lvl="1" indent="-342900">
              <a:spcBef>
                <a:spcPts val="600"/>
              </a:spcBef>
              <a:spcAft>
                <a:spcPts val="600"/>
              </a:spcAft>
              <a:buClr>
                <a:srgbClr val="497E9D"/>
              </a:buClr>
              <a:buFont typeface="Wingdings" pitchFamily="2" charset="2"/>
              <a:buChar char="p"/>
            </a:pPr>
            <a:r>
              <a:rPr lang="en-US" altLang="zh-CN" sz="2000" dirty="0">
                <a:solidFill>
                  <a:srgbClr val="C00000"/>
                </a:solidFill>
                <a:latin typeface="微软雅黑" pitchFamily="34" charset="-122"/>
                <a:ea typeface="微软雅黑" pitchFamily="34" charset="-122"/>
                <a:cs typeface="+mn-cs"/>
              </a:rPr>
              <a:t>SEAL</a:t>
            </a:r>
            <a:r>
              <a:rPr lang="zh-CN" altLang="en-US" sz="2000" dirty="0">
                <a:solidFill>
                  <a:srgbClr val="C00000"/>
                </a:solidFill>
                <a:latin typeface="微软雅黑" pitchFamily="34" charset="-122"/>
                <a:ea typeface="微软雅黑" pitchFamily="34" charset="-122"/>
                <a:cs typeface="+mn-cs"/>
              </a:rPr>
              <a:t>算法</a:t>
            </a:r>
          </a:p>
          <a:p>
            <a:pPr lvl="1">
              <a:spcBef>
                <a:spcPts val="600"/>
              </a:spcBef>
              <a:spcAft>
                <a:spcPts val="600"/>
              </a:spcAft>
              <a:buClr>
                <a:srgbClr val="FF0000"/>
              </a:buClr>
            </a:pPr>
            <a:r>
              <a:rPr lang="en-US" altLang="zh-CN" sz="1800" dirty="0">
                <a:latin typeface="微软雅黑" pitchFamily="34" charset="-122"/>
                <a:ea typeface="微软雅黑" pitchFamily="34" charset="-122"/>
              </a:rPr>
              <a:t>IBM</a:t>
            </a:r>
            <a:r>
              <a:rPr lang="zh-CN" altLang="en-US" sz="1800" dirty="0">
                <a:latin typeface="微软雅黑" pitchFamily="34" charset="-122"/>
                <a:ea typeface="微软雅黑" pitchFamily="34" charset="-122"/>
              </a:rPr>
              <a:t>公司的</a:t>
            </a:r>
            <a:r>
              <a:rPr lang="en-US" altLang="zh-CN" sz="1800" dirty="0">
                <a:latin typeface="微软雅黑" pitchFamily="34" charset="-122"/>
                <a:ea typeface="微软雅黑" pitchFamily="34" charset="-122"/>
              </a:rPr>
              <a:t>Phil </a:t>
            </a:r>
            <a:r>
              <a:rPr lang="en-US" altLang="zh-CN" sz="1800" dirty="0" err="1">
                <a:latin typeface="微软雅黑" pitchFamily="34" charset="-122"/>
                <a:ea typeface="微软雅黑" pitchFamily="34" charset="-122"/>
              </a:rPr>
              <a:t>Rogaway</a:t>
            </a:r>
            <a:r>
              <a:rPr lang="zh-CN" altLang="en-US" sz="1800" dirty="0">
                <a:latin typeface="微软雅黑" pitchFamily="34" charset="-122"/>
                <a:ea typeface="微软雅黑" pitchFamily="34" charset="-122"/>
              </a:rPr>
              <a:t>和</a:t>
            </a:r>
            <a:r>
              <a:rPr lang="en-US" altLang="zh-CN" sz="1800" dirty="0">
                <a:latin typeface="微软雅黑" pitchFamily="34" charset="-122"/>
                <a:ea typeface="微软雅黑" pitchFamily="34" charset="-122"/>
              </a:rPr>
              <a:t>Don Coppersmith</a:t>
            </a:r>
            <a:r>
              <a:rPr lang="zh-CN" altLang="en-US" sz="1800" dirty="0">
                <a:latin typeface="微软雅黑" pitchFamily="34" charset="-122"/>
                <a:ea typeface="微软雅黑" pitchFamily="34" charset="-122"/>
              </a:rPr>
              <a:t>设计的一种易于用软件实现的序列密码</a:t>
            </a:r>
          </a:p>
          <a:p>
            <a:pPr lvl="1">
              <a:spcBef>
                <a:spcPts val="600"/>
              </a:spcBef>
              <a:spcAft>
                <a:spcPts val="600"/>
              </a:spcAft>
              <a:buClr>
                <a:srgbClr val="FF0000"/>
              </a:buClr>
            </a:pPr>
            <a:r>
              <a:rPr lang="zh-CN" altLang="en-US" sz="1800" dirty="0">
                <a:latin typeface="微软雅黑" pitchFamily="34" charset="-122"/>
                <a:ea typeface="微软雅黑" pitchFamily="34" charset="-122"/>
              </a:rPr>
              <a:t>是一个伪随机函数簇 </a:t>
            </a:r>
          </a:p>
          <a:p>
            <a:pPr marL="342900" lvl="1" indent="-342900">
              <a:spcBef>
                <a:spcPts val="600"/>
              </a:spcBef>
              <a:spcAft>
                <a:spcPts val="600"/>
              </a:spcAft>
              <a:buClr>
                <a:srgbClr val="497E9D"/>
              </a:buClr>
              <a:buFont typeface="Wingdings" pitchFamily="2" charset="2"/>
              <a:buChar char="p"/>
            </a:pPr>
            <a:r>
              <a:rPr lang="en-US" altLang="zh-CN" sz="2000" dirty="0">
                <a:solidFill>
                  <a:srgbClr val="C00000"/>
                </a:solidFill>
                <a:latin typeface="微软雅黑" pitchFamily="34" charset="-122"/>
                <a:ea typeface="微软雅黑" pitchFamily="34" charset="-122"/>
                <a:cs typeface="+mn-cs"/>
              </a:rPr>
              <a:t>RC4</a:t>
            </a:r>
            <a:r>
              <a:rPr lang="zh-CN" altLang="en-US" sz="2000" dirty="0">
                <a:solidFill>
                  <a:srgbClr val="C00000"/>
                </a:solidFill>
                <a:latin typeface="微软雅黑" pitchFamily="34" charset="-122"/>
                <a:ea typeface="微软雅黑" pitchFamily="34" charset="-122"/>
                <a:cs typeface="+mn-cs"/>
              </a:rPr>
              <a:t>算法</a:t>
            </a:r>
          </a:p>
          <a:p>
            <a:pPr lvl="1">
              <a:spcBef>
                <a:spcPts val="600"/>
              </a:spcBef>
              <a:spcAft>
                <a:spcPts val="600"/>
              </a:spcAft>
              <a:buClr>
                <a:srgbClr val="FF0000"/>
              </a:buClr>
            </a:pPr>
            <a:r>
              <a:rPr lang="zh-CN" altLang="en-US" sz="1800" dirty="0">
                <a:latin typeface="微软雅黑" pitchFamily="34" charset="-122"/>
                <a:ea typeface="微软雅黑" pitchFamily="34" charset="-122"/>
              </a:rPr>
              <a:t>由</a:t>
            </a:r>
            <a:r>
              <a:rPr lang="en-US" altLang="zh-CN" sz="1800" dirty="0">
                <a:latin typeface="微软雅黑" pitchFamily="34" charset="-122"/>
                <a:ea typeface="微软雅黑" pitchFamily="34" charset="-122"/>
              </a:rPr>
              <a:t>Ron </a:t>
            </a:r>
            <a:r>
              <a:rPr lang="en-US" altLang="zh-CN" sz="1800" dirty="0" err="1">
                <a:latin typeface="微软雅黑" pitchFamily="34" charset="-122"/>
                <a:ea typeface="微软雅黑" pitchFamily="34" charset="-122"/>
              </a:rPr>
              <a:t>Rivest</a:t>
            </a:r>
            <a:r>
              <a:rPr lang="zh-CN" altLang="en-US" sz="1800" dirty="0">
                <a:latin typeface="微软雅黑" pitchFamily="34" charset="-122"/>
                <a:ea typeface="微软雅黑" pitchFamily="34" charset="-122"/>
              </a:rPr>
              <a:t>于</a:t>
            </a:r>
            <a:r>
              <a:rPr lang="en-US" altLang="zh-CN" sz="1800" dirty="0">
                <a:latin typeface="微软雅黑" pitchFamily="34" charset="-122"/>
                <a:ea typeface="微软雅黑" pitchFamily="34" charset="-122"/>
              </a:rPr>
              <a:t>1987</a:t>
            </a:r>
            <a:r>
              <a:rPr lang="zh-CN" altLang="en-US" sz="1800" dirty="0">
                <a:latin typeface="微软雅黑" pitchFamily="34" charset="-122"/>
                <a:ea typeface="微软雅黑" pitchFamily="34" charset="-122"/>
              </a:rPr>
              <a:t>年为</a:t>
            </a:r>
            <a:r>
              <a:rPr lang="en-US" altLang="zh-CN" sz="1800" dirty="0">
                <a:latin typeface="微软雅黑" pitchFamily="34" charset="-122"/>
                <a:ea typeface="微软雅黑" pitchFamily="34" charset="-122"/>
              </a:rPr>
              <a:t>RSA</a:t>
            </a:r>
            <a:r>
              <a:rPr lang="zh-CN" altLang="en-US" sz="1800" dirty="0">
                <a:latin typeface="微软雅黑" pitchFamily="34" charset="-122"/>
                <a:ea typeface="微软雅黑" pitchFamily="34" charset="-122"/>
              </a:rPr>
              <a:t>数据安全公司设计的可变密钥长度的序列密码，广泛用于商业密码产品中</a:t>
            </a:r>
          </a:p>
          <a:p>
            <a:pPr>
              <a:spcBef>
                <a:spcPts val="600"/>
              </a:spcBef>
              <a:spcAft>
                <a:spcPts val="600"/>
              </a:spcAft>
              <a:buFont typeface="Wingdings" pitchFamily="2" charset="2"/>
              <a:buNone/>
            </a:pPr>
            <a:r>
              <a:rPr lang="zh-CN" altLang="en-US" sz="2000" b="0" dirty="0">
                <a:latin typeface="微软雅黑" pitchFamily="34" charset="-122"/>
                <a:ea typeface="微软雅黑" pitchFamily="34" charset="-122"/>
              </a:rPr>
              <a:t> </a:t>
            </a:r>
            <a:endParaRPr lang="en-US" altLang="zh-CN" sz="2000" b="0" dirty="0">
              <a:latin typeface="微软雅黑" pitchFamily="34" charset="-122"/>
              <a:ea typeface="微软雅黑" pitchFamily="34" charset="-122"/>
            </a:endParaRPr>
          </a:p>
        </p:txBody>
      </p:sp>
      <p:sp>
        <p:nvSpPr>
          <p:cNvPr id="2" name="灯片编号占位符 1"/>
          <p:cNvSpPr>
            <a:spLocks noGrp="1"/>
          </p:cNvSpPr>
          <p:nvPr>
            <p:ph type="sldNum" sz="quarter" idx="12"/>
          </p:nvPr>
        </p:nvSpPr>
        <p:spPr/>
        <p:txBody>
          <a:bodyPr/>
          <a:lstStyle/>
          <a:p>
            <a:fld id="{737F2E61-75E1-4E22-B7C3-7A96A5DEDED1}" type="slidenum">
              <a:rPr lang="en-US" altLang="zh-CN" smtClean="0"/>
              <a:pPr/>
              <a:t>69</a:t>
            </a:fld>
            <a:endParaRPr lang="en-US" altLang="zh-CN"/>
          </a:p>
        </p:txBody>
      </p:sp>
    </p:spTree>
    <p:extLst>
      <p:ext uri="{BB962C8B-B14F-4D97-AF65-F5344CB8AC3E}">
        <p14:creationId xmlns:p14="http://schemas.microsoft.com/office/powerpoint/2010/main" val="233793138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68313" y="-99392"/>
            <a:ext cx="8229600" cy="1143000"/>
          </a:xfrm>
        </p:spPr>
        <p:txBody>
          <a:bodyPr/>
          <a:lstStyle/>
          <a:p>
            <a:r>
              <a:rPr lang="en-US" altLang="zh-CN" dirty="0"/>
              <a:t>     </a:t>
            </a:r>
            <a:r>
              <a:rPr lang="zh-CN" altLang="en-US" b="0" dirty="0">
                <a:solidFill>
                  <a:schemeClr val="bg1"/>
                </a:solidFill>
              </a:rPr>
              <a:t>对称加密原理</a:t>
            </a:r>
          </a:p>
        </p:txBody>
      </p:sp>
      <p:sp>
        <p:nvSpPr>
          <p:cNvPr id="15370" name="Text Box 10"/>
          <p:cNvSpPr txBox="1">
            <a:spLocks noChangeArrowheads="1"/>
          </p:cNvSpPr>
          <p:nvPr/>
        </p:nvSpPr>
        <p:spPr bwMode="auto">
          <a:xfrm>
            <a:off x="395536" y="476672"/>
            <a:ext cx="1114747" cy="646331"/>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zh-CN" sz="3600" dirty="0">
                <a:solidFill>
                  <a:schemeClr val="bg1"/>
                </a:solidFill>
                <a:latin typeface="Arial Black" pitchFamily="34" charset="0"/>
                <a:ea typeface="+mj-ea"/>
                <a:cs typeface="+mj-cs"/>
              </a:rPr>
              <a:t>2.1</a:t>
            </a:r>
          </a:p>
        </p:txBody>
      </p:sp>
      <p:sp>
        <p:nvSpPr>
          <p:cNvPr id="3" name="灯片编号占位符 2"/>
          <p:cNvSpPr>
            <a:spLocks noGrp="1"/>
          </p:cNvSpPr>
          <p:nvPr>
            <p:ph type="sldNum" sz="quarter" idx="12"/>
          </p:nvPr>
        </p:nvSpPr>
        <p:spPr/>
        <p:txBody>
          <a:bodyPr/>
          <a:lstStyle/>
          <a:p>
            <a:fld id="{CBA1EC56-8748-426B-855A-225108A56414}" type="slidenum">
              <a:rPr lang="en-US" altLang="zh-CN" smtClean="0"/>
              <a:pPr/>
              <a:t>7</a:t>
            </a:fld>
            <a:endParaRPr lang="en-US" altLang="zh-CN"/>
          </a:p>
        </p:txBody>
      </p:sp>
      <p:sp>
        <p:nvSpPr>
          <p:cNvPr id="4" name="矩形 3"/>
          <p:cNvSpPr/>
          <p:nvPr/>
        </p:nvSpPr>
        <p:spPr>
          <a:xfrm>
            <a:off x="3655284" y="5765194"/>
            <a:ext cx="1620957" cy="523220"/>
          </a:xfrm>
          <a:prstGeom prst="rect">
            <a:avLst/>
          </a:prstGeom>
        </p:spPr>
        <p:txBody>
          <a:bodyPr wrap="none">
            <a:spAutoFit/>
          </a:bodyPr>
          <a:lstStyle/>
          <a:p>
            <a:r>
              <a:rPr lang="zh-CN" altLang="en-US" sz="2800" dirty="0">
                <a:latin typeface="微软雅黑" pitchFamily="34" charset="-122"/>
                <a:ea typeface="微软雅黑" pitchFamily="34" charset="-122"/>
              </a:rPr>
              <a:t>加密例子</a:t>
            </a:r>
          </a:p>
        </p:txBody>
      </p:sp>
      <p:pic>
        <p:nvPicPr>
          <p:cNvPr id="2" name="图片 1"/>
          <p:cNvPicPr>
            <a:picLocks noChangeAspect="1"/>
          </p:cNvPicPr>
          <p:nvPr/>
        </p:nvPicPr>
        <p:blipFill>
          <a:blip r:embed="rId3"/>
          <a:stretch>
            <a:fillRect/>
          </a:stretch>
        </p:blipFill>
        <p:spPr>
          <a:xfrm>
            <a:off x="267340" y="1724382"/>
            <a:ext cx="8876660" cy="4040812"/>
          </a:xfrm>
          <a:prstGeom prst="rect">
            <a:avLst/>
          </a:prstGeom>
        </p:spPr>
      </p:pic>
      <p:pic>
        <p:nvPicPr>
          <p:cNvPr id="5" name="图片 4"/>
          <p:cNvPicPr>
            <a:picLocks noChangeAspect="1"/>
          </p:cNvPicPr>
          <p:nvPr/>
        </p:nvPicPr>
        <p:blipFill>
          <a:blip r:embed="rId4"/>
          <a:stretch>
            <a:fillRect/>
          </a:stretch>
        </p:blipFill>
        <p:spPr>
          <a:xfrm>
            <a:off x="3938738" y="2974600"/>
            <a:ext cx="3573576" cy="1566499"/>
          </a:xfrm>
          <a:prstGeom prst="rect">
            <a:avLst/>
          </a:prstGeom>
        </p:spPr>
      </p:pic>
      <p:sp>
        <p:nvSpPr>
          <p:cNvPr id="6" name="文本框 5"/>
          <p:cNvSpPr txBox="1"/>
          <p:nvPr/>
        </p:nvSpPr>
        <p:spPr>
          <a:xfrm>
            <a:off x="395536" y="3294143"/>
            <a:ext cx="2216760" cy="523220"/>
          </a:xfrm>
          <a:prstGeom prst="rect">
            <a:avLst/>
          </a:prstGeom>
          <a:noFill/>
        </p:spPr>
        <p:txBody>
          <a:bodyPr wrap="square" rtlCol="0">
            <a:spAutoFit/>
          </a:bodyPr>
          <a:lstStyle/>
          <a:p>
            <a:r>
              <a:rPr lang="en-US" altLang="zh-CN" sz="2800" dirty="0" err="1">
                <a:solidFill>
                  <a:srgbClr val="FF0000"/>
                </a:solidFill>
              </a:rPr>
              <a:t>abc</a:t>
            </a:r>
            <a:r>
              <a:rPr lang="en-US" altLang="zh-CN" sz="2800" dirty="0">
                <a:solidFill>
                  <a:srgbClr val="FF0000"/>
                </a:solidFill>
              </a:rPr>
              <a:t>:</a:t>
            </a:r>
            <a:r>
              <a:rPr lang="zh-CN" altLang="en-US" sz="2800" dirty="0">
                <a:solidFill>
                  <a:srgbClr val="FF0000"/>
                </a:solidFill>
              </a:rPr>
              <a:t>明文输入</a:t>
            </a:r>
          </a:p>
        </p:txBody>
      </p:sp>
      <p:sp>
        <p:nvSpPr>
          <p:cNvPr id="9" name="文本框 8"/>
          <p:cNvSpPr txBox="1"/>
          <p:nvPr/>
        </p:nvSpPr>
        <p:spPr>
          <a:xfrm>
            <a:off x="683919" y="4586482"/>
            <a:ext cx="2971365" cy="523220"/>
          </a:xfrm>
          <a:prstGeom prst="rect">
            <a:avLst/>
          </a:prstGeom>
          <a:noFill/>
        </p:spPr>
        <p:txBody>
          <a:bodyPr wrap="square" rtlCol="0">
            <a:spAutoFit/>
          </a:bodyPr>
          <a:lstStyle/>
          <a:p>
            <a:r>
              <a:rPr lang="en-US" altLang="zh-CN" sz="2800" dirty="0">
                <a:solidFill>
                  <a:srgbClr val="FF0000"/>
                </a:solidFill>
              </a:rPr>
              <a:t>1234: </a:t>
            </a:r>
            <a:r>
              <a:rPr lang="zh-CN" altLang="en-US" sz="2800" dirty="0">
                <a:solidFill>
                  <a:srgbClr val="FF0000"/>
                </a:solidFill>
              </a:rPr>
              <a:t>密钥</a:t>
            </a:r>
            <a:r>
              <a:rPr lang="en-US" altLang="zh-CN" sz="2800" dirty="0">
                <a:solidFill>
                  <a:srgbClr val="FF0000"/>
                </a:solidFill>
              </a:rPr>
              <a:t>key</a:t>
            </a:r>
            <a:endParaRPr lang="zh-CN" altLang="en-US" sz="2800" dirty="0">
              <a:solidFill>
                <a:srgbClr val="FF0000"/>
              </a:solidFill>
            </a:endParaRPr>
          </a:p>
        </p:txBody>
      </p:sp>
      <p:sp>
        <p:nvSpPr>
          <p:cNvPr id="10" name="文本框 9"/>
          <p:cNvSpPr txBox="1"/>
          <p:nvPr/>
        </p:nvSpPr>
        <p:spPr>
          <a:xfrm>
            <a:off x="7363969" y="3307204"/>
            <a:ext cx="1928377" cy="523220"/>
          </a:xfrm>
          <a:prstGeom prst="rect">
            <a:avLst/>
          </a:prstGeom>
          <a:noFill/>
        </p:spPr>
        <p:txBody>
          <a:bodyPr wrap="square" rtlCol="0">
            <a:spAutoFit/>
          </a:bodyPr>
          <a:lstStyle/>
          <a:p>
            <a:r>
              <a:rPr lang="zh-CN" altLang="en-US" sz="2800" dirty="0">
                <a:solidFill>
                  <a:srgbClr val="FF0000"/>
                </a:solidFill>
              </a:rPr>
              <a:t>密文输出</a:t>
            </a:r>
          </a:p>
        </p:txBody>
      </p:sp>
    </p:spTree>
    <p:extLst>
      <p:ext uri="{BB962C8B-B14F-4D97-AF65-F5344CB8AC3E}">
        <p14:creationId xmlns:p14="http://schemas.microsoft.com/office/powerpoint/2010/main" val="2754966740"/>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a:solidFill>
                  <a:srgbClr val="C00000"/>
                </a:solidFill>
                <a:ea typeface="华文行楷" pitchFamily="2" charset="-122"/>
              </a:rPr>
              <a:t>流密码与分组密码比较</a:t>
            </a:r>
            <a:endParaRPr lang="zh-CN" altLang="en-US" dirty="0">
              <a:solidFill>
                <a:srgbClr val="C00000"/>
              </a:solidFill>
            </a:endParaRPr>
          </a:p>
        </p:txBody>
      </p:sp>
      <p:sp>
        <p:nvSpPr>
          <p:cNvPr id="5" name="灯片编号占位符 4"/>
          <p:cNvSpPr>
            <a:spLocks noGrp="1"/>
          </p:cNvSpPr>
          <p:nvPr>
            <p:ph type="sldNum" sz="quarter" idx="12"/>
          </p:nvPr>
        </p:nvSpPr>
        <p:spPr/>
        <p:txBody>
          <a:bodyPr/>
          <a:lstStyle/>
          <a:p>
            <a:fld id="{458C8F27-2AC2-4F48-B4D1-AAB02A38F0D0}" type="slidenum">
              <a:rPr lang="en-US" altLang="zh-CN" smtClean="0"/>
              <a:pPr/>
              <a:t>70</a:t>
            </a:fld>
            <a:endParaRPr lang="en-US" altLang="zh-CN"/>
          </a:p>
        </p:txBody>
      </p:sp>
      <p:pic>
        <p:nvPicPr>
          <p:cNvPr id="16385" name="Picture 1" descr="C:\Documents and Settings\H\Application Data\Tencent\Users\34767271\QQ\WinTemp\RichOle\DGNM77AC)E]$]]YB6Q`RJRF.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6929" y="1412776"/>
            <a:ext cx="8640960" cy="187220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12953" y="3589853"/>
            <a:ext cx="8208912" cy="2631490"/>
          </a:xfrm>
          <a:prstGeom prst="rect">
            <a:avLst/>
          </a:prstGeom>
        </p:spPr>
        <p:txBody>
          <a:bodyPr wrap="square">
            <a:spAutoFit/>
          </a:bodyPr>
          <a:lstStyle/>
          <a:p>
            <a:pPr marL="342900" indent="-342900" algn="l">
              <a:lnSpc>
                <a:spcPct val="150000"/>
              </a:lnSpc>
              <a:buClr>
                <a:srgbClr val="497E9D"/>
              </a:buClr>
              <a:buFont typeface="Wingdings" pitchFamily="2" charset="2"/>
              <a:buChar char="p"/>
            </a:pPr>
            <a:r>
              <a:rPr lang="zh-CN" altLang="en-US" sz="2200" dirty="0">
                <a:latin typeface="微软雅黑" pitchFamily="34" charset="-122"/>
                <a:ea typeface="微软雅黑" pitchFamily="34" charset="-122"/>
              </a:rPr>
              <a:t>对于需要加密</a:t>
            </a:r>
            <a:r>
              <a:rPr lang="en-US" altLang="zh-CN" sz="2200" dirty="0">
                <a:latin typeface="微软雅黑" pitchFamily="34" charset="-122"/>
                <a:ea typeface="微软雅黑" pitchFamily="34" charset="-122"/>
              </a:rPr>
              <a:t>/</a:t>
            </a:r>
            <a:r>
              <a:rPr lang="zh-CN" altLang="en-US" sz="2200" dirty="0">
                <a:latin typeface="微软雅黑" pitchFamily="34" charset="-122"/>
                <a:ea typeface="微软雅黑" pitchFamily="34" charset="-122"/>
              </a:rPr>
              <a:t>解密数据流的应用，比如在数据通信信道或者浏览器</a:t>
            </a:r>
            <a:r>
              <a:rPr lang="en-US" altLang="zh-CN" sz="2200" dirty="0">
                <a:latin typeface="微软雅黑" pitchFamily="34" charset="-122"/>
                <a:ea typeface="微软雅黑" pitchFamily="34" charset="-122"/>
              </a:rPr>
              <a:t>/</a:t>
            </a:r>
            <a:r>
              <a:rPr lang="zh-CN" altLang="en-US" sz="2200" dirty="0">
                <a:latin typeface="微软雅黑" pitchFamily="34" charset="-122"/>
                <a:ea typeface="微软雅黑" pitchFamily="34" charset="-122"/>
              </a:rPr>
              <a:t>网络链路上，流密码是较好的选择</a:t>
            </a:r>
            <a:endParaRPr lang="en-US" altLang="zh-CN" sz="2200" dirty="0">
              <a:latin typeface="微软雅黑" pitchFamily="34" charset="-122"/>
              <a:ea typeface="微软雅黑" pitchFamily="34" charset="-122"/>
            </a:endParaRPr>
          </a:p>
          <a:p>
            <a:pPr marL="342900" indent="-342900" algn="l">
              <a:lnSpc>
                <a:spcPct val="150000"/>
              </a:lnSpc>
              <a:buClr>
                <a:srgbClr val="497E9D"/>
              </a:buClr>
              <a:buFont typeface="Wingdings" pitchFamily="2" charset="2"/>
              <a:buChar char="p"/>
            </a:pPr>
            <a:r>
              <a:rPr lang="zh-CN" altLang="en-US" sz="2200" dirty="0">
                <a:latin typeface="微软雅黑" pitchFamily="34" charset="-122"/>
                <a:ea typeface="微软雅黑" pitchFamily="34" charset="-122"/>
              </a:rPr>
              <a:t>对于处理数据分组的应用，比如文件传递、电子邮件和数据库， 分组密码可能更合适</a:t>
            </a:r>
            <a:endParaRPr lang="en-US" altLang="zh-CN" sz="2200" dirty="0">
              <a:latin typeface="微软雅黑" pitchFamily="34" charset="-122"/>
              <a:ea typeface="微软雅黑" pitchFamily="34" charset="-122"/>
            </a:endParaRPr>
          </a:p>
          <a:p>
            <a:pPr marL="342900" indent="-342900" algn="l">
              <a:lnSpc>
                <a:spcPct val="150000"/>
              </a:lnSpc>
              <a:buClr>
                <a:srgbClr val="497E9D"/>
              </a:buClr>
              <a:buFont typeface="Wingdings" pitchFamily="2" charset="2"/>
              <a:buChar char="p"/>
            </a:pPr>
            <a:r>
              <a:rPr lang="zh-CN" altLang="en-US" sz="2200" dirty="0">
                <a:latin typeface="微软雅黑" pitchFamily="34" charset="-122"/>
                <a:ea typeface="微软雅黑" pitchFamily="34" charset="-122"/>
              </a:rPr>
              <a:t>这两种密码都可以在几乎所有的应用中使用</a:t>
            </a:r>
          </a:p>
        </p:txBody>
      </p:sp>
    </p:spTree>
    <p:extLst>
      <p:ext uri="{BB962C8B-B14F-4D97-AF65-F5344CB8AC3E}">
        <p14:creationId xmlns:p14="http://schemas.microsoft.com/office/powerpoint/2010/main" val="782052251"/>
      </p:ext>
    </p:extLst>
  </p:cSld>
  <p:clrMapOvr>
    <a:masterClrMapping/>
  </p:clrMapOvr>
  <p:transition>
    <p:wipe di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B25D2523-320B-46B9-864B-EA9DC24FC5D1}" type="slidenum">
              <a:rPr lang="en-US" altLang="zh-CN" smtClean="0"/>
              <a:pPr/>
              <a:t>71</a:t>
            </a:fld>
            <a:endParaRPr lang="en-US" altLang="zh-CN"/>
          </a:p>
        </p:txBody>
      </p:sp>
      <p:sp>
        <p:nvSpPr>
          <p:cNvPr id="7170" name="Rectangle 2"/>
          <p:cNvSpPr>
            <a:spLocks noGrp="1" noChangeArrowheads="1"/>
          </p:cNvSpPr>
          <p:nvPr>
            <p:ph type="title" idx="4294967295"/>
          </p:nvPr>
        </p:nvSpPr>
        <p:spPr>
          <a:xfrm>
            <a:off x="0" y="-27384"/>
            <a:ext cx="7921625" cy="1008062"/>
          </a:xfrm>
        </p:spPr>
        <p:txBody>
          <a:bodyPr/>
          <a:lstStyle/>
          <a:p>
            <a:r>
              <a:rPr lang="en-US" altLang="zh-CN" b="0" dirty="0">
                <a:solidFill>
                  <a:schemeClr val="bg1"/>
                </a:solidFill>
                <a:latin typeface="+mj-ea"/>
              </a:rPr>
              <a:t>     2.4.2 RC4 </a:t>
            </a:r>
            <a:r>
              <a:rPr lang="zh-CN" altLang="en-US" b="0" dirty="0">
                <a:solidFill>
                  <a:schemeClr val="bg1"/>
                </a:solidFill>
                <a:latin typeface="+mj-ea"/>
              </a:rPr>
              <a:t>算法</a:t>
            </a:r>
          </a:p>
        </p:txBody>
      </p:sp>
      <p:sp>
        <p:nvSpPr>
          <p:cNvPr id="16" name="Rectangle 3"/>
          <p:cNvSpPr txBox="1">
            <a:spLocks noChangeArrowheads="1"/>
          </p:cNvSpPr>
          <p:nvPr/>
        </p:nvSpPr>
        <p:spPr>
          <a:xfrm>
            <a:off x="228600" y="1436712"/>
            <a:ext cx="8305800" cy="5016624"/>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25000"/>
              </a:lnSpc>
              <a:spcBef>
                <a:spcPts val="1200"/>
              </a:spcBef>
              <a:spcAft>
                <a:spcPts val="1200"/>
              </a:spcAft>
              <a:buClr>
                <a:srgbClr val="497E9D"/>
              </a:buClr>
              <a:buFont typeface="Wingdings" pitchFamily="2" charset="2"/>
              <a:buChar char="p"/>
            </a:pPr>
            <a:r>
              <a:rPr lang="en-US" altLang="zh-CN" sz="2400" dirty="0">
                <a:latin typeface="微软雅黑" pitchFamily="34" charset="-122"/>
                <a:ea typeface="微软雅黑" pitchFamily="34" charset="-122"/>
              </a:rPr>
              <a:t>RC4</a:t>
            </a:r>
            <a:r>
              <a:rPr lang="zh-CN" altLang="en-US" sz="2400" dirty="0">
                <a:latin typeface="微软雅黑" pitchFamily="34" charset="-122"/>
                <a:ea typeface="微软雅黑" pitchFamily="34" charset="-122"/>
              </a:rPr>
              <a:t>加密算法是大名鼎鼎的</a:t>
            </a:r>
            <a:r>
              <a:rPr lang="en-US" altLang="zh-CN" sz="2400" dirty="0">
                <a:latin typeface="微软雅黑" pitchFamily="34" charset="-122"/>
                <a:ea typeface="微软雅黑" pitchFamily="34" charset="-122"/>
              </a:rPr>
              <a:t>RSA</a:t>
            </a:r>
            <a:r>
              <a:rPr lang="zh-CN" altLang="en-US" sz="2400" dirty="0">
                <a:latin typeface="微软雅黑" pitchFamily="34" charset="-122"/>
                <a:ea typeface="微软雅黑" pitchFamily="34" charset="-122"/>
              </a:rPr>
              <a:t>三人组中的头号人物</a:t>
            </a:r>
            <a:r>
              <a:rPr lang="en-US" altLang="zh-CN" sz="2400" dirty="0">
                <a:latin typeface="微软雅黑" pitchFamily="34" charset="-122"/>
                <a:ea typeface="微软雅黑" pitchFamily="34" charset="-122"/>
              </a:rPr>
              <a:t>Ron </a:t>
            </a:r>
            <a:r>
              <a:rPr lang="en-US" altLang="zh-CN" sz="2400" dirty="0" err="1">
                <a:latin typeface="微软雅黑" pitchFamily="34" charset="-122"/>
                <a:ea typeface="微软雅黑" pitchFamily="34" charset="-122"/>
              </a:rPr>
              <a:t>Rivest</a:t>
            </a:r>
            <a:r>
              <a:rPr lang="zh-CN" altLang="en-US" sz="2400" dirty="0">
                <a:latin typeface="微软雅黑" pitchFamily="34" charset="-122"/>
                <a:ea typeface="微软雅黑" pitchFamily="34" charset="-122"/>
              </a:rPr>
              <a:t>在</a:t>
            </a:r>
            <a:r>
              <a:rPr lang="en-US" altLang="zh-CN" sz="2400" dirty="0">
                <a:latin typeface="微软雅黑" pitchFamily="34" charset="-122"/>
                <a:ea typeface="微软雅黑" pitchFamily="34" charset="-122"/>
              </a:rPr>
              <a:t>1987</a:t>
            </a:r>
            <a:r>
              <a:rPr lang="zh-CN" altLang="en-US" sz="2400" dirty="0">
                <a:latin typeface="微软雅黑" pitchFamily="34" charset="-122"/>
                <a:ea typeface="微软雅黑" pitchFamily="34" charset="-122"/>
              </a:rPr>
              <a:t>年设计的密钥长度可变的流加密算法</a:t>
            </a:r>
          </a:p>
          <a:p>
            <a:pPr>
              <a:lnSpc>
                <a:spcPct val="125000"/>
              </a:lnSpc>
              <a:spcBef>
                <a:spcPts val="1200"/>
              </a:spcBef>
              <a:spcAft>
                <a:spcPts val="1200"/>
              </a:spcAft>
              <a:buClr>
                <a:srgbClr val="497E9D"/>
              </a:buClr>
              <a:buFont typeface="Wingdings" pitchFamily="2" charset="2"/>
              <a:buChar char="p"/>
            </a:pPr>
            <a:r>
              <a:rPr lang="zh-CN" altLang="en-US" sz="2400" dirty="0">
                <a:latin typeface="微软雅黑" pitchFamily="34" charset="-122"/>
                <a:ea typeface="微软雅黑" pitchFamily="34" charset="-122"/>
              </a:rPr>
              <a:t>软件加密速度很快</a:t>
            </a:r>
          </a:p>
          <a:p>
            <a:pPr>
              <a:lnSpc>
                <a:spcPct val="125000"/>
              </a:lnSpc>
              <a:spcBef>
                <a:spcPts val="1200"/>
              </a:spcBef>
              <a:spcAft>
                <a:spcPts val="1200"/>
              </a:spcAft>
              <a:buClr>
                <a:srgbClr val="497E9D"/>
              </a:buClr>
              <a:buFont typeface="Wingdings" pitchFamily="2" charset="2"/>
              <a:buChar char="p"/>
            </a:pPr>
            <a:r>
              <a:rPr lang="zh-CN" altLang="en-US" sz="2400" dirty="0">
                <a:latin typeface="微软雅黑" pitchFamily="34" charset="-122"/>
                <a:ea typeface="微软雅黑" pitchFamily="34" charset="-122"/>
              </a:rPr>
              <a:t>网络浏览器和服务器之间的通信定义的</a:t>
            </a:r>
            <a:r>
              <a:rPr lang="en-US" altLang="zh-CN" sz="2400" dirty="0">
                <a:latin typeface="微软雅黑" pitchFamily="34" charset="-122"/>
                <a:ea typeface="微软雅黑" pitchFamily="34" charset="-122"/>
              </a:rPr>
              <a:t>SSL/TLS</a:t>
            </a:r>
            <a:r>
              <a:rPr lang="zh-CN" altLang="en-US" sz="2400" dirty="0">
                <a:latin typeface="微软雅黑" pitchFamily="34" charset="-122"/>
                <a:ea typeface="微软雅黑" pitchFamily="34" charset="-122"/>
              </a:rPr>
              <a:t>标准中使用了</a:t>
            </a:r>
            <a:r>
              <a:rPr lang="en-US" altLang="zh-CN" sz="2400" dirty="0">
                <a:latin typeface="微软雅黑" pitchFamily="34" charset="-122"/>
                <a:ea typeface="微软雅黑" pitchFamily="34" charset="-122"/>
              </a:rPr>
              <a:t>RC4</a:t>
            </a:r>
            <a:endParaRPr lang="zh-CN" altLang="en-US" sz="2400" dirty="0">
              <a:latin typeface="微软雅黑" pitchFamily="34" charset="-122"/>
              <a:ea typeface="微软雅黑" pitchFamily="34" charset="-122"/>
            </a:endParaRPr>
          </a:p>
          <a:p>
            <a:pPr>
              <a:lnSpc>
                <a:spcPct val="125000"/>
              </a:lnSpc>
              <a:spcBef>
                <a:spcPts val="1200"/>
              </a:spcBef>
              <a:spcAft>
                <a:spcPts val="1200"/>
              </a:spcAft>
              <a:buClr>
                <a:srgbClr val="497E9D"/>
              </a:buClr>
              <a:buFont typeface="Wingdings" pitchFamily="2" charset="2"/>
              <a:buChar char="p"/>
            </a:pPr>
            <a:r>
              <a:rPr lang="en-US" altLang="zh-CN" sz="2400" dirty="0">
                <a:latin typeface="微软雅黑" pitchFamily="34" charset="-122"/>
                <a:ea typeface="微软雅黑" pitchFamily="34" charset="-122"/>
              </a:rPr>
              <a:t>802.11WLAN</a:t>
            </a:r>
            <a:r>
              <a:rPr lang="zh-CN" altLang="en-US" sz="2400" dirty="0">
                <a:latin typeface="微软雅黑" pitchFamily="34" charset="-122"/>
                <a:ea typeface="微软雅黑" pitchFamily="34" charset="-122"/>
              </a:rPr>
              <a:t>中应用了</a:t>
            </a:r>
            <a:r>
              <a:rPr lang="en-US" altLang="zh-CN" sz="2400" dirty="0">
                <a:latin typeface="微软雅黑" pitchFamily="34" charset="-122"/>
                <a:ea typeface="微软雅黑" pitchFamily="34" charset="-122"/>
              </a:rPr>
              <a:t>RC4</a:t>
            </a:r>
            <a:endParaRPr lang="zh-CN" altLang="en-US" sz="2400" dirty="0">
              <a:latin typeface="微软雅黑" pitchFamily="34" charset="-122"/>
              <a:ea typeface="微软雅黑" pitchFamily="34" charset="-122"/>
            </a:endParaRPr>
          </a:p>
          <a:p>
            <a:pPr>
              <a:lnSpc>
                <a:spcPct val="125000"/>
              </a:lnSpc>
              <a:spcBef>
                <a:spcPts val="1200"/>
              </a:spcBef>
              <a:spcAft>
                <a:spcPts val="1200"/>
              </a:spcAft>
              <a:buClr>
                <a:srgbClr val="497E9D"/>
              </a:buClr>
              <a:buFont typeface="Wingdings" pitchFamily="2" charset="2"/>
              <a:buChar char="p"/>
            </a:pPr>
            <a:r>
              <a:rPr lang="en-US" altLang="zh-CN" sz="2400" dirty="0">
                <a:latin typeface="微软雅黑" pitchFamily="34" charset="-122"/>
                <a:ea typeface="微软雅黑" pitchFamily="34" charset="-122"/>
              </a:rPr>
              <a:t>RC4</a:t>
            </a:r>
            <a:r>
              <a:rPr lang="zh-CN" altLang="en-US" sz="2400" dirty="0">
                <a:latin typeface="微软雅黑" pitchFamily="34" charset="-122"/>
                <a:ea typeface="微软雅黑" pitchFamily="34" charset="-122"/>
              </a:rPr>
              <a:t>原本是被</a:t>
            </a:r>
            <a:r>
              <a:rPr lang="en-US" altLang="zh-CN" sz="2400" dirty="0">
                <a:latin typeface="微软雅黑" pitchFamily="34" charset="-122"/>
                <a:ea typeface="微软雅黑" pitchFamily="34" charset="-122"/>
              </a:rPr>
              <a:t>RSA Security</a:t>
            </a:r>
            <a:r>
              <a:rPr lang="zh-CN" altLang="en-US" sz="2400" dirty="0">
                <a:latin typeface="微软雅黑" pitchFamily="34" charset="-122"/>
                <a:ea typeface="微软雅黑" pitchFamily="34" charset="-122"/>
              </a:rPr>
              <a:t>公司当做商业秘密，但在</a:t>
            </a:r>
            <a:r>
              <a:rPr lang="en-US" altLang="zh-CN" sz="2400" dirty="0">
                <a:latin typeface="微软雅黑" pitchFamily="34" charset="-122"/>
                <a:ea typeface="微软雅黑" pitchFamily="34" charset="-122"/>
              </a:rPr>
              <a:t>1994</a:t>
            </a:r>
            <a:r>
              <a:rPr lang="zh-CN" altLang="en-US" sz="2400" dirty="0">
                <a:latin typeface="微软雅黑" pitchFamily="34" charset="-122"/>
                <a:ea typeface="微软雅黑" pitchFamily="34" charset="-122"/>
              </a:rPr>
              <a:t>年</a:t>
            </a:r>
            <a:r>
              <a:rPr lang="en-US" altLang="zh-CN" sz="2400" dirty="0">
                <a:latin typeface="微软雅黑" pitchFamily="34" charset="-122"/>
                <a:ea typeface="微软雅黑" pitchFamily="34" charset="-122"/>
              </a:rPr>
              <a:t>9</a:t>
            </a:r>
            <a:r>
              <a:rPr lang="zh-CN" altLang="en-US" sz="2400" dirty="0">
                <a:latin typeface="微软雅黑" pitchFamily="34" charset="-122"/>
                <a:ea typeface="微软雅黑" pitchFamily="34" charset="-122"/>
              </a:rPr>
              <a:t>月，该算法被公布在因特网上，不再是秘密</a:t>
            </a:r>
            <a:endParaRPr lang="en-US" altLang="zh-CN" sz="2400" dirty="0">
              <a:latin typeface="微软雅黑" pitchFamily="34" charset="-122"/>
              <a:ea typeface="微软雅黑" pitchFamily="34" charset="-122"/>
            </a:endParaRPr>
          </a:p>
        </p:txBody>
      </p:sp>
    </p:spTree>
    <p:extLst>
      <p:ext uri="{BB962C8B-B14F-4D97-AF65-F5344CB8AC3E}">
        <p14:creationId xmlns:p14="http://schemas.microsoft.com/office/powerpoint/2010/main" val="159243672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611188" y="-27384"/>
            <a:ext cx="7921625" cy="1008062"/>
          </a:xfrm>
        </p:spPr>
        <p:txBody>
          <a:bodyPr/>
          <a:lstStyle/>
          <a:p>
            <a:r>
              <a:rPr lang="en-US" altLang="zh-CN" b="0" dirty="0">
                <a:solidFill>
                  <a:schemeClr val="bg1"/>
                </a:solidFill>
                <a:latin typeface="+mj-ea"/>
              </a:rPr>
              <a:t>RC4</a:t>
            </a:r>
            <a:r>
              <a:rPr lang="zh-CN" altLang="en-US" b="0" dirty="0">
                <a:solidFill>
                  <a:schemeClr val="bg1"/>
                </a:solidFill>
                <a:latin typeface="+mj-ea"/>
              </a:rPr>
              <a:t>算法</a:t>
            </a:r>
          </a:p>
        </p:txBody>
      </p:sp>
      <p:sp>
        <p:nvSpPr>
          <p:cNvPr id="211971" name="Rectangle 3"/>
          <p:cNvSpPr>
            <a:spLocks noGrp="1" noChangeArrowheads="1"/>
          </p:cNvSpPr>
          <p:nvPr>
            <p:ph type="body" idx="4294967295"/>
          </p:nvPr>
        </p:nvSpPr>
        <p:spPr>
          <a:xfrm>
            <a:off x="1403648" y="1916832"/>
            <a:ext cx="8305800" cy="4419600"/>
          </a:xfrm>
        </p:spPr>
        <p:txBody>
          <a:bodyPr/>
          <a:lstStyle/>
          <a:p>
            <a:pPr>
              <a:lnSpc>
                <a:spcPct val="150000"/>
              </a:lnSpc>
              <a:spcBef>
                <a:spcPts val="600"/>
              </a:spcBef>
              <a:spcAft>
                <a:spcPts val="600"/>
              </a:spcAft>
              <a:buClr>
                <a:srgbClr val="497E9D"/>
              </a:buClr>
              <a:buFont typeface="Wingdings" pitchFamily="2" charset="2"/>
              <a:buChar char="p"/>
            </a:pPr>
            <a:r>
              <a:rPr lang="zh-CN" altLang="en-AU" sz="2400" b="0" dirty="0">
                <a:latin typeface="微软雅黑" pitchFamily="34" charset="-122"/>
                <a:ea typeface="微软雅黑" pitchFamily="34" charset="-122"/>
              </a:rPr>
              <a:t>算法简单有效</a:t>
            </a:r>
            <a:endParaRPr lang="en-AU" altLang="zh-CN" sz="2400" b="0" dirty="0">
              <a:latin typeface="微软雅黑" pitchFamily="34" charset="-122"/>
              <a:ea typeface="微软雅黑" pitchFamily="34" charset="-122"/>
            </a:endParaRPr>
          </a:p>
          <a:p>
            <a:pPr>
              <a:lnSpc>
                <a:spcPct val="150000"/>
              </a:lnSpc>
              <a:spcBef>
                <a:spcPts val="600"/>
              </a:spcBef>
              <a:spcAft>
                <a:spcPts val="600"/>
              </a:spcAft>
              <a:buClr>
                <a:srgbClr val="497E9D"/>
              </a:buClr>
              <a:buFont typeface="Wingdings" pitchFamily="2" charset="2"/>
              <a:buChar char="p"/>
            </a:pPr>
            <a:r>
              <a:rPr lang="zh-CN" altLang="en-AU" sz="2400" b="0" dirty="0">
                <a:latin typeface="微软雅黑" pitchFamily="34" charset="-122"/>
                <a:ea typeface="微软雅黑" pitchFamily="34" charset="-122"/>
              </a:rPr>
              <a:t>可变密钥长度（一般至少为</a:t>
            </a:r>
            <a:r>
              <a:rPr lang="en-AU" altLang="zh-CN" sz="2400" b="0" dirty="0">
                <a:latin typeface="微软雅黑" pitchFamily="34" charset="-122"/>
                <a:ea typeface="微软雅黑" pitchFamily="34" charset="-122"/>
              </a:rPr>
              <a:t>128bit</a:t>
            </a:r>
            <a:r>
              <a:rPr lang="zh-CN" altLang="en-AU" sz="2400" b="0" dirty="0">
                <a:latin typeface="微软雅黑" pitchFamily="34" charset="-122"/>
                <a:ea typeface="微软雅黑" pitchFamily="34" charset="-122"/>
              </a:rPr>
              <a:t>）</a:t>
            </a:r>
          </a:p>
          <a:p>
            <a:pPr>
              <a:lnSpc>
                <a:spcPct val="150000"/>
              </a:lnSpc>
              <a:spcBef>
                <a:spcPts val="600"/>
              </a:spcBef>
              <a:spcAft>
                <a:spcPts val="600"/>
              </a:spcAft>
              <a:buClr>
                <a:srgbClr val="497E9D"/>
              </a:buClr>
              <a:buFont typeface="Wingdings" pitchFamily="2" charset="2"/>
              <a:buChar char="p"/>
            </a:pPr>
            <a:r>
              <a:rPr lang="zh-CN" altLang="en-AU" sz="2400" b="0" dirty="0">
                <a:latin typeface="微软雅黑" pitchFamily="34" charset="-122"/>
                <a:ea typeface="微软雅黑" pitchFamily="34" charset="-122"/>
              </a:rPr>
              <a:t>基于字节的流加密算法</a:t>
            </a:r>
            <a:endParaRPr lang="en-AU" altLang="zh-CN" sz="2400" b="0" dirty="0">
              <a:latin typeface="微软雅黑" pitchFamily="34" charset="-122"/>
              <a:ea typeface="微软雅黑" pitchFamily="34" charset="-122"/>
            </a:endParaRPr>
          </a:p>
          <a:p>
            <a:pPr>
              <a:lnSpc>
                <a:spcPct val="150000"/>
              </a:lnSpc>
              <a:spcBef>
                <a:spcPts val="600"/>
              </a:spcBef>
              <a:spcAft>
                <a:spcPts val="600"/>
              </a:spcAft>
              <a:buClr>
                <a:srgbClr val="497E9D"/>
              </a:buClr>
              <a:buFont typeface="Wingdings" pitchFamily="2" charset="2"/>
              <a:buChar char="p"/>
            </a:pPr>
            <a:r>
              <a:rPr lang="zh-CN" altLang="en-US" sz="2400" b="0" dirty="0">
                <a:latin typeface="微软雅黑" pitchFamily="34" charset="-122"/>
                <a:ea typeface="微软雅黑" pitchFamily="34" charset="-122"/>
              </a:rPr>
              <a:t>密钥流与明文</a:t>
            </a:r>
            <a:r>
              <a:rPr lang="en-US" altLang="zh-CN" sz="2400" b="0" dirty="0">
                <a:latin typeface="微软雅黑" pitchFamily="34" charset="-122"/>
                <a:ea typeface="微软雅黑" pitchFamily="34" charset="-122"/>
              </a:rPr>
              <a:t>/</a:t>
            </a:r>
            <a:r>
              <a:rPr lang="zh-CN" altLang="en-US" sz="2400" b="0" dirty="0">
                <a:latin typeface="微软雅黑" pitchFamily="34" charset="-122"/>
                <a:ea typeface="微软雅黑" pitchFamily="34" charset="-122"/>
              </a:rPr>
              <a:t>密文进行异或运算</a:t>
            </a:r>
          </a:p>
          <a:p>
            <a:pPr>
              <a:lnSpc>
                <a:spcPct val="150000"/>
              </a:lnSpc>
              <a:spcBef>
                <a:spcPts val="600"/>
              </a:spcBef>
              <a:spcAft>
                <a:spcPts val="600"/>
              </a:spcAft>
              <a:buClr>
                <a:srgbClr val="497E9D"/>
              </a:buClr>
              <a:buFont typeface="Wingdings" pitchFamily="2" charset="2"/>
              <a:buChar char="p"/>
            </a:pPr>
            <a:r>
              <a:rPr lang="zh-CN" altLang="en-US" sz="2400" b="0" dirty="0">
                <a:latin typeface="微软雅黑" pitchFamily="34" charset="-122"/>
                <a:ea typeface="微软雅黑" pitchFamily="34" charset="-122"/>
              </a:rPr>
              <a:t>一次一个字节</a:t>
            </a:r>
          </a:p>
          <a:p>
            <a:endParaRPr lang="zh-CN" altLang="en-US" b="1" dirty="0">
              <a:ea typeface="宋体" pitchFamily="2" charset="-122"/>
            </a:endParaRPr>
          </a:p>
        </p:txBody>
      </p:sp>
      <p:sp>
        <p:nvSpPr>
          <p:cNvPr id="3" name="灯片编号占位符 2"/>
          <p:cNvSpPr>
            <a:spLocks noGrp="1"/>
          </p:cNvSpPr>
          <p:nvPr>
            <p:ph type="sldNum" sz="quarter" idx="12"/>
          </p:nvPr>
        </p:nvSpPr>
        <p:spPr/>
        <p:txBody>
          <a:bodyPr/>
          <a:lstStyle/>
          <a:p>
            <a:fld id="{737F2E61-75E1-4E22-B7C3-7A96A5DEDED1}" type="slidenum">
              <a:rPr lang="en-US" altLang="zh-CN" smtClean="0"/>
              <a:pPr/>
              <a:t>72</a:t>
            </a:fld>
            <a:endParaRPr lang="en-US" altLang="zh-CN"/>
          </a:p>
        </p:txBody>
      </p:sp>
    </p:spTree>
    <p:extLst>
      <p:ext uri="{BB962C8B-B14F-4D97-AF65-F5344CB8AC3E}">
        <p14:creationId xmlns:p14="http://schemas.microsoft.com/office/powerpoint/2010/main" val="666093186"/>
      </p:ext>
    </p:extLst>
  </p:cSld>
  <p:clrMapOvr>
    <a:masterClrMapping/>
  </p:clrMapOvr>
  <p:transition>
    <p:wipe di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611188" y="-27384"/>
            <a:ext cx="7921625" cy="1008062"/>
          </a:xfrm>
        </p:spPr>
        <p:txBody>
          <a:bodyPr/>
          <a:lstStyle/>
          <a:p>
            <a:r>
              <a:rPr lang="zh-CN" altLang="en-US" b="0" dirty="0">
                <a:solidFill>
                  <a:schemeClr val="bg1"/>
                </a:solidFill>
                <a:latin typeface="+mj-ea"/>
              </a:rPr>
              <a:t>思考：如何实现一个类似</a:t>
            </a:r>
            <a:r>
              <a:rPr lang="en-US" altLang="zh-CN" b="0" dirty="0">
                <a:solidFill>
                  <a:schemeClr val="bg1"/>
                </a:solidFill>
                <a:latin typeface="+mj-ea"/>
              </a:rPr>
              <a:t>RC4</a:t>
            </a:r>
            <a:r>
              <a:rPr lang="zh-CN" altLang="en-US" b="0" dirty="0">
                <a:solidFill>
                  <a:schemeClr val="bg1"/>
                </a:solidFill>
                <a:latin typeface="+mj-ea"/>
              </a:rPr>
              <a:t>算法</a:t>
            </a:r>
          </a:p>
        </p:txBody>
      </p:sp>
      <p:sp>
        <p:nvSpPr>
          <p:cNvPr id="211971" name="Rectangle 3"/>
          <p:cNvSpPr>
            <a:spLocks noGrp="1" noChangeArrowheads="1"/>
          </p:cNvSpPr>
          <p:nvPr>
            <p:ph type="body" idx="4294967295"/>
          </p:nvPr>
        </p:nvSpPr>
        <p:spPr>
          <a:xfrm>
            <a:off x="838200" y="1459632"/>
            <a:ext cx="8305800" cy="2160240"/>
          </a:xfrm>
        </p:spPr>
        <p:txBody>
          <a:bodyPr/>
          <a:lstStyle/>
          <a:p>
            <a:pPr>
              <a:lnSpc>
                <a:spcPct val="150000"/>
              </a:lnSpc>
              <a:spcBef>
                <a:spcPts val="600"/>
              </a:spcBef>
              <a:spcAft>
                <a:spcPts val="600"/>
              </a:spcAft>
              <a:buClr>
                <a:srgbClr val="497E9D"/>
              </a:buClr>
              <a:buFont typeface="Wingdings" pitchFamily="2" charset="2"/>
              <a:buChar char="p"/>
            </a:pPr>
            <a:r>
              <a:rPr lang="zh-CN" altLang="en-AU" sz="2400" b="0" dirty="0">
                <a:latin typeface="微软雅黑" pitchFamily="34" charset="-122"/>
                <a:ea typeface="微软雅黑" pitchFamily="34" charset="-122"/>
              </a:rPr>
              <a:t>基于字节的流加密算法</a:t>
            </a:r>
            <a:endParaRPr lang="en-AU" altLang="zh-CN" sz="2400" b="0" dirty="0">
              <a:latin typeface="微软雅黑" pitchFamily="34" charset="-122"/>
              <a:ea typeface="微软雅黑" pitchFamily="34" charset="-122"/>
            </a:endParaRPr>
          </a:p>
          <a:p>
            <a:pPr>
              <a:lnSpc>
                <a:spcPct val="150000"/>
              </a:lnSpc>
              <a:spcBef>
                <a:spcPts val="600"/>
              </a:spcBef>
              <a:spcAft>
                <a:spcPts val="600"/>
              </a:spcAft>
              <a:buClr>
                <a:srgbClr val="497E9D"/>
              </a:buClr>
              <a:buFont typeface="Wingdings" pitchFamily="2" charset="2"/>
              <a:buChar char="p"/>
            </a:pPr>
            <a:r>
              <a:rPr lang="zh-CN" altLang="en-US" sz="2400" b="0" dirty="0">
                <a:latin typeface="微软雅黑" pitchFamily="34" charset="-122"/>
                <a:ea typeface="微软雅黑" pitchFamily="34" charset="-122"/>
              </a:rPr>
              <a:t>密钥流与明文</a:t>
            </a:r>
            <a:r>
              <a:rPr lang="en-US" altLang="zh-CN" sz="2400" b="0" dirty="0">
                <a:latin typeface="微软雅黑" pitchFamily="34" charset="-122"/>
                <a:ea typeface="微软雅黑" pitchFamily="34" charset="-122"/>
              </a:rPr>
              <a:t>/</a:t>
            </a:r>
            <a:r>
              <a:rPr lang="zh-CN" altLang="en-US" sz="2400" b="0" dirty="0">
                <a:latin typeface="微软雅黑" pitchFamily="34" charset="-122"/>
                <a:ea typeface="微软雅黑" pitchFamily="34" charset="-122"/>
              </a:rPr>
              <a:t>密文进行异或运算</a:t>
            </a:r>
          </a:p>
          <a:p>
            <a:pPr>
              <a:lnSpc>
                <a:spcPct val="150000"/>
              </a:lnSpc>
              <a:spcBef>
                <a:spcPts val="600"/>
              </a:spcBef>
              <a:spcAft>
                <a:spcPts val="600"/>
              </a:spcAft>
              <a:buClr>
                <a:srgbClr val="497E9D"/>
              </a:buClr>
              <a:buFont typeface="Wingdings" pitchFamily="2" charset="2"/>
              <a:buChar char="p"/>
            </a:pPr>
            <a:r>
              <a:rPr lang="zh-CN" altLang="en-US" sz="2400" b="0" dirty="0">
                <a:latin typeface="微软雅黑" pitchFamily="34" charset="-122"/>
                <a:ea typeface="微软雅黑" pitchFamily="34" charset="-122"/>
              </a:rPr>
              <a:t>一次一个字节（</a:t>
            </a:r>
            <a:r>
              <a:rPr lang="en-US" altLang="zh-CN" sz="2400" b="0" dirty="0">
                <a:latin typeface="微软雅黑" pitchFamily="34" charset="-122"/>
                <a:ea typeface="微软雅黑" pitchFamily="34" charset="-122"/>
              </a:rPr>
              <a:t>8bit</a:t>
            </a:r>
            <a:r>
              <a:rPr lang="zh-CN" altLang="en-US" sz="2400" b="0" dirty="0">
                <a:latin typeface="微软雅黑" pitchFamily="34" charset="-122"/>
                <a:ea typeface="微软雅黑" pitchFamily="34" charset="-122"/>
              </a:rPr>
              <a:t>）</a:t>
            </a:r>
          </a:p>
          <a:p>
            <a:endParaRPr lang="zh-CN" altLang="en-US" b="1" dirty="0">
              <a:ea typeface="宋体" pitchFamily="2" charset="-122"/>
            </a:endParaRPr>
          </a:p>
        </p:txBody>
      </p:sp>
      <p:sp>
        <p:nvSpPr>
          <p:cNvPr id="3" name="灯片编号占位符 2"/>
          <p:cNvSpPr>
            <a:spLocks noGrp="1"/>
          </p:cNvSpPr>
          <p:nvPr>
            <p:ph type="sldNum" sz="quarter" idx="12"/>
          </p:nvPr>
        </p:nvSpPr>
        <p:spPr/>
        <p:txBody>
          <a:bodyPr/>
          <a:lstStyle/>
          <a:p>
            <a:fld id="{737F2E61-75E1-4E22-B7C3-7A96A5DEDED1}" type="slidenum">
              <a:rPr lang="en-US" altLang="zh-CN" smtClean="0"/>
              <a:pPr/>
              <a:t>73</a:t>
            </a:fld>
            <a:endParaRPr lang="en-US" altLang="zh-CN"/>
          </a:p>
        </p:txBody>
      </p:sp>
      <p:sp>
        <p:nvSpPr>
          <p:cNvPr id="5" name="Rectangle 3">
            <a:extLst>
              <a:ext uri="{FF2B5EF4-FFF2-40B4-BE49-F238E27FC236}">
                <a16:creationId xmlns:a16="http://schemas.microsoft.com/office/drawing/2014/main" id="{805C6FB4-6907-4D91-AA5E-E964419A5405}"/>
              </a:ext>
            </a:extLst>
          </p:cNvPr>
          <p:cNvSpPr txBox="1">
            <a:spLocks noChangeArrowheads="1"/>
          </p:cNvSpPr>
          <p:nvPr/>
        </p:nvSpPr>
        <p:spPr bwMode="auto">
          <a:xfrm>
            <a:off x="838200" y="3789040"/>
            <a:ext cx="8305800"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lnSpc>
                <a:spcPct val="150000"/>
              </a:lnSpc>
              <a:spcBef>
                <a:spcPts val="600"/>
              </a:spcBef>
              <a:spcAft>
                <a:spcPts val="600"/>
              </a:spcAft>
              <a:buClr>
                <a:srgbClr val="497E9D"/>
              </a:buClr>
            </a:pPr>
            <a:r>
              <a:rPr lang="zh-CN" altLang="en-US" sz="2400" b="0" kern="0" dirty="0">
                <a:latin typeface="微软雅黑" pitchFamily="34" charset="-122"/>
                <a:ea typeface="微软雅黑" pitchFamily="34" charset="-122"/>
              </a:rPr>
              <a:t>用一个数组保存</a:t>
            </a:r>
            <a:r>
              <a:rPr lang="en-US" altLang="zh-CN" sz="2400" b="0" kern="0" dirty="0">
                <a:latin typeface="微软雅黑" pitchFamily="34" charset="-122"/>
                <a:ea typeface="微软雅黑" pitchFamily="34" charset="-122"/>
              </a:rPr>
              <a:t>0-255</a:t>
            </a:r>
            <a:r>
              <a:rPr lang="zh-CN" altLang="en-US" sz="2400" b="0" kern="0" dirty="0">
                <a:latin typeface="微软雅黑" pitchFamily="34" charset="-122"/>
                <a:ea typeface="微软雅黑" pitchFamily="34" charset="-122"/>
              </a:rPr>
              <a:t>的值</a:t>
            </a:r>
            <a:endParaRPr lang="en-AU" altLang="zh-CN" sz="2400" b="0" kern="0" dirty="0">
              <a:latin typeface="微软雅黑" pitchFamily="34" charset="-122"/>
              <a:ea typeface="微软雅黑" pitchFamily="34" charset="-122"/>
            </a:endParaRPr>
          </a:p>
          <a:p>
            <a:pPr>
              <a:lnSpc>
                <a:spcPct val="150000"/>
              </a:lnSpc>
              <a:spcBef>
                <a:spcPts val="600"/>
              </a:spcBef>
              <a:spcAft>
                <a:spcPts val="600"/>
              </a:spcAft>
              <a:buClr>
                <a:srgbClr val="497E9D"/>
              </a:buClr>
            </a:pPr>
            <a:r>
              <a:rPr lang="zh-CN" altLang="en-US" sz="2400" b="0" kern="0" dirty="0">
                <a:latin typeface="微软雅黑" pitchFamily="34" charset="-122"/>
                <a:ea typeface="微软雅黑" pitchFamily="34" charset="-122"/>
              </a:rPr>
              <a:t>抛硬币，产生</a:t>
            </a:r>
            <a:r>
              <a:rPr lang="en-US" altLang="zh-CN" sz="2400" b="0" kern="0" dirty="0">
                <a:latin typeface="微软雅黑" pitchFamily="34" charset="-122"/>
                <a:ea typeface="微软雅黑" pitchFamily="34" charset="-122"/>
              </a:rPr>
              <a:t>0</a:t>
            </a:r>
            <a:r>
              <a:rPr lang="zh-CN" altLang="en-US" sz="2400" b="0" kern="0" dirty="0">
                <a:latin typeface="微软雅黑" pitchFamily="34" charset="-122"/>
                <a:ea typeface="微软雅黑" pitchFamily="34" charset="-122"/>
              </a:rPr>
              <a:t>或</a:t>
            </a:r>
            <a:r>
              <a:rPr lang="en-US" altLang="zh-CN" sz="2400" b="0" kern="0" dirty="0">
                <a:latin typeface="微软雅黑" pitchFamily="34" charset="-122"/>
                <a:ea typeface="微软雅黑" pitchFamily="34" charset="-122"/>
              </a:rPr>
              <a:t>1</a:t>
            </a:r>
            <a:r>
              <a:rPr lang="zh-CN" altLang="en-US" sz="2400" b="0" kern="0" dirty="0">
                <a:latin typeface="微软雅黑" pitchFamily="34" charset="-122"/>
                <a:ea typeface="微软雅黑" pitchFamily="34" charset="-122"/>
              </a:rPr>
              <a:t>。抛</a:t>
            </a:r>
            <a:r>
              <a:rPr lang="en-US" altLang="zh-CN" sz="2400" b="0" kern="0" dirty="0">
                <a:latin typeface="微软雅黑" pitchFamily="34" charset="-122"/>
                <a:ea typeface="微软雅黑" pitchFamily="34" charset="-122"/>
              </a:rPr>
              <a:t>8</a:t>
            </a:r>
            <a:r>
              <a:rPr lang="zh-CN" altLang="en-US" sz="2400" b="0" kern="0" dirty="0">
                <a:latin typeface="微软雅黑" pitchFamily="34" charset="-122"/>
                <a:ea typeface="微软雅黑" pitchFamily="34" charset="-122"/>
              </a:rPr>
              <a:t>次，决定数组下标。</a:t>
            </a:r>
            <a:endParaRPr lang="en-US" altLang="zh-CN" sz="2400" b="0" kern="0" dirty="0">
              <a:latin typeface="微软雅黑" pitchFamily="34" charset="-122"/>
              <a:ea typeface="微软雅黑" pitchFamily="34" charset="-122"/>
            </a:endParaRPr>
          </a:p>
          <a:p>
            <a:pPr>
              <a:lnSpc>
                <a:spcPct val="150000"/>
              </a:lnSpc>
              <a:spcBef>
                <a:spcPts val="600"/>
              </a:spcBef>
              <a:spcAft>
                <a:spcPts val="600"/>
              </a:spcAft>
              <a:buClr>
                <a:srgbClr val="497E9D"/>
              </a:buClr>
            </a:pPr>
            <a:r>
              <a:rPr lang="zh-CN" altLang="en-US" sz="2400" b="0" kern="0" dirty="0">
                <a:latin typeface="微软雅黑" pitchFamily="34" charset="-122"/>
                <a:ea typeface="微软雅黑" pitchFamily="34" charset="-122"/>
              </a:rPr>
              <a:t>读取对应数组内容，同明文异或。</a:t>
            </a:r>
          </a:p>
          <a:p>
            <a:endParaRPr lang="zh-CN" altLang="en-US" kern="0" dirty="0">
              <a:ea typeface="宋体" pitchFamily="2" charset="-122"/>
            </a:endParaRPr>
          </a:p>
        </p:txBody>
      </p:sp>
    </p:spTree>
    <p:extLst>
      <p:ext uri="{BB962C8B-B14F-4D97-AF65-F5344CB8AC3E}">
        <p14:creationId xmlns:p14="http://schemas.microsoft.com/office/powerpoint/2010/main" val="70392400"/>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611188" y="-27384"/>
            <a:ext cx="7921625" cy="1008062"/>
          </a:xfrm>
        </p:spPr>
        <p:txBody>
          <a:bodyPr/>
          <a:lstStyle/>
          <a:p>
            <a:r>
              <a:rPr lang="zh-CN" altLang="en-US" b="0" dirty="0">
                <a:solidFill>
                  <a:schemeClr val="bg1"/>
                </a:solidFill>
                <a:latin typeface="+mj-ea"/>
              </a:rPr>
              <a:t>思考：如何实现一个类似</a:t>
            </a:r>
            <a:r>
              <a:rPr lang="en-US" altLang="zh-CN" b="0" dirty="0">
                <a:solidFill>
                  <a:schemeClr val="bg1"/>
                </a:solidFill>
                <a:latin typeface="+mj-ea"/>
              </a:rPr>
              <a:t>RC4</a:t>
            </a:r>
            <a:r>
              <a:rPr lang="zh-CN" altLang="en-US" b="0" dirty="0">
                <a:solidFill>
                  <a:schemeClr val="bg1"/>
                </a:solidFill>
                <a:latin typeface="+mj-ea"/>
              </a:rPr>
              <a:t>算法</a:t>
            </a:r>
          </a:p>
        </p:txBody>
      </p:sp>
      <p:sp>
        <p:nvSpPr>
          <p:cNvPr id="3" name="灯片编号占位符 2"/>
          <p:cNvSpPr>
            <a:spLocks noGrp="1"/>
          </p:cNvSpPr>
          <p:nvPr>
            <p:ph type="sldNum" sz="quarter" idx="12"/>
          </p:nvPr>
        </p:nvSpPr>
        <p:spPr/>
        <p:txBody>
          <a:bodyPr/>
          <a:lstStyle/>
          <a:p>
            <a:fld id="{737F2E61-75E1-4E22-B7C3-7A96A5DEDED1}" type="slidenum">
              <a:rPr lang="en-US" altLang="zh-CN" smtClean="0"/>
              <a:pPr/>
              <a:t>74</a:t>
            </a:fld>
            <a:endParaRPr lang="en-US" altLang="zh-CN"/>
          </a:p>
        </p:txBody>
      </p:sp>
      <p:sp>
        <p:nvSpPr>
          <p:cNvPr id="5" name="Rectangle 3">
            <a:extLst>
              <a:ext uri="{FF2B5EF4-FFF2-40B4-BE49-F238E27FC236}">
                <a16:creationId xmlns:a16="http://schemas.microsoft.com/office/drawing/2014/main" id="{805C6FB4-6907-4D91-AA5E-E964419A5405}"/>
              </a:ext>
            </a:extLst>
          </p:cNvPr>
          <p:cNvSpPr txBox="1">
            <a:spLocks noChangeArrowheads="1"/>
          </p:cNvSpPr>
          <p:nvPr/>
        </p:nvSpPr>
        <p:spPr bwMode="auto">
          <a:xfrm>
            <a:off x="611188" y="1484784"/>
            <a:ext cx="8305800" cy="216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lnSpc>
                <a:spcPct val="150000"/>
              </a:lnSpc>
              <a:spcBef>
                <a:spcPts val="600"/>
              </a:spcBef>
              <a:spcAft>
                <a:spcPts val="600"/>
              </a:spcAft>
              <a:buClr>
                <a:srgbClr val="497E9D"/>
              </a:buClr>
            </a:pPr>
            <a:r>
              <a:rPr lang="zh-CN" altLang="en-US" sz="2400" b="0" kern="0" dirty="0">
                <a:latin typeface="微软雅黑" pitchFamily="34" charset="-122"/>
                <a:ea typeface="微软雅黑" pitchFamily="34" charset="-122"/>
              </a:rPr>
              <a:t>用一个数据保存</a:t>
            </a:r>
            <a:r>
              <a:rPr lang="en-US" altLang="zh-CN" sz="2400" b="0" kern="0" dirty="0">
                <a:latin typeface="微软雅黑" pitchFamily="34" charset="-122"/>
                <a:ea typeface="微软雅黑" pitchFamily="34" charset="-122"/>
              </a:rPr>
              <a:t>0-255</a:t>
            </a:r>
            <a:r>
              <a:rPr lang="zh-CN" altLang="en-US" sz="2400" b="0" kern="0" dirty="0">
                <a:latin typeface="微软雅黑" pitchFamily="34" charset="-122"/>
                <a:ea typeface="微软雅黑" pitchFamily="34" charset="-122"/>
              </a:rPr>
              <a:t>的值</a:t>
            </a:r>
            <a:endParaRPr lang="en-AU" altLang="zh-CN" sz="2400" b="0" kern="0" dirty="0">
              <a:latin typeface="微软雅黑" pitchFamily="34" charset="-122"/>
              <a:ea typeface="微软雅黑" pitchFamily="34" charset="-122"/>
            </a:endParaRPr>
          </a:p>
          <a:p>
            <a:pPr>
              <a:lnSpc>
                <a:spcPct val="150000"/>
              </a:lnSpc>
              <a:spcBef>
                <a:spcPts val="600"/>
              </a:spcBef>
              <a:spcAft>
                <a:spcPts val="600"/>
              </a:spcAft>
              <a:buClr>
                <a:srgbClr val="497E9D"/>
              </a:buClr>
            </a:pPr>
            <a:r>
              <a:rPr lang="zh-CN" altLang="en-US" sz="2400" b="0" kern="0" dirty="0">
                <a:latin typeface="微软雅黑" pitchFamily="34" charset="-122"/>
                <a:ea typeface="微软雅黑" pitchFamily="34" charset="-122"/>
              </a:rPr>
              <a:t>抛硬币，产生</a:t>
            </a:r>
            <a:r>
              <a:rPr lang="en-US" altLang="zh-CN" sz="2400" b="0" kern="0" dirty="0">
                <a:latin typeface="微软雅黑" pitchFamily="34" charset="-122"/>
                <a:ea typeface="微软雅黑" pitchFamily="34" charset="-122"/>
              </a:rPr>
              <a:t>0</a:t>
            </a:r>
            <a:r>
              <a:rPr lang="zh-CN" altLang="en-US" sz="2400" b="0" kern="0" dirty="0">
                <a:latin typeface="微软雅黑" pitchFamily="34" charset="-122"/>
                <a:ea typeface="微软雅黑" pitchFamily="34" charset="-122"/>
              </a:rPr>
              <a:t>或</a:t>
            </a:r>
            <a:r>
              <a:rPr lang="en-US" altLang="zh-CN" sz="2400" b="0" kern="0" dirty="0">
                <a:latin typeface="微软雅黑" pitchFamily="34" charset="-122"/>
                <a:ea typeface="微软雅黑" pitchFamily="34" charset="-122"/>
              </a:rPr>
              <a:t>1</a:t>
            </a:r>
            <a:r>
              <a:rPr lang="zh-CN" altLang="en-US" sz="2400" b="0" kern="0" dirty="0">
                <a:latin typeface="微软雅黑" pitchFamily="34" charset="-122"/>
                <a:ea typeface="微软雅黑" pitchFamily="34" charset="-122"/>
              </a:rPr>
              <a:t>。抛</a:t>
            </a:r>
            <a:r>
              <a:rPr lang="en-US" altLang="zh-CN" sz="2400" b="0" kern="0" dirty="0">
                <a:latin typeface="微软雅黑" pitchFamily="34" charset="-122"/>
                <a:ea typeface="微软雅黑" pitchFamily="34" charset="-122"/>
              </a:rPr>
              <a:t>8</a:t>
            </a:r>
            <a:r>
              <a:rPr lang="zh-CN" altLang="en-US" sz="2400" b="0" kern="0" dirty="0">
                <a:latin typeface="微软雅黑" pitchFamily="34" charset="-122"/>
                <a:ea typeface="微软雅黑" pitchFamily="34" charset="-122"/>
              </a:rPr>
              <a:t>次，随机决定数组下标。</a:t>
            </a:r>
            <a:endParaRPr lang="en-US" altLang="zh-CN" sz="2400" b="0" kern="0" dirty="0">
              <a:latin typeface="微软雅黑" pitchFamily="34" charset="-122"/>
              <a:ea typeface="微软雅黑" pitchFamily="34" charset="-122"/>
            </a:endParaRPr>
          </a:p>
          <a:p>
            <a:pPr>
              <a:lnSpc>
                <a:spcPct val="150000"/>
              </a:lnSpc>
              <a:spcBef>
                <a:spcPts val="600"/>
              </a:spcBef>
              <a:spcAft>
                <a:spcPts val="600"/>
              </a:spcAft>
              <a:buClr>
                <a:srgbClr val="497E9D"/>
              </a:buClr>
            </a:pPr>
            <a:r>
              <a:rPr lang="zh-CN" altLang="en-US" sz="2400" b="0" kern="0" dirty="0">
                <a:latin typeface="微软雅黑" pitchFamily="34" charset="-122"/>
                <a:ea typeface="微软雅黑" pitchFamily="34" charset="-122"/>
              </a:rPr>
              <a:t>读取对应数据内容，同明文异或。</a:t>
            </a:r>
          </a:p>
          <a:p>
            <a:endParaRPr lang="zh-CN" altLang="en-US" kern="0" dirty="0">
              <a:ea typeface="宋体" pitchFamily="2" charset="-122"/>
            </a:endParaRPr>
          </a:p>
        </p:txBody>
      </p:sp>
      <p:sp>
        <p:nvSpPr>
          <p:cNvPr id="6" name="Rectangle 3">
            <a:extLst>
              <a:ext uri="{FF2B5EF4-FFF2-40B4-BE49-F238E27FC236}">
                <a16:creationId xmlns:a16="http://schemas.microsoft.com/office/drawing/2014/main" id="{44640D0D-C5A4-450E-8753-BCC1652AA0ED}"/>
              </a:ext>
            </a:extLst>
          </p:cNvPr>
          <p:cNvSpPr txBox="1">
            <a:spLocks noChangeArrowheads="1"/>
          </p:cNvSpPr>
          <p:nvPr/>
        </p:nvSpPr>
        <p:spPr bwMode="auto">
          <a:xfrm>
            <a:off x="621738" y="4581128"/>
            <a:ext cx="830580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lnSpc>
                <a:spcPct val="150000"/>
              </a:lnSpc>
              <a:spcBef>
                <a:spcPts val="600"/>
              </a:spcBef>
              <a:spcAft>
                <a:spcPts val="600"/>
              </a:spcAft>
              <a:buClr>
                <a:srgbClr val="497E9D"/>
              </a:buClr>
            </a:pPr>
            <a:r>
              <a:rPr lang="zh-CN" altLang="en-US" sz="2400" b="0" kern="0" dirty="0">
                <a:solidFill>
                  <a:srgbClr val="FF0000"/>
                </a:solidFill>
                <a:latin typeface="微软雅黑" pitchFamily="34" charset="-122"/>
                <a:ea typeface="微软雅黑" pitchFamily="34" charset="-122"/>
              </a:rPr>
              <a:t>那解密呢？</a:t>
            </a:r>
            <a:endParaRPr lang="zh-CN" altLang="en-US" kern="0" dirty="0">
              <a:solidFill>
                <a:srgbClr val="FF0000"/>
              </a:solidFill>
              <a:ea typeface="宋体" pitchFamily="2" charset="-122"/>
            </a:endParaRPr>
          </a:p>
        </p:txBody>
      </p:sp>
    </p:spTree>
    <p:extLst>
      <p:ext uri="{BB962C8B-B14F-4D97-AF65-F5344CB8AC3E}">
        <p14:creationId xmlns:p14="http://schemas.microsoft.com/office/powerpoint/2010/main" val="1994159484"/>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11188" y="44624"/>
            <a:ext cx="7921625" cy="1008062"/>
          </a:xfrm>
        </p:spPr>
        <p:txBody>
          <a:bodyPr/>
          <a:lstStyle/>
          <a:p>
            <a:r>
              <a:rPr lang="en-US" altLang="zh-CN" b="0" dirty="0">
                <a:solidFill>
                  <a:schemeClr val="bg1"/>
                </a:solidFill>
                <a:latin typeface="+mj-ea"/>
              </a:rPr>
              <a:t>RC4</a:t>
            </a:r>
            <a:r>
              <a:rPr lang="zh-CN" altLang="en-US" b="0" dirty="0">
                <a:solidFill>
                  <a:schemeClr val="bg1"/>
                </a:solidFill>
                <a:latin typeface="+mj-ea"/>
              </a:rPr>
              <a:t>算法</a:t>
            </a:r>
          </a:p>
        </p:txBody>
      </p:sp>
      <p:sp>
        <p:nvSpPr>
          <p:cNvPr id="215043" name="Rectangle 3"/>
          <p:cNvSpPr>
            <a:spLocks noGrp="1" noChangeArrowheads="1"/>
          </p:cNvSpPr>
          <p:nvPr>
            <p:ph type="body" idx="1"/>
          </p:nvPr>
        </p:nvSpPr>
        <p:spPr>
          <a:xfrm>
            <a:off x="35496" y="995538"/>
            <a:ext cx="8915400" cy="5562600"/>
          </a:xfrm>
        </p:spPr>
        <p:txBody>
          <a:bodyPr/>
          <a:lstStyle/>
          <a:p>
            <a:pPr>
              <a:lnSpc>
                <a:spcPct val="120000"/>
              </a:lnSpc>
              <a:buFont typeface="Wingdings" pitchFamily="2" charset="2"/>
              <a:buNone/>
            </a:pPr>
            <a:r>
              <a:rPr lang="zh-CN" altLang="en-US" b="1" dirty="0">
                <a:solidFill>
                  <a:srgbClr val="C00000"/>
                </a:solidFill>
                <a:ea typeface="宋体" pitchFamily="2" charset="-122"/>
              </a:rPr>
              <a:t>密钥调度算法</a:t>
            </a:r>
          </a:p>
          <a:p>
            <a:pPr>
              <a:lnSpc>
                <a:spcPct val="120000"/>
              </a:lnSpc>
            </a:pPr>
            <a:r>
              <a:rPr lang="zh-CN" altLang="en-AU" sz="2400" b="1" dirty="0">
                <a:effectLst>
                  <a:outerShdw blurRad="38100" dist="38100" dir="2700000" algn="tl">
                    <a:srgbClr val="C0C0C0"/>
                  </a:outerShdw>
                </a:effectLst>
                <a:ea typeface="宋体" pitchFamily="2" charset="-122"/>
              </a:rPr>
              <a:t>初始化</a:t>
            </a:r>
            <a:r>
              <a:rPr lang="en-AU" altLang="zh-CN" sz="2400" b="1" dirty="0">
                <a:effectLst>
                  <a:outerShdw blurRad="38100" dist="38100" dir="2700000" algn="tl">
                    <a:srgbClr val="C0C0C0"/>
                  </a:outerShdw>
                </a:effectLst>
                <a:ea typeface="宋体" pitchFamily="2" charset="-122"/>
              </a:rPr>
              <a:t>S</a:t>
            </a:r>
            <a:r>
              <a:rPr lang="zh-CN" altLang="en-AU" sz="2400" b="1" dirty="0">
                <a:effectLst>
                  <a:outerShdw blurRad="38100" dist="38100" dir="2700000" algn="tl">
                    <a:srgbClr val="C0C0C0"/>
                  </a:outerShdw>
                </a:effectLst>
                <a:ea typeface="宋体" pitchFamily="2" charset="-122"/>
              </a:rPr>
              <a:t>数组，</a:t>
            </a:r>
            <a:r>
              <a:rPr lang="en-AU" altLang="zh-CN" sz="2400" b="1" dirty="0">
                <a:effectLst>
                  <a:outerShdw blurRad="38100" dist="38100" dir="2700000" algn="tl">
                    <a:srgbClr val="C0C0C0"/>
                  </a:outerShdw>
                </a:effectLst>
                <a:ea typeface="宋体" pitchFamily="2" charset="-122"/>
              </a:rPr>
              <a:t>S[0]=0</a:t>
            </a:r>
            <a:r>
              <a:rPr lang="zh-CN" altLang="en-AU" sz="2400" b="1" dirty="0">
                <a:effectLst>
                  <a:outerShdw blurRad="38100" dist="38100" dir="2700000" algn="tl">
                    <a:srgbClr val="C0C0C0"/>
                  </a:outerShdw>
                </a:effectLst>
                <a:ea typeface="宋体" pitchFamily="2" charset="-122"/>
              </a:rPr>
              <a:t>，</a:t>
            </a:r>
            <a:r>
              <a:rPr lang="en-AU" altLang="zh-CN" sz="2400" b="1" dirty="0">
                <a:effectLst>
                  <a:outerShdw blurRad="38100" dist="38100" dir="2700000" algn="tl">
                    <a:srgbClr val="C0C0C0"/>
                  </a:outerShdw>
                </a:effectLst>
                <a:ea typeface="宋体" pitchFamily="2" charset="-122"/>
              </a:rPr>
              <a:t>S[1]=1, …… , S[255]=255 </a:t>
            </a:r>
          </a:p>
          <a:p>
            <a:pPr>
              <a:lnSpc>
                <a:spcPct val="120000"/>
              </a:lnSpc>
            </a:pPr>
            <a:r>
              <a:rPr lang="en-AU" altLang="zh-CN" sz="2400" b="1" dirty="0">
                <a:effectLst>
                  <a:outerShdw blurRad="38100" dist="38100" dir="2700000" algn="tl">
                    <a:srgbClr val="C0C0C0"/>
                  </a:outerShdw>
                </a:effectLst>
                <a:ea typeface="宋体" pitchFamily="2" charset="-122"/>
              </a:rPr>
              <a:t>T</a:t>
            </a:r>
            <a:r>
              <a:rPr lang="zh-CN" altLang="en-AU" sz="2400" b="1" dirty="0">
                <a:effectLst>
                  <a:outerShdw blurRad="38100" dist="38100" dir="2700000" algn="tl">
                    <a:srgbClr val="C0C0C0"/>
                  </a:outerShdw>
                </a:effectLst>
                <a:ea typeface="宋体" pitchFamily="2" charset="-122"/>
              </a:rPr>
              <a:t>是临时数组，</a:t>
            </a:r>
            <a:r>
              <a:rPr lang="en-AU" altLang="zh-CN" sz="2400" b="1" dirty="0">
                <a:effectLst>
                  <a:outerShdw blurRad="38100" dist="38100" dir="2700000" algn="tl">
                    <a:srgbClr val="C0C0C0"/>
                  </a:outerShdw>
                </a:effectLst>
                <a:ea typeface="宋体" pitchFamily="2" charset="-122"/>
              </a:rPr>
              <a:t>K</a:t>
            </a:r>
            <a:r>
              <a:rPr lang="zh-CN" altLang="en-AU" sz="2400" b="1" dirty="0">
                <a:effectLst>
                  <a:outerShdw blurRad="38100" dist="38100" dir="2700000" algn="tl">
                    <a:srgbClr val="C0C0C0"/>
                  </a:outerShdw>
                </a:effectLst>
                <a:ea typeface="宋体" pitchFamily="2" charset="-122"/>
              </a:rPr>
              <a:t>是密钥 </a:t>
            </a:r>
          </a:p>
          <a:p>
            <a:r>
              <a:rPr lang="zh-CN" altLang="en-AU" sz="2400" b="1" dirty="0">
                <a:effectLst>
                  <a:outerShdw blurRad="38100" dist="38100" dir="2700000" algn="tl">
                    <a:srgbClr val="C0C0C0"/>
                  </a:outerShdw>
                </a:effectLst>
                <a:ea typeface="宋体" pitchFamily="2" charset="-122"/>
              </a:rPr>
              <a:t>算法： </a:t>
            </a:r>
            <a:r>
              <a:rPr lang="en-US" altLang="zh-CN" sz="2400" b="1" dirty="0">
                <a:effectLst>
                  <a:outerShdw blurRad="38100" dist="38100" dir="2700000" algn="tl">
                    <a:srgbClr val="C0C0C0"/>
                  </a:outerShdw>
                </a:effectLst>
                <a:ea typeface="宋体" pitchFamily="2" charset="-122"/>
              </a:rPr>
              <a:t>//</a:t>
            </a:r>
            <a:r>
              <a:rPr lang="zh-CN" altLang="en-US" sz="1800" b="0" dirty="0"/>
              <a:t>若密钥</a:t>
            </a:r>
            <a:r>
              <a:rPr lang="en-US" altLang="zh-CN" sz="1800" b="0" dirty="0"/>
              <a:t>K </a:t>
            </a:r>
            <a:r>
              <a:rPr lang="zh-CN" altLang="en-US" sz="1800" b="0" dirty="0"/>
              <a:t>的长度为</a:t>
            </a:r>
            <a:r>
              <a:rPr lang="en-US" altLang="zh-CN" sz="1800" b="0" dirty="0"/>
              <a:t>256 </a:t>
            </a:r>
            <a:r>
              <a:rPr lang="zh-CN" altLang="en-US" sz="1800" b="0" dirty="0"/>
              <a:t>比特，则</a:t>
            </a:r>
            <a:r>
              <a:rPr lang="en-US" altLang="zh-CN" sz="1800" b="0" dirty="0"/>
              <a:t>T =K </a:t>
            </a:r>
            <a:r>
              <a:rPr lang="zh-CN" altLang="en-US" sz="1800" b="0" dirty="0"/>
              <a:t>，否则对于</a:t>
            </a:r>
            <a:r>
              <a:rPr lang="en-US" altLang="zh-CN" sz="1800" b="0" dirty="0" err="1"/>
              <a:t>keylen</a:t>
            </a:r>
            <a:r>
              <a:rPr lang="en-US" altLang="zh-CN" sz="1800" b="0" dirty="0"/>
              <a:t> </a:t>
            </a:r>
            <a:r>
              <a:rPr lang="zh-CN" altLang="en-US" sz="1800" b="0" dirty="0"/>
              <a:t>字节长度的密钥，从</a:t>
            </a:r>
            <a:r>
              <a:rPr lang="en-US" altLang="zh-CN" sz="1800" b="0" dirty="0"/>
              <a:t>K </a:t>
            </a:r>
            <a:r>
              <a:rPr lang="zh-CN" altLang="en-US" sz="1800" b="0" dirty="0"/>
              <a:t>复制前</a:t>
            </a:r>
            <a:r>
              <a:rPr lang="en-US" altLang="zh-CN" sz="1800" b="0" dirty="0" err="1"/>
              <a:t>keylen</a:t>
            </a:r>
            <a:r>
              <a:rPr lang="en-US" altLang="zh-CN" sz="1800" b="0" dirty="0"/>
              <a:t> </a:t>
            </a:r>
            <a:r>
              <a:rPr lang="zh-CN" altLang="en-US" sz="1800" b="0" dirty="0"/>
              <a:t>个元素，然后一直重复</a:t>
            </a:r>
            <a:r>
              <a:rPr lang="en-US" altLang="zh-CN" sz="1800" b="0" dirty="0"/>
              <a:t>K </a:t>
            </a:r>
            <a:r>
              <a:rPr lang="zh-CN" altLang="en-US" sz="1800" b="0" dirty="0"/>
              <a:t>直到填满</a:t>
            </a:r>
            <a:r>
              <a:rPr lang="en-US" altLang="zh-CN" sz="1800" b="0" dirty="0"/>
              <a:t>T</a:t>
            </a:r>
            <a:r>
              <a:rPr lang="zh-CN" altLang="en-US" sz="1800" b="0" dirty="0"/>
              <a:t>。</a:t>
            </a:r>
            <a:endParaRPr lang="zh-CN" altLang="en-AU" sz="1800" b="1" dirty="0">
              <a:effectLst>
                <a:outerShdw blurRad="38100" dist="38100" dir="2700000" algn="tl">
                  <a:srgbClr val="C0C0C0"/>
                </a:outerShdw>
              </a:effectLst>
              <a:latin typeface="Courier New" pitchFamily="49" charset="0"/>
              <a:ea typeface="宋体" pitchFamily="2" charset="-122"/>
            </a:endParaRPr>
          </a:p>
          <a:p>
            <a:pPr lvl="1">
              <a:lnSpc>
                <a:spcPct val="120000"/>
              </a:lnSpc>
              <a:buFont typeface="Wingdings" pitchFamily="2" charset="2"/>
              <a:buNone/>
            </a:pPr>
            <a:r>
              <a:rPr lang="en-AU" altLang="zh-CN" sz="2000" b="1" dirty="0">
                <a:effectLst>
                  <a:outerShdw blurRad="38100" dist="38100" dir="2700000" algn="tl">
                    <a:srgbClr val="C0C0C0"/>
                  </a:outerShdw>
                </a:effectLst>
                <a:latin typeface="Courier New" pitchFamily="49" charset="0"/>
                <a:ea typeface="宋体" pitchFamily="2" charset="-122"/>
              </a:rPr>
              <a:t>for i = 0 to 255 do</a:t>
            </a:r>
          </a:p>
          <a:p>
            <a:pPr lvl="2">
              <a:lnSpc>
                <a:spcPct val="120000"/>
              </a:lnSpc>
              <a:buFontTx/>
              <a:buNone/>
            </a:pPr>
            <a:r>
              <a:rPr lang="en-AU" altLang="zh-CN" sz="2000" b="1" dirty="0">
                <a:effectLst>
                  <a:outerShdw blurRad="38100" dist="38100" dir="2700000" algn="tl">
                    <a:srgbClr val="C0C0C0"/>
                  </a:outerShdw>
                </a:effectLst>
                <a:latin typeface="Courier New" pitchFamily="49" charset="0"/>
                <a:ea typeface="宋体" pitchFamily="2" charset="-122"/>
              </a:rPr>
              <a:t>S[i] = i</a:t>
            </a:r>
          </a:p>
          <a:p>
            <a:pPr lvl="2">
              <a:lnSpc>
                <a:spcPct val="120000"/>
              </a:lnSpc>
              <a:buFontTx/>
              <a:buNone/>
            </a:pPr>
            <a:r>
              <a:rPr lang="en-AU" altLang="zh-CN" sz="2000" b="1" dirty="0">
                <a:effectLst>
                  <a:outerShdw blurRad="38100" dist="38100" dir="2700000" algn="tl">
                    <a:srgbClr val="C0C0C0"/>
                  </a:outerShdw>
                </a:effectLst>
                <a:latin typeface="Courier New" pitchFamily="49" charset="0"/>
                <a:ea typeface="宋体" pitchFamily="2" charset="-122"/>
              </a:rPr>
              <a:t>T[i] = K[i mod </a:t>
            </a:r>
            <a:r>
              <a:rPr lang="en-AU" altLang="zh-CN" sz="2000" b="1" dirty="0" err="1">
                <a:effectLst>
                  <a:outerShdw blurRad="38100" dist="38100" dir="2700000" algn="tl">
                    <a:srgbClr val="C0C0C0"/>
                  </a:outerShdw>
                </a:effectLst>
                <a:latin typeface="Courier New" pitchFamily="49" charset="0"/>
                <a:ea typeface="宋体" pitchFamily="2" charset="-122"/>
              </a:rPr>
              <a:t>keylen</a:t>
            </a:r>
            <a:r>
              <a:rPr lang="en-AU" altLang="zh-CN" sz="2000" b="1" dirty="0">
                <a:effectLst>
                  <a:outerShdw blurRad="38100" dist="38100" dir="2700000" algn="tl">
                    <a:srgbClr val="C0C0C0"/>
                  </a:outerShdw>
                </a:effectLst>
                <a:latin typeface="Courier New" pitchFamily="49" charset="0"/>
                <a:ea typeface="宋体" pitchFamily="2" charset="-122"/>
              </a:rPr>
              <a:t>]</a:t>
            </a:r>
          </a:p>
          <a:p>
            <a:pPr lvl="1">
              <a:lnSpc>
                <a:spcPct val="120000"/>
              </a:lnSpc>
              <a:buFont typeface="Wingdings" pitchFamily="2" charset="2"/>
              <a:buNone/>
            </a:pPr>
            <a:r>
              <a:rPr lang="en-AU" altLang="zh-CN" sz="2000" b="1" dirty="0">
                <a:effectLst>
                  <a:outerShdw blurRad="38100" dist="38100" dir="2700000" algn="tl">
                    <a:srgbClr val="C0C0C0"/>
                  </a:outerShdw>
                </a:effectLst>
                <a:latin typeface="Courier New" pitchFamily="49" charset="0"/>
                <a:ea typeface="宋体" pitchFamily="2" charset="-122"/>
              </a:rPr>
              <a:t>j = 0</a:t>
            </a:r>
          </a:p>
          <a:p>
            <a:pPr lvl="1">
              <a:lnSpc>
                <a:spcPct val="120000"/>
              </a:lnSpc>
              <a:buFont typeface="Wingdings" pitchFamily="2" charset="2"/>
              <a:buNone/>
            </a:pPr>
            <a:r>
              <a:rPr lang="en-AU" altLang="zh-CN" sz="2000" b="1" dirty="0">
                <a:effectLst>
                  <a:outerShdw blurRad="38100" dist="38100" dir="2700000" algn="tl">
                    <a:srgbClr val="C0C0C0"/>
                  </a:outerShdw>
                </a:effectLst>
                <a:latin typeface="Courier New" pitchFamily="49" charset="0"/>
                <a:ea typeface="宋体" pitchFamily="2" charset="-122"/>
              </a:rPr>
              <a:t>for i = 0 to 255 do </a:t>
            </a:r>
          </a:p>
          <a:p>
            <a:pPr lvl="2">
              <a:lnSpc>
                <a:spcPct val="120000"/>
              </a:lnSpc>
              <a:buFontTx/>
              <a:buNone/>
            </a:pPr>
            <a:r>
              <a:rPr lang="en-AU" altLang="zh-CN" sz="2000" b="1" dirty="0">
                <a:effectLst>
                  <a:outerShdw blurRad="38100" dist="38100" dir="2700000" algn="tl">
                    <a:srgbClr val="C0C0C0"/>
                  </a:outerShdw>
                </a:effectLst>
                <a:latin typeface="Courier New" pitchFamily="49" charset="0"/>
                <a:ea typeface="宋体" pitchFamily="2" charset="-122"/>
              </a:rPr>
              <a:t>j = (j + S[i] + T[i]) (mod 256) </a:t>
            </a:r>
          </a:p>
          <a:p>
            <a:pPr lvl="2">
              <a:lnSpc>
                <a:spcPct val="120000"/>
              </a:lnSpc>
              <a:buFontTx/>
              <a:buNone/>
            </a:pPr>
            <a:r>
              <a:rPr lang="en-AU" altLang="zh-CN" sz="2000" b="1" dirty="0">
                <a:effectLst>
                  <a:outerShdw blurRad="38100" dist="38100" dir="2700000" algn="tl">
                    <a:srgbClr val="C0C0C0"/>
                  </a:outerShdw>
                </a:effectLst>
                <a:latin typeface="Courier New" pitchFamily="49" charset="0"/>
                <a:ea typeface="宋体" pitchFamily="2" charset="-122"/>
              </a:rPr>
              <a:t>swap (S[i], S[j])</a:t>
            </a:r>
          </a:p>
          <a:p>
            <a:pPr>
              <a:lnSpc>
                <a:spcPct val="120000"/>
              </a:lnSpc>
            </a:pPr>
            <a:endParaRPr lang="zh-CN" altLang="en-US" sz="2000" b="1" dirty="0">
              <a:ea typeface="宋体" pitchFamily="2" charset="-122"/>
            </a:endParaRPr>
          </a:p>
        </p:txBody>
      </p:sp>
      <p:sp>
        <p:nvSpPr>
          <p:cNvPr id="3" name="灯片编号占位符 2"/>
          <p:cNvSpPr>
            <a:spLocks noGrp="1"/>
          </p:cNvSpPr>
          <p:nvPr>
            <p:ph type="sldNum" sz="quarter" idx="12"/>
          </p:nvPr>
        </p:nvSpPr>
        <p:spPr/>
        <p:txBody>
          <a:bodyPr/>
          <a:lstStyle/>
          <a:p>
            <a:fld id="{458C8F27-2AC2-4F48-B4D1-AAB02A38F0D0}" type="slidenum">
              <a:rPr lang="en-US" altLang="zh-CN" smtClean="0"/>
              <a:pPr/>
              <a:t>75</a:t>
            </a:fld>
            <a:endParaRPr lang="en-US" altLang="zh-CN"/>
          </a:p>
        </p:txBody>
      </p:sp>
      <p:sp>
        <p:nvSpPr>
          <p:cNvPr id="4" name="文本框 3"/>
          <p:cNvSpPr txBox="1"/>
          <p:nvPr/>
        </p:nvSpPr>
        <p:spPr>
          <a:xfrm>
            <a:off x="6084168" y="5085184"/>
            <a:ext cx="2771800" cy="1200329"/>
          </a:xfrm>
          <a:prstGeom prst="rect">
            <a:avLst/>
          </a:prstGeom>
          <a:noFill/>
        </p:spPr>
        <p:txBody>
          <a:bodyPr wrap="square" rtlCol="0">
            <a:spAutoFit/>
          </a:bodyPr>
          <a:lstStyle/>
          <a:p>
            <a:r>
              <a:rPr lang="zh-CN" altLang="en-US" sz="3600" dirty="0">
                <a:solidFill>
                  <a:srgbClr val="C00000"/>
                </a:solidFill>
              </a:rPr>
              <a:t>密钥调度：随机洗牌</a:t>
            </a:r>
          </a:p>
        </p:txBody>
      </p:sp>
    </p:spTree>
    <p:extLst>
      <p:ext uri="{BB962C8B-B14F-4D97-AF65-F5344CB8AC3E}">
        <p14:creationId xmlns:p14="http://schemas.microsoft.com/office/powerpoint/2010/main" val="2579590524"/>
      </p:ext>
    </p:extLst>
  </p:cSld>
  <p:clrMapOvr>
    <a:masterClrMapping/>
  </p:clrMapOvr>
  <p:transition>
    <p:wipe dir="d"/>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ltLang="zh-CN" b="0" dirty="0">
                <a:solidFill>
                  <a:schemeClr val="bg1"/>
                </a:solidFill>
                <a:latin typeface="+mj-ea"/>
              </a:rPr>
              <a:t>RC4</a:t>
            </a:r>
            <a:r>
              <a:rPr lang="zh-CN" altLang="en-US" b="0" dirty="0">
                <a:solidFill>
                  <a:schemeClr val="bg1"/>
                </a:solidFill>
                <a:latin typeface="+mj-ea"/>
              </a:rPr>
              <a:t>算法</a:t>
            </a:r>
          </a:p>
        </p:txBody>
      </p:sp>
      <p:sp>
        <p:nvSpPr>
          <p:cNvPr id="67587" name="Rectangle 3"/>
          <p:cNvSpPr>
            <a:spLocks noChangeArrowheads="1"/>
          </p:cNvSpPr>
          <p:nvPr/>
        </p:nvSpPr>
        <p:spPr bwMode="black">
          <a:xfrm>
            <a:off x="228600" y="1447800"/>
            <a:ext cx="8229600" cy="4933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zh-CN" altLang="en-US" sz="3200" b="1" dirty="0">
                <a:solidFill>
                  <a:srgbClr val="C00000"/>
                </a:solidFill>
                <a:latin typeface="Times New Roman" pitchFamily="18" charset="0"/>
                <a:ea typeface="宋体" pitchFamily="2" charset="-122"/>
              </a:rPr>
              <a:t>随机数生成算法</a:t>
            </a:r>
            <a:r>
              <a:rPr lang="en-US" altLang="zh-CN" sz="3200" b="1" dirty="0">
                <a:solidFill>
                  <a:srgbClr val="C00000"/>
                </a:solidFill>
                <a:latin typeface="Times New Roman" pitchFamily="18" charset="0"/>
                <a:ea typeface="宋体" pitchFamily="2" charset="-122"/>
              </a:rPr>
              <a:t>//</a:t>
            </a:r>
            <a:r>
              <a:rPr lang="zh-CN" altLang="en-US" sz="1800" dirty="0"/>
              <a:t>选代</a:t>
            </a:r>
            <a:r>
              <a:rPr lang="en-US" altLang="zh-CN" sz="1800" dirty="0"/>
              <a:t>S[i]</a:t>
            </a:r>
            <a:r>
              <a:rPr lang="zh-CN" altLang="en-US" sz="1800" dirty="0"/>
              <a:t>的所有元素，并对每个</a:t>
            </a:r>
            <a:r>
              <a:rPr lang="en-US" altLang="zh-CN" sz="1800" dirty="0"/>
              <a:t>S[i]</a:t>
            </a:r>
            <a:r>
              <a:rPr lang="zh-CN" altLang="en-US" sz="1800" dirty="0"/>
              <a:t>根据</a:t>
            </a:r>
            <a:r>
              <a:rPr lang="en-US" altLang="zh-CN" sz="1800" dirty="0"/>
              <a:t>S </a:t>
            </a:r>
            <a:r>
              <a:rPr lang="zh-CN" altLang="en-US" sz="1800" dirty="0"/>
              <a:t>的当前结构指定的方案将</a:t>
            </a:r>
            <a:r>
              <a:rPr lang="en-US" altLang="zh-CN" sz="1800" dirty="0"/>
              <a:t>S[i]</a:t>
            </a:r>
            <a:r>
              <a:rPr lang="zh-CN" altLang="en-US" sz="1800" dirty="0"/>
              <a:t>与</a:t>
            </a:r>
            <a:r>
              <a:rPr lang="en-US" altLang="zh-CN" sz="1800" dirty="0"/>
              <a:t>S </a:t>
            </a:r>
            <a:r>
              <a:rPr lang="zh-CN" altLang="en-US" sz="1800" dirty="0"/>
              <a:t>中的另一个字节交换。到达</a:t>
            </a:r>
            <a:r>
              <a:rPr lang="en-US" altLang="zh-CN" sz="1800" dirty="0"/>
              <a:t>S[255]</a:t>
            </a:r>
            <a:r>
              <a:rPr lang="zh-CN" altLang="en-US" sz="1800" dirty="0"/>
              <a:t>之后，流程继续， 重新从</a:t>
            </a:r>
            <a:r>
              <a:rPr lang="en-US" altLang="zh-CN" sz="1800" dirty="0"/>
              <a:t>S[0]</a:t>
            </a:r>
            <a:r>
              <a:rPr lang="zh-CN" altLang="en-US" sz="1800" dirty="0"/>
              <a:t>开始</a:t>
            </a:r>
            <a:endParaRPr lang="en-AU" altLang="zh-CN" sz="1800" dirty="0">
              <a:effectLst>
                <a:outerShdw blurRad="38100" dist="38100" dir="2700000" algn="tl">
                  <a:srgbClr val="C0C0C0"/>
                </a:outerShdw>
              </a:effectLst>
            </a:endParaRPr>
          </a:p>
          <a:p>
            <a:pPr marL="742950" lvl="1" indent="-285750" algn="l">
              <a:lnSpc>
                <a:spcPct val="120000"/>
              </a:lnSpc>
              <a:spcBef>
                <a:spcPct val="20000"/>
              </a:spcBef>
              <a:buFont typeface="Wingdings" pitchFamily="2" charset="2"/>
              <a:buNone/>
            </a:pPr>
            <a:r>
              <a:rPr lang="en-AU" altLang="zh-CN" sz="2000" b="1" dirty="0">
                <a:effectLst>
                  <a:outerShdw blurRad="38100" dist="38100" dir="2700000" algn="tl">
                    <a:srgbClr val="C0C0C0"/>
                  </a:outerShdw>
                </a:effectLst>
                <a:latin typeface="Courier New" pitchFamily="49" charset="0"/>
                <a:ea typeface="宋体" pitchFamily="2" charset="-122"/>
              </a:rPr>
              <a:t>i = j = 0 </a:t>
            </a:r>
          </a:p>
          <a:p>
            <a:pPr marL="742950" lvl="1" indent="-285750" algn="l">
              <a:lnSpc>
                <a:spcPct val="120000"/>
              </a:lnSpc>
              <a:spcBef>
                <a:spcPct val="20000"/>
              </a:spcBef>
              <a:buFont typeface="Wingdings" pitchFamily="2" charset="2"/>
              <a:buNone/>
            </a:pPr>
            <a:r>
              <a:rPr lang="en-AU" altLang="zh-CN" sz="2000" b="1" dirty="0">
                <a:effectLst>
                  <a:outerShdw blurRad="38100" dist="38100" dir="2700000" algn="tl">
                    <a:srgbClr val="C0C0C0"/>
                  </a:outerShdw>
                </a:effectLst>
                <a:latin typeface="Courier New" pitchFamily="49" charset="0"/>
                <a:ea typeface="宋体" pitchFamily="2" charset="-122"/>
              </a:rPr>
              <a:t>for </a:t>
            </a:r>
            <a:r>
              <a:rPr lang="en-AU" altLang="zh-CN" sz="2000" b="1" dirty="0">
                <a:solidFill>
                  <a:srgbClr val="0000FF"/>
                </a:solidFill>
                <a:effectLst>
                  <a:outerShdw blurRad="38100" dist="38100" dir="2700000" algn="tl">
                    <a:srgbClr val="C0C0C0"/>
                  </a:outerShdw>
                </a:effectLst>
                <a:latin typeface="Courier New" pitchFamily="49" charset="0"/>
                <a:ea typeface="宋体" pitchFamily="2" charset="-122"/>
              </a:rPr>
              <a:t>each message byte</a:t>
            </a:r>
            <a:r>
              <a:rPr lang="en-AU" altLang="zh-CN" sz="2000" b="1" dirty="0">
                <a:effectLst>
                  <a:outerShdw blurRad="38100" dist="38100" dir="2700000" algn="tl">
                    <a:srgbClr val="C0C0C0"/>
                  </a:outerShdw>
                </a:effectLst>
                <a:latin typeface="Courier New" pitchFamily="49" charset="0"/>
                <a:ea typeface="宋体" pitchFamily="2" charset="-122"/>
              </a:rPr>
              <a:t> </a:t>
            </a:r>
            <a:r>
              <a:rPr lang="en-AU" altLang="zh-CN" sz="2000" b="1" dirty="0" err="1">
                <a:effectLst>
                  <a:outerShdw blurRad="38100" dist="38100" dir="2700000" algn="tl">
                    <a:srgbClr val="C0C0C0"/>
                  </a:outerShdw>
                </a:effectLst>
                <a:latin typeface="Courier New" pitchFamily="49" charset="0"/>
                <a:ea typeface="宋体" pitchFamily="2" charset="-122"/>
              </a:rPr>
              <a:t>M</a:t>
            </a:r>
            <a:r>
              <a:rPr lang="en-AU" altLang="zh-CN" sz="2000" b="1" baseline="-25000" dirty="0" err="1">
                <a:effectLst>
                  <a:outerShdw blurRad="38100" dist="38100" dir="2700000" algn="tl">
                    <a:srgbClr val="C0C0C0"/>
                  </a:outerShdw>
                </a:effectLst>
                <a:latin typeface="Courier New" pitchFamily="49" charset="0"/>
                <a:ea typeface="宋体" pitchFamily="2" charset="-122"/>
              </a:rPr>
              <a:t>i</a:t>
            </a:r>
            <a:r>
              <a:rPr lang="zh-CN" altLang="en-AU" sz="2000" b="1" dirty="0">
                <a:solidFill>
                  <a:srgbClr val="006666"/>
                </a:solidFill>
                <a:effectLst>
                  <a:outerShdw blurRad="38100" dist="38100" dir="2700000" algn="tl">
                    <a:srgbClr val="C0C0C0"/>
                  </a:outerShdw>
                </a:effectLst>
                <a:latin typeface="Courier New" pitchFamily="49" charset="0"/>
                <a:ea typeface="宋体" pitchFamily="2" charset="-122"/>
              </a:rPr>
              <a:t>（</a:t>
            </a:r>
            <a:r>
              <a:rPr lang="en-AU" altLang="zh-CN" sz="2000" b="1" dirty="0" err="1">
                <a:solidFill>
                  <a:srgbClr val="006666"/>
                </a:solidFill>
                <a:effectLst>
                  <a:outerShdw blurRad="38100" dist="38100" dir="2700000" algn="tl">
                    <a:srgbClr val="C0C0C0"/>
                  </a:outerShdw>
                </a:effectLst>
                <a:latin typeface="Courier New" pitchFamily="49" charset="0"/>
                <a:ea typeface="宋体" pitchFamily="2" charset="-122"/>
              </a:rPr>
              <a:t>C</a:t>
            </a:r>
            <a:r>
              <a:rPr lang="en-AU" altLang="zh-CN" sz="2000" b="1" baseline="-25000" dirty="0" err="1">
                <a:solidFill>
                  <a:srgbClr val="006666"/>
                </a:solidFill>
                <a:effectLst>
                  <a:outerShdw blurRad="38100" dist="38100" dir="2700000" algn="tl">
                    <a:srgbClr val="C0C0C0"/>
                  </a:outerShdw>
                </a:effectLst>
                <a:latin typeface="Courier New" pitchFamily="49" charset="0"/>
                <a:ea typeface="宋体" pitchFamily="2" charset="-122"/>
              </a:rPr>
              <a:t>i</a:t>
            </a:r>
            <a:r>
              <a:rPr lang="zh-CN" altLang="en-AU" sz="2000" b="1" dirty="0">
                <a:solidFill>
                  <a:srgbClr val="006666"/>
                </a:solidFill>
                <a:effectLst>
                  <a:outerShdw blurRad="38100" dist="38100" dir="2700000" algn="tl">
                    <a:srgbClr val="C0C0C0"/>
                  </a:outerShdw>
                </a:effectLst>
                <a:latin typeface="Courier New" pitchFamily="49" charset="0"/>
                <a:ea typeface="宋体" pitchFamily="2" charset="-122"/>
              </a:rPr>
              <a:t>）</a:t>
            </a:r>
          </a:p>
          <a:p>
            <a:pPr marL="1143000" lvl="2" indent="-228600" algn="l">
              <a:lnSpc>
                <a:spcPct val="120000"/>
              </a:lnSpc>
              <a:spcBef>
                <a:spcPct val="20000"/>
              </a:spcBef>
            </a:pPr>
            <a:r>
              <a:rPr lang="en-AU" altLang="zh-CN" sz="2000" b="1" dirty="0">
                <a:effectLst>
                  <a:outerShdw blurRad="38100" dist="38100" dir="2700000" algn="tl">
                    <a:srgbClr val="C0C0C0"/>
                  </a:outerShdw>
                </a:effectLst>
                <a:latin typeface="Courier New" pitchFamily="49" charset="0"/>
                <a:ea typeface="宋体" pitchFamily="2" charset="-122"/>
              </a:rPr>
              <a:t>i = (i + 1) (mod 256)</a:t>
            </a:r>
          </a:p>
          <a:p>
            <a:pPr marL="1143000" lvl="2" indent="-228600" algn="l">
              <a:lnSpc>
                <a:spcPct val="120000"/>
              </a:lnSpc>
              <a:spcBef>
                <a:spcPct val="20000"/>
              </a:spcBef>
            </a:pPr>
            <a:r>
              <a:rPr lang="en-AU" altLang="zh-CN" sz="2000" b="1" dirty="0">
                <a:effectLst>
                  <a:outerShdw blurRad="38100" dist="38100" dir="2700000" algn="tl">
                    <a:srgbClr val="C0C0C0"/>
                  </a:outerShdw>
                </a:effectLst>
                <a:latin typeface="Courier New" pitchFamily="49" charset="0"/>
                <a:ea typeface="宋体" pitchFamily="2" charset="-122"/>
              </a:rPr>
              <a:t>j = (j + S[i]) (mod 256)</a:t>
            </a:r>
          </a:p>
          <a:p>
            <a:pPr marL="1143000" lvl="2" indent="-228600" algn="l">
              <a:lnSpc>
                <a:spcPct val="120000"/>
              </a:lnSpc>
              <a:spcBef>
                <a:spcPct val="20000"/>
              </a:spcBef>
            </a:pPr>
            <a:r>
              <a:rPr lang="en-AU" altLang="zh-CN" sz="2000" b="1" dirty="0">
                <a:effectLst>
                  <a:outerShdw blurRad="38100" dist="38100" dir="2700000" algn="tl">
                    <a:srgbClr val="C0C0C0"/>
                  </a:outerShdw>
                </a:effectLst>
                <a:latin typeface="Courier New" pitchFamily="49" charset="0"/>
              </a:rPr>
              <a:t>swap(S[</a:t>
            </a:r>
            <a:r>
              <a:rPr lang="en-AU" altLang="zh-CN" sz="2000" b="1" dirty="0" err="1">
                <a:effectLst>
                  <a:outerShdw blurRad="38100" dist="38100" dir="2700000" algn="tl">
                    <a:srgbClr val="C0C0C0"/>
                  </a:outerShdw>
                </a:effectLst>
                <a:latin typeface="Courier New" pitchFamily="49" charset="0"/>
              </a:rPr>
              <a:t>i</a:t>
            </a:r>
            <a:r>
              <a:rPr lang="en-AU" altLang="zh-CN" sz="2000" b="1" dirty="0">
                <a:effectLst>
                  <a:outerShdw blurRad="38100" dist="38100" dir="2700000" algn="tl">
                    <a:srgbClr val="C0C0C0"/>
                  </a:outerShdw>
                </a:effectLst>
                <a:latin typeface="Courier New" pitchFamily="49" charset="0"/>
              </a:rPr>
              <a:t>], S[j])</a:t>
            </a:r>
          </a:p>
          <a:p>
            <a:pPr marL="1143000" lvl="2" indent="-228600" algn="l">
              <a:lnSpc>
                <a:spcPct val="120000"/>
              </a:lnSpc>
              <a:spcBef>
                <a:spcPct val="20000"/>
              </a:spcBef>
            </a:pPr>
            <a:r>
              <a:rPr lang="en-AU" altLang="zh-CN" sz="2000" b="1" dirty="0">
                <a:effectLst>
                  <a:outerShdw blurRad="38100" dist="38100" dir="2700000" algn="tl">
                    <a:srgbClr val="C0C0C0"/>
                  </a:outerShdw>
                </a:effectLst>
                <a:latin typeface="Courier New" pitchFamily="49" charset="0"/>
                <a:ea typeface="宋体" pitchFamily="2" charset="-122"/>
              </a:rPr>
              <a:t>t = (S[i] + S[j]) (mod 256)</a:t>
            </a:r>
          </a:p>
          <a:p>
            <a:pPr marL="1143000" lvl="2" indent="-228600" algn="l">
              <a:lnSpc>
                <a:spcPct val="120000"/>
              </a:lnSpc>
              <a:spcBef>
                <a:spcPct val="20000"/>
              </a:spcBef>
            </a:pPr>
            <a:r>
              <a:rPr lang="en-AU" altLang="zh-CN" sz="2000" b="1" dirty="0">
                <a:effectLst>
                  <a:outerShdw blurRad="38100" dist="38100" dir="2700000" algn="tl">
                    <a:srgbClr val="C0C0C0"/>
                  </a:outerShdw>
                </a:effectLst>
                <a:latin typeface="Courier New" pitchFamily="49" charset="0"/>
              </a:rPr>
              <a:t>k </a:t>
            </a:r>
            <a:r>
              <a:rPr lang="en-AU" altLang="zh-CN" sz="2000" b="1" dirty="0">
                <a:effectLst>
                  <a:outerShdw blurRad="38100" dist="38100" dir="2700000" algn="tl">
                    <a:srgbClr val="C0C0C0"/>
                  </a:outerShdw>
                </a:effectLst>
                <a:latin typeface="Courier New" pitchFamily="49" charset="0"/>
                <a:ea typeface="宋体" pitchFamily="2" charset="-122"/>
              </a:rPr>
              <a:t>= S[t] </a:t>
            </a:r>
          </a:p>
          <a:p>
            <a:pPr marL="1143000" lvl="2" indent="-228600" algn="l">
              <a:lnSpc>
                <a:spcPct val="120000"/>
              </a:lnSpc>
              <a:spcBef>
                <a:spcPct val="20000"/>
              </a:spcBef>
            </a:pPr>
            <a:r>
              <a:rPr lang="en-AU" altLang="zh-CN" sz="2000" b="1" dirty="0">
                <a:effectLst>
                  <a:outerShdw blurRad="38100" dist="38100" dir="2700000" algn="tl">
                    <a:srgbClr val="C0C0C0"/>
                  </a:outerShdw>
                </a:effectLst>
                <a:latin typeface="Courier New" pitchFamily="49" charset="0"/>
                <a:ea typeface="宋体" pitchFamily="2" charset="-122"/>
              </a:rPr>
              <a:t>C</a:t>
            </a:r>
            <a:r>
              <a:rPr lang="en-AU" altLang="zh-CN" sz="2000" b="1" baseline="-25000" dirty="0">
                <a:effectLst>
                  <a:outerShdw blurRad="38100" dist="38100" dir="2700000" algn="tl">
                    <a:srgbClr val="C0C0C0"/>
                  </a:outerShdw>
                </a:effectLst>
                <a:latin typeface="Courier New" pitchFamily="49" charset="0"/>
                <a:ea typeface="宋体" pitchFamily="2" charset="-122"/>
              </a:rPr>
              <a:t>i</a:t>
            </a:r>
            <a:r>
              <a:rPr lang="en-AU" altLang="zh-CN" sz="2000" b="1" dirty="0">
                <a:effectLst>
                  <a:outerShdw blurRad="38100" dist="38100" dir="2700000" algn="tl">
                    <a:srgbClr val="C0C0C0"/>
                  </a:outerShdw>
                </a:effectLst>
                <a:latin typeface="Courier New" pitchFamily="49" charset="0"/>
                <a:ea typeface="宋体" pitchFamily="2" charset="-122"/>
              </a:rPr>
              <a:t> = </a:t>
            </a:r>
            <a:r>
              <a:rPr lang="en-AU" altLang="zh-CN" sz="2000" b="1" dirty="0" err="1">
                <a:effectLst>
                  <a:outerShdw blurRad="38100" dist="38100" dir="2700000" algn="tl">
                    <a:srgbClr val="C0C0C0"/>
                  </a:outerShdw>
                </a:effectLst>
                <a:latin typeface="Courier New" pitchFamily="49" charset="0"/>
                <a:ea typeface="宋体" pitchFamily="2" charset="-122"/>
              </a:rPr>
              <a:t>M</a:t>
            </a:r>
            <a:r>
              <a:rPr lang="en-AU" altLang="zh-CN" sz="2000" b="1" baseline="-25000" dirty="0" err="1">
                <a:effectLst>
                  <a:outerShdw blurRad="38100" dist="38100" dir="2700000" algn="tl">
                    <a:srgbClr val="C0C0C0"/>
                  </a:outerShdw>
                </a:effectLst>
                <a:latin typeface="Courier New" pitchFamily="49" charset="0"/>
                <a:ea typeface="宋体" pitchFamily="2" charset="-122"/>
              </a:rPr>
              <a:t>i</a:t>
            </a:r>
            <a:r>
              <a:rPr lang="en-AU" altLang="zh-CN" sz="2000" b="1" dirty="0">
                <a:effectLst>
                  <a:outerShdw blurRad="38100" dist="38100" dir="2700000" algn="tl">
                    <a:srgbClr val="C0C0C0"/>
                  </a:outerShdw>
                </a:effectLst>
                <a:latin typeface="Courier New" pitchFamily="49" charset="0"/>
                <a:ea typeface="宋体" pitchFamily="2" charset="-122"/>
              </a:rPr>
              <a:t> </a:t>
            </a:r>
            <a:r>
              <a:rPr lang="en-US" altLang="zh-CN" sz="2000" dirty="0">
                <a:latin typeface="微软雅黑" pitchFamily="34" charset="-122"/>
                <a:ea typeface="微软雅黑" pitchFamily="34" charset="-122"/>
              </a:rPr>
              <a:t>⊕</a:t>
            </a:r>
            <a:r>
              <a:rPr lang="en-AU" altLang="zh-CN" sz="2000" b="1" dirty="0">
                <a:effectLst>
                  <a:outerShdw blurRad="38100" dist="38100" dir="2700000" algn="tl">
                    <a:srgbClr val="C0C0C0"/>
                  </a:outerShdw>
                </a:effectLst>
                <a:latin typeface="Courier New" pitchFamily="49" charset="0"/>
                <a:ea typeface="宋体" pitchFamily="2" charset="-122"/>
              </a:rPr>
              <a:t> k  </a:t>
            </a:r>
            <a:r>
              <a:rPr lang="zh-CN" altLang="en-AU" sz="2000" b="1" dirty="0">
                <a:solidFill>
                  <a:srgbClr val="006666"/>
                </a:solidFill>
                <a:effectLst>
                  <a:outerShdw blurRad="38100" dist="38100" dir="2700000" algn="tl">
                    <a:srgbClr val="C0C0C0"/>
                  </a:outerShdw>
                </a:effectLst>
                <a:latin typeface="Courier New" pitchFamily="49" charset="0"/>
                <a:ea typeface="宋体" pitchFamily="2" charset="-122"/>
              </a:rPr>
              <a:t>（ </a:t>
            </a:r>
            <a:r>
              <a:rPr lang="en-AU" altLang="zh-CN" sz="2000" b="1" dirty="0" err="1">
                <a:solidFill>
                  <a:srgbClr val="006666"/>
                </a:solidFill>
                <a:effectLst>
                  <a:outerShdw blurRad="38100" dist="38100" dir="2700000" algn="tl">
                    <a:srgbClr val="C0C0C0"/>
                  </a:outerShdw>
                </a:effectLst>
                <a:latin typeface="Courier New" pitchFamily="49" charset="0"/>
                <a:ea typeface="宋体" pitchFamily="2" charset="-122"/>
              </a:rPr>
              <a:t>M</a:t>
            </a:r>
            <a:r>
              <a:rPr lang="en-AU" altLang="zh-CN" sz="2000" b="1" baseline="-25000" dirty="0" err="1">
                <a:solidFill>
                  <a:srgbClr val="006666"/>
                </a:solidFill>
                <a:effectLst>
                  <a:outerShdw blurRad="38100" dist="38100" dir="2700000" algn="tl">
                    <a:srgbClr val="C0C0C0"/>
                  </a:outerShdw>
                </a:effectLst>
                <a:latin typeface="Courier New" pitchFamily="49" charset="0"/>
                <a:ea typeface="宋体" pitchFamily="2" charset="-122"/>
              </a:rPr>
              <a:t>i</a:t>
            </a:r>
            <a:r>
              <a:rPr lang="en-AU" altLang="zh-CN" sz="2000" b="1" dirty="0">
                <a:solidFill>
                  <a:srgbClr val="006666"/>
                </a:solidFill>
                <a:effectLst>
                  <a:outerShdw blurRad="38100" dist="38100" dir="2700000" algn="tl">
                    <a:srgbClr val="C0C0C0"/>
                  </a:outerShdw>
                </a:effectLst>
                <a:latin typeface="Courier New" pitchFamily="49" charset="0"/>
                <a:ea typeface="宋体" pitchFamily="2" charset="-122"/>
              </a:rPr>
              <a:t> = C</a:t>
            </a:r>
            <a:r>
              <a:rPr lang="en-AU" altLang="zh-CN" sz="2000" b="1" baseline="-25000" dirty="0">
                <a:solidFill>
                  <a:srgbClr val="006666"/>
                </a:solidFill>
                <a:effectLst>
                  <a:outerShdw blurRad="38100" dist="38100" dir="2700000" algn="tl">
                    <a:srgbClr val="C0C0C0"/>
                  </a:outerShdw>
                </a:effectLst>
                <a:latin typeface="Courier New" pitchFamily="49" charset="0"/>
                <a:ea typeface="宋体" pitchFamily="2" charset="-122"/>
              </a:rPr>
              <a:t>i</a:t>
            </a:r>
            <a:r>
              <a:rPr lang="en-AU" altLang="zh-CN" sz="2000" b="1" dirty="0">
                <a:solidFill>
                  <a:srgbClr val="006666"/>
                </a:solidFill>
                <a:effectLst>
                  <a:outerShdw blurRad="38100" dist="38100" dir="2700000" algn="tl">
                    <a:srgbClr val="C0C0C0"/>
                  </a:outerShdw>
                </a:effectLst>
                <a:latin typeface="Courier New" pitchFamily="49" charset="0"/>
                <a:ea typeface="宋体" pitchFamily="2" charset="-122"/>
              </a:rPr>
              <a:t> </a:t>
            </a:r>
            <a:r>
              <a:rPr lang="en-US" altLang="zh-CN" sz="2000" dirty="0">
                <a:latin typeface="微软雅黑" pitchFamily="34" charset="-122"/>
                <a:ea typeface="微软雅黑" pitchFamily="34" charset="-122"/>
              </a:rPr>
              <a:t>⊕</a:t>
            </a:r>
            <a:r>
              <a:rPr lang="en-AU" altLang="zh-CN" sz="2000" b="1" dirty="0">
                <a:solidFill>
                  <a:srgbClr val="006666"/>
                </a:solidFill>
                <a:effectLst>
                  <a:outerShdw blurRad="38100" dist="38100" dir="2700000" algn="tl">
                    <a:srgbClr val="C0C0C0"/>
                  </a:outerShdw>
                </a:effectLst>
                <a:latin typeface="Courier New" pitchFamily="49" charset="0"/>
                <a:ea typeface="宋体" pitchFamily="2" charset="-122"/>
              </a:rPr>
              <a:t> k</a:t>
            </a:r>
            <a:r>
              <a:rPr lang="zh-CN" altLang="en-AU" sz="2000" b="1" dirty="0">
                <a:solidFill>
                  <a:srgbClr val="006666"/>
                </a:solidFill>
                <a:effectLst>
                  <a:outerShdw blurRad="38100" dist="38100" dir="2700000" algn="tl">
                    <a:srgbClr val="C0C0C0"/>
                  </a:outerShdw>
                </a:effectLst>
                <a:latin typeface="Courier New" pitchFamily="49" charset="0"/>
                <a:ea typeface="宋体" pitchFamily="2" charset="-122"/>
              </a:rPr>
              <a:t> ）</a:t>
            </a:r>
          </a:p>
        </p:txBody>
      </p:sp>
      <p:sp>
        <p:nvSpPr>
          <p:cNvPr id="216069" name="Text Box 5"/>
          <p:cNvSpPr txBox="1">
            <a:spLocks noChangeArrowheads="1"/>
          </p:cNvSpPr>
          <p:nvPr/>
        </p:nvSpPr>
        <p:spPr bwMode="auto">
          <a:xfrm>
            <a:off x="1863626" y="5912445"/>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ea typeface="宋体" pitchFamily="2" charset="-122"/>
              </a:rPr>
              <a:t>加密</a:t>
            </a:r>
          </a:p>
        </p:txBody>
      </p:sp>
      <p:sp>
        <p:nvSpPr>
          <p:cNvPr id="216070" name="Text Box 6"/>
          <p:cNvSpPr txBox="1">
            <a:spLocks noChangeArrowheads="1"/>
          </p:cNvSpPr>
          <p:nvPr/>
        </p:nvSpPr>
        <p:spPr bwMode="auto">
          <a:xfrm>
            <a:off x="4343400" y="5912445"/>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rgbClr val="006666"/>
                </a:solidFill>
                <a:ea typeface="宋体" pitchFamily="2" charset="-122"/>
              </a:rPr>
              <a:t>解密</a:t>
            </a:r>
          </a:p>
        </p:txBody>
      </p:sp>
      <p:sp>
        <p:nvSpPr>
          <p:cNvPr id="3" name="灯片编号占位符 2"/>
          <p:cNvSpPr>
            <a:spLocks noGrp="1"/>
          </p:cNvSpPr>
          <p:nvPr>
            <p:ph type="sldNum" sz="quarter" idx="12"/>
          </p:nvPr>
        </p:nvSpPr>
        <p:spPr/>
        <p:txBody>
          <a:bodyPr/>
          <a:lstStyle/>
          <a:p>
            <a:fld id="{458C8F27-2AC2-4F48-B4D1-AAB02A38F0D0}" type="slidenum">
              <a:rPr lang="en-US" altLang="zh-CN" smtClean="0"/>
              <a:pPr/>
              <a:t>76</a:t>
            </a:fld>
            <a:endParaRPr lang="en-US" altLang="zh-CN"/>
          </a:p>
        </p:txBody>
      </p:sp>
      <p:sp>
        <p:nvSpPr>
          <p:cNvPr id="7" name="文本框 6"/>
          <p:cNvSpPr txBox="1"/>
          <p:nvPr/>
        </p:nvSpPr>
        <p:spPr>
          <a:xfrm>
            <a:off x="5831632" y="3902980"/>
            <a:ext cx="3312368" cy="646331"/>
          </a:xfrm>
          <a:prstGeom prst="rect">
            <a:avLst/>
          </a:prstGeom>
          <a:noFill/>
        </p:spPr>
        <p:txBody>
          <a:bodyPr wrap="square" rtlCol="0">
            <a:spAutoFit/>
          </a:bodyPr>
          <a:lstStyle/>
          <a:p>
            <a:r>
              <a:rPr lang="zh-CN" altLang="en-US" sz="3600" dirty="0">
                <a:solidFill>
                  <a:srgbClr val="C00000"/>
                </a:solidFill>
              </a:rPr>
              <a:t>随机洗牌</a:t>
            </a:r>
          </a:p>
        </p:txBody>
      </p:sp>
    </p:spTree>
    <p:extLst>
      <p:ext uri="{BB962C8B-B14F-4D97-AF65-F5344CB8AC3E}">
        <p14:creationId xmlns:p14="http://schemas.microsoft.com/office/powerpoint/2010/main" val="2567837180"/>
      </p:ext>
    </p:extLst>
  </p:cSld>
  <p:clrMapOvr>
    <a:masterClrMapping/>
  </p:clrMapOvr>
  <p:transition>
    <p:wipe di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kumimoji="1" lang="en-US" altLang="zh-CN" dirty="0">
                <a:solidFill>
                  <a:schemeClr val="accent3"/>
                </a:solidFill>
                <a:latin typeface="华文楷体" pitchFamily="2" charset="-122"/>
                <a:ea typeface="华文楷体" pitchFamily="2" charset="-122"/>
              </a:rPr>
              <a:t>RC4</a:t>
            </a:r>
            <a:r>
              <a:rPr kumimoji="1" lang="zh-CN" altLang="en-US" dirty="0">
                <a:solidFill>
                  <a:schemeClr val="accent3"/>
                </a:solidFill>
                <a:latin typeface="华文楷体" pitchFamily="2" charset="-122"/>
                <a:ea typeface="华文楷体" pitchFamily="2" charset="-122"/>
              </a:rPr>
              <a:t>算法 例子</a:t>
            </a:r>
          </a:p>
        </p:txBody>
      </p:sp>
      <p:sp>
        <p:nvSpPr>
          <p:cNvPr id="33795" name="Rectangle 3"/>
          <p:cNvSpPr>
            <a:spLocks noGrp="1" noChangeArrowheads="1"/>
          </p:cNvSpPr>
          <p:nvPr>
            <p:ph type="body" sz="half" idx="1"/>
          </p:nvPr>
        </p:nvSpPr>
        <p:spPr>
          <a:xfrm>
            <a:off x="609600" y="1524000"/>
            <a:ext cx="8042275" cy="1187450"/>
          </a:xfrm>
        </p:spPr>
        <p:txBody>
          <a:bodyPr/>
          <a:lstStyle/>
          <a:p>
            <a:pPr>
              <a:buFont typeface="Wingdings" pitchFamily="2" charset="2"/>
              <a:buNone/>
            </a:pPr>
            <a:r>
              <a:rPr lang="zh-CN" altLang="en-US" sz="2800"/>
              <a:t>         </a:t>
            </a:r>
          </a:p>
        </p:txBody>
      </p:sp>
      <p:graphicFrame>
        <p:nvGraphicFramePr>
          <p:cNvPr id="33796" name="Object 4"/>
          <p:cNvGraphicFramePr>
            <a:graphicFrameLocks noGrp="1" noChangeAspect="1"/>
          </p:cNvGraphicFramePr>
          <p:nvPr>
            <p:ph sz="half" idx="2"/>
          </p:nvPr>
        </p:nvGraphicFramePr>
        <p:xfrm>
          <a:off x="407987" y="1531475"/>
          <a:ext cx="8445500" cy="4179887"/>
        </p:xfrm>
        <a:graphic>
          <a:graphicData uri="http://schemas.openxmlformats.org/presentationml/2006/ole">
            <mc:AlternateContent xmlns:mc="http://schemas.openxmlformats.org/markup-compatibility/2006">
              <mc:Choice xmlns:v="urn:schemas-microsoft-com:vml" Requires="v">
                <p:oleObj spid="_x0000_s14160" name="Visio" r:id="rId4" imgW="5543424" imgH="2743200" progId="Visio.Drawing.11">
                  <p:embed/>
                </p:oleObj>
              </mc:Choice>
              <mc:Fallback>
                <p:oleObj name="Visio" r:id="rId4" imgW="5543424" imgH="2743200" progId="Visio.Drawing.11">
                  <p:embed/>
                  <p:pic>
                    <p:nvPicPr>
                      <p:cNvPr id="33796" name="Object 4"/>
                      <p:cNvPicPr>
                        <a:picLocks noChangeAspect="1" noChangeArrowheads="1"/>
                      </p:cNvPicPr>
                      <p:nvPr/>
                    </p:nvPicPr>
                    <p:blipFill>
                      <a:blip r:embed="rId5"/>
                      <a:srcRect/>
                      <a:stretch>
                        <a:fillRect/>
                      </a:stretch>
                    </p:blipFill>
                    <p:spPr bwMode="auto">
                      <a:xfrm>
                        <a:off x="407987" y="1531475"/>
                        <a:ext cx="8445500" cy="417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3895138"/>
      </p:ext>
    </p:extLst>
  </p:cSld>
  <p:clrMapOvr>
    <a:masterClrMapping/>
  </p:clrMapOvr>
  <p:transition>
    <p:wipe di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883685" y="960884"/>
            <a:ext cx="7924800" cy="1143000"/>
          </a:xfrm>
        </p:spPr>
        <p:txBody>
          <a:bodyPr/>
          <a:lstStyle/>
          <a:p>
            <a:r>
              <a:rPr lang="zh-CN" altLang="en-US" dirty="0">
                <a:solidFill>
                  <a:schemeClr val="tx1"/>
                </a:solidFill>
                <a:cs typeface="Arial" charset="0"/>
              </a:rPr>
              <a:t>密钥调度算法</a:t>
            </a:r>
            <a:r>
              <a:rPr lang="en-US" altLang="zh-CN" dirty="0">
                <a:solidFill>
                  <a:schemeClr val="tx1"/>
                </a:solidFill>
                <a:cs typeface="Arial" charset="0"/>
              </a:rPr>
              <a:t>KSA</a:t>
            </a:r>
          </a:p>
        </p:txBody>
      </p:sp>
      <p:sp>
        <p:nvSpPr>
          <p:cNvPr id="35843" name="Rectangle 3"/>
          <p:cNvSpPr>
            <a:spLocks noGrp="1" noChangeArrowheads="1"/>
          </p:cNvSpPr>
          <p:nvPr>
            <p:ph type="body" sz="half" idx="1"/>
          </p:nvPr>
        </p:nvSpPr>
        <p:spPr>
          <a:xfrm>
            <a:off x="539552" y="1844824"/>
            <a:ext cx="8147050" cy="4060825"/>
          </a:xfrm>
        </p:spPr>
        <p:txBody>
          <a:bodyPr/>
          <a:lstStyle/>
          <a:p>
            <a:pPr>
              <a:lnSpc>
                <a:spcPct val="115000"/>
              </a:lnSpc>
              <a:buFont typeface="Wingdings" pitchFamily="2" charset="2"/>
              <a:buNone/>
            </a:pPr>
            <a:r>
              <a:rPr lang="zh-CN" altLang="en-US" sz="2400" dirty="0"/>
              <a:t>     然后利用如下循环构建实际的</a:t>
            </a:r>
            <a:r>
              <a:rPr lang="en-US" altLang="zh-CN" sz="2400" dirty="0"/>
              <a:t>S</a:t>
            </a:r>
            <a:r>
              <a:rPr lang="zh-CN" altLang="en-US" sz="2400" dirty="0"/>
              <a:t>数据表：</a:t>
            </a:r>
          </a:p>
          <a:p>
            <a:pPr>
              <a:lnSpc>
                <a:spcPct val="115000"/>
              </a:lnSpc>
              <a:buFont typeface="Wingdings" pitchFamily="2" charset="2"/>
              <a:buNone/>
            </a:pPr>
            <a:r>
              <a:rPr lang="zh-CN" altLang="en-US" sz="2400" dirty="0"/>
              <a:t>     </a:t>
            </a:r>
            <a:r>
              <a:rPr lang="en-US" altLang="zh-CN" sz="2400" dirty="0"/>
              <a:t>j:=0;</a:t>
            </a:r>
          </a:p>
          <a:p>
            <a:pPr>
              <a:lnSpc>
                <a:spcPct val="115000"/>
              </a:lnSpc>
              <a:buFont typeface="Wingdings" pitchFamily="2" charset="2"/>
              <a:buNone/>
            </a:pPr>
            <a:r>
              <a:rPr lang="en-US" altLang="zh-CN" sz="2400" dirty="0"/>
              <a:t>     for </a:t>
            </a:r>
            <a:r>
              <a:rPr lang="en-US" altLang="zh-CN" sz="2400" dirty="0" err="1"/>
              <a:t>i</a:t>
            </a:r>
            <a:r>
              <a:rPr lang="en-US" altLang="zh-CN" sz="2400" dirty="0"/>
              <a:t>=0 to 7 do</a:t>
            </a:r>
          </a:p>
          <a:p>
            <a:pPr>
              <a:lnSpc>
                <a:spcPct val="115000"/>
              </a:lnSpc>
              <a:buFont typeface="Wingdings" pitchFamily="2" charset="2"/>
              <a:buNone/>
            </a:pPr>
            <a:r>
              <a:rPr lang="en-US" altLang="zh-CN" sz="2400" dirty="0"/>
              <a:t>           j:=(j+S(i)+T(i)) mod 8;</a:t>
            </a:r>
          </a:p>
          <a:p>
            <a:pPr>
              <a:lnSpc>
                <a:spcPct val="115000"/>
              </a:lnSpc>
              <a:buFont typeface="Wingdings" pitchFamily="2" charset="2"/>
              <a:buNone/>
            </a:pPr>
            <a:r>
              <a:rPr lang="en-US" altLang="zh-CN" sz="2400" dirty="0"/>
              <a:t>           swap(S(</a:t>
            </a:r>
            <a:r>
              <a:rPr lang="en-US" altLang="zh-CN" sz="2400" dirty="0" err="1"/>
              <a:t>i</a:t>
            </a:r>
            <a:r>
              <a:rPr lang="en-US" altLang="zh-CN" sz="2400" dirty="0"/>
              <a:t>),S(j));</a:t>
            </a:r>
          </a:p>
          <a:p>
            <a:pPr>
              <a:lnSpc>
                <a:spcPct val="115000"/>
              </a:lnSpc>
              <a:buFont typeface="Wingdings" pitchFamily="2" charset="2"/>
              <a:buNone/>
            </a:pPr>
            <a:r>
              <a:rPr lang="en-US" altLang="zh-CN" sz="2400" dirty="0"/>
              <a:t>     </a:t>
            </a:r>
            <a:r>
              <a:rPr lang="zh-CN" altLang="en-US" sz="2400" dirty="0"/>
              <a:t>该循环以</a:t>
            </a:r>
            <a:r>
              <a:rPr lang="en-US" altLang="zh-CN" sz="2400" dirty="0"/>
              <a:t>j=0</a:t>
            </a:r>
            <a:r>
              <a:rPr lang="zh-CN" altLang="en-US" sz="2400" dirty="0"/>
              <a:t>和</a:t>
            </a:r>
            <a:r>
              <a:rPr lang="en-US" altLang="zh-CN" sz="2400" dirty="0" err="1"/>
              <a:t>i</a:t>
            </a:r>
            <a:r>
              <a:rPr lang="en-US" altLang="zh-CN" sz="2400" dirty="0"/>
              <a:t>=0</a:t>
            </a:r>
            <a:r>
              <a:rPr lang="zh-CN" altLang="en-US" sz="2400" dirty="0"/>
              <a:t>开始。使用更新公式后</a:t>
            </a:r>
            <a:r>
              <a:rPr lang="en-US" altLang="zh-CN" sz="2400" dirty="0"/>
              <a:t>j</a:t>
            </a:r>
            <a:r>
              <a:rPr lang="zh-CN" altLang="en-US" sz="2400" dirty="0"/>
              <a:t>为：                    </a:t>
            </a:r>
            <a:r>
              <a:rPr lang="en-US" altLang="zh-CN" sz="2400" dirty="0"/>
              <a:t>j=(0+S(0)+K(0)) mod 8=5</a:t>
            </a:r>
          </a:p>
          <a:p>
            <a:pPr>
              <a:lnSpc>
                <a:spcPct val="115000"/>
              </a:lnSpc>
              <a:buFont typeface="Wingdings" pitchFamily="2" charset="2"/>
              <a:buNone/>
            </a:pPr>
            <a:r>
              <a:rPr lang="en-US" altLang="zh-CN" sz="2400" dirty="0"/>
              <a:t>     S</a:t>
            </a:r>
            <a:r>
              <a:rPr lang="zh-CN" altLang="en-US" sz="2400" dirty="0"/>
              <a:t>数据表的第一个操作是将</a:t>
            </a:r>
            <a:r>
              <a:rPr lang="en-US" altLang="zh-CN" sz="2400" dirty="0"/>
              <a:t>S(0)</a:t>
            </a:r>
            <a:r>
              <a:rPr lang="zh-CN" altLang="en-US" sz="2400" dirty="0"/>
              <a:t>与</a:t>
            </a:r>
            <a:r>
              <a:rPr lang="en-US" altLang="zh-CN" sz="2400" dirty="0"/>
              <a:t>S(5)</a:t>
            </a:r>
            <a:r>
              <a:rPr lang="zh-CN" altLang="en-US" sz="2400" dirty="0"/>
              <a:t>互换。</a:t>
            </a:r>
          </a:p>
        </p:txBody>
      </p:sp>
      <p:graphicFrame>
        <p:nvGraphicFramePr>
          <p:cNvPr id="35844" name="Object 4"/>
          <p:cNvGraphicFramePr>
            <a:graphicFrameLocks noGrp="1" noChangeAspect="1"/>
          </p:cNvGraphicFramePr>
          <p:nvPr>
            <p:ph sz="half" idx="2"/>
          </p:nvPr>
        </p:nvGraphicFramePr>
        <p:xfrm>
          <a:off x="3820205" y="2492896"/>
          <a:ext cx="5110162" cy="758825"/>
        </p:xfrm>
        <a:graphic>
          <a:graphicData uri="http://schemas.openxmlformats.org/presentationml/2006/ole">
            <mc:AlternateContent xmlns:mc="http://schemas.openxmlformats.org/markup-compatibility/2006">
              <mc:Choice xmlns:v="urn:schemas-microsoft-com:vml" Requires="v">
                <p:oleObj spid="_x0000_s15184" name="Visio" r:id="rId4" imgW="3099816" imgH="879958" progId="Visio.Drawing.11">
                  <p:embed/>
                </p:oleObj>
              </mc:Choice>
              <mc:Fallback>
                <p:oleObj name="Visio" r:id="rId4" imgW="3099816" imgH="879958" progId="Visio.Drawing.11">
                  <p:embed/>
                  <p:pic>
                    <p:nvPicPr>
                      <p:cNvPr id="3584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0205" y="2492896"/>
                        <a:ext cx="5110162"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5" name="Rectangle 5"/>
          <p:cNvSpPr>
            <a:spLocks noChangeArrowheads="1"/>
          </p:cNvSpPr>
          <p:nvPr/>
        </p:nvSpPr>
        <p:spPr bwMode="auto">
          <a:xfrm>
            <a:off x="1150938" y="214313"/>
            <a:ext cx="7793037" cy="852487"/>
          </a:xfrm>
          <a:prstGeom prst="rect">
            <a:avLst/>
          </a:prstGeom>
          <a:noFill/>
          <a:ln w="9525">
            <a:noFill/>
            <a:miter lim="800000"/>
            <a:headEnd/>
            <a:tailEnd/>
          </a:ln>
        </p:spPr>
        <p:txBody>
          <a:bodyPr anchor="b"/>
          <a:lstStyle/>
          <a:p>
            <a:pPr eaLnBrk="0" hangingPunct="0"/>
            <a:r>
              <a:rPr kumimoji="1" lang="en-US" altLang="zh-CN" sz="4000" b="1" dirty="0">
                <a:solidFill>
                  <a:schemeClr val="folHlink"/>
                </a:solidFill>
                <a:latin typeface="华文楷体" pitchFamily="2" charset="-122"/>
                <a:ea typeface="华文楷体" pitchFamily="2" charset="-122"/>
              </a:rPr>
              <a:t>RC4</a:t>
            </a:r>
            <a:r>
              <a:rPr kumimoji="1" lang="zh-CN" altLang="en-US" sz="4000" b="1" dirty="0">
                <a:solidFill>
                  <a:schemeClr val="folHlink"/>
                </a:solidFill>
                <a:latin typeface="华文楷体" pitchFamily="2" charset="-122"/>
                <a:ea typeface="华文楷体" pitchFamily="2" charset="-122"/>
              </a:rPr>
              <a:t>算法例子</a:t>
            </a:r>
          </a:p>
        </p:txBody>
      </p:sp>
    </p:spTree>
    <p:extLst>
      <p:ext uri="{BB962C8B-B14F-4D97-AF65-F5344CB8AC3E}">
        <p14:creationId xmlns:p14="http://schemas.microsoft.com/office/powerpoint/2010/main" val="2134828904"/>
      </p:ext>
    </p:extLst>
  </p:cSld>
  <p:clrMapOvr>
    <a:masterClrMapping/>
  </p:clrMapOvr>
  <p:transition>
    <p:wipe di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sz="half" idx="1"/>
          </p:nvPr>
        </p:nvSpPr>
        <p:spPr>
          <a:xfrm>
            <a:off x="457200" y="1434519"/>
            <a:ext cx="8352928" cy="1828800"/>
          </a:xfrm>
        </p:spPr>
        <p:txBody>
          <a:bodyPr/>
          <a:lstStyle/>
          <a:p>
            <a:pPr>
              <a:buFont typeface="Wingdings" pitchFamily="2" charset="2"/>
              <a:buNone/>
            </a:pPr>
            <a:r>
              <a:rPr lang="zh-CN" altLang="en-US" dirty="0"/>
              <a:t>索引</a:t>
            </a:r>
            <a:r>
              <a:rPr lang="en-US" altLang="zh-CN" dirty="0" err="1"/>
              <a:t>i</a:t>
            </a:r>
            <a:r>
              <a:rPr lang="zh-CN" altLang="en-US" dirty="0"/>
              <a:t>加</a:t>
            </a:r>
            <a:r>
              <a:rPr lang="en-US" altLang="zh-CN" dirty="0"/>
              <a:t>1</a:t>
            </a:r>
            <a:r>
              <a:rPr lang="zh-CN" altLang="en-US" dirty="0"/>
              <a:t>后，</a:t>
            </a:r>
            <a:r>
              <a:rPr lang="en-US" altLang="zh-CN" dirty="0"/>
              <a:t>j</a:t>
            </a:r>
            <a:r>
              <a:rPr lang="zh-CN" altLang="en-US" dirty="0"/>
              <a:t>的下一个值为：</a:t>
            </a:r>
          </a:p>
          <a:p>
            <a:pPr>
              <a:buFont typeface="Wingdings" pitchFamily="2" charset="2"/>
              <a:buNone/>
            </a:pPr>
            <a:r>
              <a:rPr lang="zh-CN" altLang="en-US" dirty="0"/>
              <a:t>          </a:t>
            </a:r>
            <a:r>
              <a:rPr lang="en-US" altLang="zh-CN" dirty="0"/>
              <a:t>j=(5+S(1)+T(1)) mod 8=(5+1+6) mod 8=4</a:t>
            </a:r>
          </a:p>
          <a:p>
            <a:pPr>
              <a:buFont typeface="Wingdings" pitchFamily="2" charset="2"/>
              <a:buNone/>
            </a:pPr>
            <a:r>
              <a:rPr lang="zh-CN" altLang="en-US" dirty="0"/>
              <a:t>即将</a:t>
            </a:r>
            <a:r>
              <a:rPr lang="en-US" altLang="zh-CN" dirty="0"/>
              <a:t>S</a:t>
            </a:r>
            <a:r>
              <a:rPr lang="zh-CN" altLang="en-US" dirty="0"/>
              <a:t>数据表的</a:t>
            </a:r>
            <a:r>
              <a:rPr lang="en-US" altLang="zh-CN" dirty="0"/>
              <a:t>S(1)</a:t>
            </a:r>
            <a:r>
              <a:rPr lang="zh-CN" altLang="en-US" dirty="0"/>
              <a:t>和</a:t>
            </a:r>
            <a:r>
              <a:rPr lang="en-US" altLang="zh-CN" dirty="0"/>
              <a:t>S(4)</a:t>
            </a:r>
            <a:r>
              <a:rPr lang="zh-CN" altLang="en-US" dirty="0"/>
              <a:t>互换：</a:t>
            </a:r>
          </a:p>
        </p:txBody>
      </p:sp>
      <p:graphicFrame>
        <p:nvGraphicFramePr>
          <p:cNvPr id="36867" name="Object 4"/>
          <p:cNvGraphicFramePr>
            <a:graphicFrameLocks noGrp="1" noChangeAspect="1"/>
          </p:cNvGraphicFramePr>
          <p:nvPr>
            <p:ph sz="half" idx="2"/>
            <p:extLst>
              <p:ext uri="{D42A27DB-BD31-4B8C-83A1-F6EECF244321}">
                <p14:modId xmlns:p14="http://schemas.microsoft.com/office/powerpoint/2010/main" val="3984820211"/>
              </p:ext>
            </p:extLst>
          </p:nvPr>
        </p:nvGraphicFramePr>
        <p:xfrm>
          <a:off x="952500" y="3616425"/>
          <a:ext cx="7239000" cy="3048000"/>
        </p:xfrm>
        <a:graphic>
          <a:graphicData uri="http://schemas.openxmlformats.org/presentationml/2006/ole">
            <mc:AlternateContent xmlns:mc="http://schemas.openxmlformats.org/markup-compatibility/2006">
              <mc:Choice xmlns:v="urn:schemas-microsoft-com:vml" Requires="v">
                <p:oleObj spid="_x0000_s16208" name="Visio" r:id="rId4" imgW="3783787" imgH="2236013" progId="Visio.Drawing.11">
                  <p:embed/>
                </p:oleObj>
              </mc:Choice>
              <mc:Fallback>
                <p:oleObj name="Visio" r:id="rId4" imgW="3783787" imgH="2236013" progId="Visio.Drawing.11">
                  <p:embed/>
                  <p:pic>
                    <p:nvPicPr>
                      <p:cNvPr id="3686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500" y="3616425"/>
                        <a:ext cx="72390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68" name="Rectangle 6"/>
          <p:cNvSpPr>
            <a:spLocks noGrp="1" noChangeArrowheads="1"/>
          </p:cNvSpPr>
          <p:nvPr>
            <p:ph type="title"/>
          </p:nvPr>
        </p:nvSpPr>
        <p:spPr>
          <a:noFill/>
        </p:spPr>
        <p:txBody>
          <a:bodyPr/>
          <a:lstStyle/>
          <a:p>
            <a:r>
              <a:rPr kumimoji="1" lang="en-US" altLang="zh-CN" dirty="0">
                <a:solidFill>
                  <a:schemeClr val="folHlink"/>
                </a:solidFill>
                <a:latin typeface="华文楷体" pitchFamily="2" charset="-122"/>
                <a:ea typeface="华文楷体" pitchFamily="2" charset="-122"/>
              </a:rPr>
              <a:t>RC4</a:t>
            </a:r>
            <a:r>
              <a:rPr kumimoji="1" lang="zh-CN" altLang="en-US" dirty="0">
                <a:solidFill>
                  <a:schemeClr val="folHlink"/>
                </a:solidFill>
                <a:latin typeface="华文楷体" pitchFamily="2" charset="-122"/>
                <a:ea typeface="华文楷体" pitchFamily="2" charset="-122"/>
              </a:rPr>
              <a:t>算法例子</a:t>
            </a:r>
          </a:p>
        </p:txBody>
      </p:sp>
    </p:spTree>
    <p:extLst>
      <p:ext uri="{BB962C8B-B14F-4D97-AF65-F5344CB8AC3E}">
        <p14:creationId xmlns:p14="http://schemas.microsoft.com/office/powerpoint/2010/main" val="3516844276"/>
      </p:ext>
    </p:extLst>
  </p:cSld>
  <p:clrMapOvr>
    <a:masterClrMapping/>
  </p:clrMapOvr>
  <p:transition>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68313" y="-99392"/>
            <a:ext cx="8229600" cy="1143000"/>
          </a:xfrm>
        </p:spPr>
        <p:txBody>
          <a:bodyPr/>
          <a:lstStyle/>
          <a:p>
            <a:r>
              <a:rPr lang="en-US" altLang="zh-CN" dirty="0"/>
              <a:t>     </a:t>
            </a:r>
            <a:r>
              <a:rPr lang="zh-CN" altLang="en-US" b="0" dirty="0">
                <a:solidFill>
                  <a:schemeClr val="bg1"/>
                </a:solidFill>
              </a:rPr>
              <a:t>对称加密原理</a:t>
            </a:r>
          </a:p>
        </p:txBody>
      </p:sp>
      <p:sp>
        <p:nvSpPr>
          <p:cNvPr id="15370" name="Text Box 10"/>
          <p:cNvSpPr txBox="1">
            <a:spLocks noChangeArrowheads="1"/>
          </p:cNvSpPr>
          <p:nvPr/>
        </p:nvSpPr>
        <p:spPr bwMode="auto">
          <a:xfrm>
            <a:off x="395536" y="476672"/>
            <a:ext cx="1114747" cy="646331"/>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zh-CN" sz="3600" dirty="0">
                <a:solidFill>
                  <a:schemeClr val="bg1"/>
                </a:solidFill>
                <a:latin typeface="Arial Black" pitchFamily="34" charset="0"/>
                <a:ea typeface="+mj-ea"/>
                <a:cs typeface="+mj-cs"/>
              </a:rPr>
              <a:t>2.1</a:t>
            </a:r>
          </a:p>
        </p:txBody>
      </p:sp>
      <p:sp>
        <p:nvSpPr>
          <p:cNvPr id="3" name="灯片编号占位符 2"/>
          <p:cNvSpPr>
            <a:spLocks noGrp="1"/>
          </p:cNvSpPr>
          <p:nvPr>
            <p:ph type="sldNum" sz="quarter" idx="12"/>
          </p:nvPr>
        </p:nvSpPr>
        <p:spPr/>
        <p:txBody>
          <a:bodyPr/>
          <a:lstStyle/>
          <a:p>
            <a:fld id="{CBA1EC56-8748-426B-855A-225108A56414}" type="slidenum">
              <a:rPr lang="en-US" altLang="zh-CN" smtClean="0"/>
              <a:pPr/>
              <a:t>8</a:t>
            </a:fld>
            <a:endParaRPr lang="en-US" altLang="zh-CN"/>
          </a:p>
        </p:txBody>
      </p:sp>
      <p:sp>
        <p:nvSpPr>
          <p:cNvPr id="4" name="矩形 3"/>
          <p:cNvSpPr/>
          <p:nvPr/>
        </p:nvSpPr>
        <p:spPr>
          <a:xfrm>
            <a:off x="3655284" y="5765194"/>
            <a:ext cx="1620957" cy="523220"/>
          </a:xfrm>
          <a:prstGeom prst="rect">
            <a:avLst/>
          </a:prstGeom>
        </p:spPr>
        <p:txBody>
          <a:bodyPr wrap="none">
            <a:spAutoFit/>
          </a:bodyPr>
          <a:lstStyle/>
          <a:p>
            <a:r>
              <a:rPr lang="zh-CN" altLang="en-US" sz="2800" dirty="0">
                <a:latin typeface="微软雅黑" pitchFamily="34" charset="-122"/>
                <a:ea typeface="微软雅黑" pitchFamily="34" charset="-122"/>
              </a:rPr>
              <a:t>解密例子</a:t>
            </a:r>
          </a:p>
        </p:txBody>
      </p:sp>
      <p:pic>
        <p:nvPicPr>
          <p:cNvPr id="6" name="图片 5"/>
          <p:cNvPicPr>
            <a:picLocks noChangeAspect="1"/>
          </p:cNvPicPr>
          <p:nvPr/>
        </p:nvPicPr>
        <p:blipFill>
          <a:blip r:embed="rId3"/>
          <a:stretch>
            <a:fillRect/>
          </a:stretch>
        </p:blipFill>
        <p:spPr>
          <a:xfrm>
            <a:off x="426517" y="1619672"/>
            <a:ext cx="8313192" cy="3897560"/>
          </a:xfrm>
          <a:prstGeom prst="rect">
            <a:avLst/>
          </a:prstGeom>
        </p:spPr>
      </p:pic>
      <p:pic>
        <p:nvPicPr>
          <p:cNvPr id="7" name="图片 6"/>
          <p:cNvPicPr>
            <a:picLocks noChangeAspect="1"/>
          </p:cNvPicPr>
          <p:nvPr/>
        </p:nvPicPr>
        <p:blipFill>
          <a:blip r:embed="rId4"/>
          <a:stretch>
            <a:fillRect/>
          </a:stretch>
        </p:blipFill>
        <p:spPr>
          <a:xfrm>
            <a:off x="4583113" y="3016339"/>
            <a:ext cx="3689201" cy="1019175"/>
          </a:xfrm>
          <a:prstGeom prst="rect">
            <a:avLst/>
          </a:prstGeom>
        </p:spPr>
      </p:pic>
      <p:pic>
        <p:nvPicPr>
          <p:cNvPr id="8" name="图片 7"/>
          <p:cNvPicPr>
            <a:picLocks noChangeAspect="1"/>
          </p:cNvPicPr>
          <p:nvPr/>
        </p:nvPicPr>
        <p:blipFill>
          <a:blip r:embed="rId5"/>
          <a:stretch>
            <a:fillRect/>
          </a:stretch>
        </p:blipFill>
        <p:spPr>
          <a:xfrm>
            <a:off x="494750" y="3133372"/>
            <a:ext cx="3573576" cy="902142"/>
          </a:xfrm>
          <a:prstGeom prst="rect">
            <a:avLst/>
          </a:prstGeom>
        </p:spPr>
      </p:pic>
      <p:sp>
        <p:nvSpPr>
          <p:cNvPr id="9" name="文本框 8"/>
          <p:cNvSpPr txBox="1"/>
          <p:nvPr/>
        </p:nvSpPr>
        <p:spPr>
          <a:xfrm>
            <a:off x="727622" y="4283476"/>
            <a:ext cx="2971365" cy="523220"/>
          </a:xfrm>
          <a:prstGeom prst="rect">
            <a:avLst/>
          </a:prstGeom>
          <a:noFill/>
        </p:spPr>
        <p:txBody>
          <a:bodyPr wrap="square" rtlCol="0">
            <a:spAutoFit/>
          </a:bodyPr>
          <a:lstStyle/>
          <a:p>
            <a:r>
              <a:rPr lang="en-US" altLang="zh-CN" sz="2800" dirty="0">
                <a:solidFill>
                  <a:srgbClr val="FF0000"/>
                </a:solidFill>
              </a:rPr>
              <a:t>1234: </a:t>
            </a:r>
            <a:r>
              <a:rPr lang="zh-CN" altLang="en-US" sz="2800" dirty="0">
                <a:solidFill>
                  <a:srgbClr val="FF0000"/>
                </a:solidFill>
              </a:rPr>
              <a:t>密钥</a:t>
            </a:r>
            <a:r>
              <a:rPr lang="en-US" altLang="zh-CN" sz="2800" dirty="0">
                <a:solidFill>
                  <a:srgbClr val="FF0000"/>
                </a:solidFill>
              </a:rPr>
              <a:t>key</a:t>
            </a:r>
            <a:endParaRPr lang="zh-CN" altLang="en-US" sz="2800" dirty="0">
              <a:solidFill>
                <a:srgbClr val="FF0000"/>
              </a:solidFill>
            </a:endParaRPr>
          </a:p>
        </p:txBody>
      </p:sp>
      <p:sp>
        <p:nvSpPr>
          <p:cNvPr id="10" name="文本框 9"/>
          <p:cNvSpPr txBox="1"/>
          <p:nvPr/>
        </p:nvSpPr>
        <p:spPr>
          <a:xfrm>
            <a:off x="5463524" y="3512294"/>
            <a:ext cx="1928377" cy="523220"/>
          </a:xfrm>
          <a:prstGeom prst="rect">
            <a:avLst/>
          </a:prstGeom>
          <a:noFill/>
        </p:spPr>
        <p:txBody>
          <a:bodyPr wrap="square" rtlCol="0">
            <a:spAutoFit/>
          </a:bodyPr>
          <a:lstStyle/>
          <a:p>
            <a:r>
              <a:rPr lang="zh-CN" altLang="en-US" sz="2800" dirty="0">
                <a:solidFill>
                  <a:srgbClr val="FF0000"/>
                </a:solidFill>
              </a:rPr>
              <a:t>明文输出</a:t>
            </a:r>
          </a:p>
        </p:txBody>
      </p:sp>
      <p:sp>
        <p:nvSpPr>
          <p:cNvPr id="11" name="文本框 10"/>
          <p:cNvSpPr txBox="1"/>
          <p:nvPr/>
        </p:nvSpPr>
        <p:spPr>
          <a:xfrm>
            <a:off x="1776127" y="3682446"/>
            <a:ext cx="1928377" cy="523220"/>
          </a:xfrm>
          <a:prstGeom prst="rect">
            <a:avLst/>
          </a:prstGeom>
          <a:noFill/>
        </p:spPr>
        <p:txBody>
          <a:bodyPr wrap="square" rtlCol="0">
            <a:spAutoFit/>
          </a:bodyPr>
          <a:lstStyle/>
          <a:p>
            <a:r>
              <a:rPr lang="zh-CN" altLang="en-US" sz="2800" dirty="0">
                <a:solidFill>
                  <a:srgbClr val="FF0000"/>
                </a:solidFill>
              </a:rPr>
              <a:t>密文输入</a:t>
            </a:r>
          </a:p>
        </p:txBody>
      </p:sp>
    </p:spTree>
    <p:extLst>
      <p:ext uri="{BB962C8B-B14F-4D97-AF65-F5344CB8AC3E}">
        <p14:creationId xmlns:p14="http://schemas.microsoft.com/office/powerpoint/2010/main" val="3578425825"/>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827088" y="1057275"/>
            <a:ext cx="7793037" cy="852488"/>
          </a:xfrm>
        </p:spPr>
        <p:txBody>
          <a:bodyPr/>
          <a:lstStyle/>
          <a:p>
            <a:r>
              <a:rPr lang="zh-CN" altLang="en-US" dirty="0">
                <a:solidFill>
                  <a:schemeClr val="tx1"/>
                </a:solidFill>
                <a:cs typeface="Arial" charset="0"/>
              </a:rPr>
              <a:t>伪随机数生成算法</a:t>
            </a:r>
            <a:r>
              <a:rPr lang="en-US" altLang="zh-CN" dirty="0">
                <a:solidFill>
                  <a:schemeClr val="tx1"/>
                </a:solidFill>
                <a:cs typeface="Arial" charset="0"/>
              </a:rPr>
              <a:t>PRGA</a:t>
            </a:r>
          </a:p>
        </p:txBody>
      </p:sp>
      <p:sp>
        <p:nvSpPr>
          <p:cNvPr id="37891" name="Rectangle 3"/>
          <p:cNvSpPr>
            <a:spLocks noGrp="1" noChangeArrowheads="1"/>
          </p:cNvSpPr>
          <p:nvPr>
            <p:ph type="body" sz="half" idx="1"/>
          </p:nvPr>
        </p:nvSpPr>
        <p:spPr>
          <a:xfrm>
            <a:off x="395288" y="1916832"/>
            <a:ext cx="8358187" cy="2209800"/>
          </a:xfrm>
        </p:spPr>
        <p:txBody>
          <a:bodyPr/>
          <a:lstStyle/>
          <a:p>
            <a:pPr>
              <a:lnSpc>
                <a:spcPct val="120000"/>
              </a:lnSpc>
              <a:buFont typeface="Wingdings" pitchFamily="2" charset="2"/>
              <a:buNone/>
            </a:pPr>
            <a:r>
              <a:rPr lang="zh-CN" altLang="en-US" sz="2800" dirty="0"/>
              <a:t>   这样数据表</a:t>
            </a:r>
            <a:r>
              <a:rPr lang="en-US" altLang="zh-CN" sz="2800" dirty="0"/>
              <a:t>S</a:t>
            </a:r>
            <a:r>
              <a:rPr lang="zh-CN" altLang="en-US" sz="2800" dirty="0"/>
              <a:t>就可以用来生成随机的密钥流序列。从</a:t>
            </a:r>
            <a:r>
              <a:rPr lang="en-US" altLang="zh-CN" sz="2800" dirty="0"/>
              <a:t>j=0</a:t>
            </a:r>
            <a:r>
              <a:rPr lang="zh-CN" altLang="en-US" sz="2800" dirty="0"/>
              <a:t>和</a:t>
            </a:r>
            <a:r>
              <a:rPr lang="en-US" altLang="zh-CN" sz="2800" dirty="0" err="1"/>
              <a:t>i</a:t>
            </a:r>
            <a:r>
              <a:rPr lang="en-US" altLang="zh-CN" sz="2800" dirty="0"/>
              <a:t>=0</a:t>
            </a:r>
            <a:r>
              <a:rPr lang="zh-CN" altLang="en-US" sz="2800" dirty="0"/>
              <a:t>开始，</a:t>
            </a:r>
            <a:r>
              <a:rPr lang="en-US" altLang="zh-CN" sz="2800" dirty="0"/>
              <a:t>RC4</a:t>
            </a:r>
            <a:r>
              <a:rPr lang="zh-CN" altLang="en-US" sz="2800" dirty="0"/>
              <a:t>如下计算第一个密钥字：</a:t>
            </a:r>
          </a:p>
          <a:p>
            <a:pPr>
              <a:lnSpc>
                <a:spcPct val="120000"/>
              </a:lnSpc>
              <a:buFont typeface="Wingdings" pitchFamily="2" charset="2"/>
              <a:buNone/>
            </a:pPr>
            <a:r>
              <a:rPr lang="zh-CN" altLang="en-US" sz="2800" dirty="0"/>
              <a:t>    </a:t>
            </a:r>
            <a:r>
              <a:rPr lang="en-US" altLang="zh-CN" sz="2400" dirty="0" err="1"/>
              <a:t>i</a:t>
            </a:r>
            <a:r>
              <a:rPr lang="en-US" altLang="zh-CN" sz="2400" dirty="0"/>
              <a:t>=(i+1) mod 8=(0+1) mod 8 =1</a:t>
            </a:r>
          </a:p>
          <a:p>
            <a:pPr>
              <a:lnSpc>
                <a:spcPct val="120000"/>
              </a:lnSpc>
              <a:buFont typeface="Wingdings" pitchFamily="2" charset="2"/>
              <a:buNone/>
            </a:pPr>
            <a:r>
              <a:rPr lang="en-US" altLang="zh-CN" sz="2400" dirty="0"/>
              <a:t>    j=(</a:t>
            </a:r>
            <a:r>
              <a:rPr lang="en-US" altLang="zh-CN" sz="2400" dirty="0" err="1"/>
              <a:t>j+s</a:t>
            </a:r>
            <a:r>
              <a:rPr lang="en-US" altLang="zh-CN" sz="2400" dirty="0"/>
              <a:t>(</a:t>
            </a:r>
            <a:r>
              <a:rPr lang="en-US" altLang="zh-CN" sz="2400" dirty="0" err="1"/>
              <a:t>i</a:t>
            </a:r>
            <a:r>
              <a:rPr lang="en-US" altLang="zh-CN" sz="2400" dirty="0"/>
              <a:t>)) mod 8=(0+s(1)) mod 8=(0+4) mod 8=4</a:t>
            </a:r>
            <a:r>
              <a:rPr lang="en-US" altLang="zh-CN" sz="2800" dirty="0"/>
              <a:t>    swap S(1)</a:t>
            </a:r>
            <a:r>
              <a:rPr lang="zh-CN" altLang="en-US" sz="2800" dirty="0"/>
              <a:t>和</a:t>
            </a:r>
            <a:r>
              <a:rPr lang="en-US" altLang="zh-CN" sz="2800" dirty="0"/>
              <a:t>S(4)</a:t>
            </a:r>
          </a:p>
        </p:txBody>
      </p:sp>
      <p:graphicFrame>
        <p:nvGraphicFramePr>
          <p:cNvPr id="37892" name="Object 4"/>
          <p:cNvGraphicFramePr>
            <a:graphicFrameLocks noGrp="1" noChangeAspect="1"/>
          </p:cNvGraphicFramePr>
          <p:nvPr>
            <p:ph sz="half" idx="2"/>
          </p:nvPr>
        </p:nvGraphicFramePr>
        <p:xfrm>
          <a:off x="1676400" y="4898157"/>
          <a:ext cx="5754688" cy="842963"/>
        </p:xfrm>
        <a:graphic>
          <a:graphicData uri="http://schemas.openxmlformats.org/presentationml/2006/ole">
            <mc:AlternateContent xmlns:mc="http://schemas.openxmlformats.org/markup-compatibility/2006">
              <mc:Choice xmlns:v="urn:schemas-microsoft-com:vml" Requires="v">
                <p:oleObj spid="_x0000_s17232" name="Visio" r:id="rId4" imgW="3099816" imgH="841553" progId="Visio.Drawing.11">
                  <p:embed/>
                </p:oleObj>
              </mc:Choice>
              <mc:Fallback>
                <p:oleObj name="Visio" r:id="rId4" imgW="3099816" imgH="841553" progId="Visio.Drawing.11">
                  <p:embed/>
                  <p:pic>
                    <p:nvPicPr>
                      <p:cNvPr id="3789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4898157"/>
                        <a:ext cx="5754688"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893" name="Rectangle 6"/>
          <p:cNvSpPr>
            <a:spLocks noChangeArrowheads="1"/>
          </p:cNvSpPr>
          <p:nvPr/>
        </p:nvSpPr>
        <p:spPr bwMode="auto">
          <a:xfrm>
            <a:off x="1150938" y="214313"/>
            <a:ext cx="7793037" cy="852487"/>
          </a:xfrm>
          <a:prstGeom prst="rect">
            <a:avLst/>
          </a:prstGeom>
          <a:noFill/>
          <a:ln w="9525">
            <a:noFill/>
            <a:miter lim="800000"/>
            <a:headEnd/>
            <a:tailEnd/>
          </a:ln>
        </p:spPr>
        <p:txBody>
          <a:bodyPr anchor="b"/>
          <a:lstStyle/>
          <a:p>
            <a:pPr eaLnBrk="0" hangingPunct="0"/>
            <a:r>
              <a:rPr kumimoji="1" lang="en-US" altLang="zh-CN" sz="4000" b="1" dirty="0">
                <a:solidFill>
                  <a:schemeClr val="folHlink"/>
                </a:solidFill>
                <a:latin typeface="华文楷体" pitchFamily="2" charset="-122"/>
                <a:ea typeface="华文楷体" pitchFamily="2" charset="-122"/>
              </a:rPr>
              <a:t>RC4</a:t>
            </a:r>
            <a:r>
              <a:rPr kumimoji="1" lang="zh-CN" altLang="en-US" sz="4000" b="1" dirty="0">
                <a:solidFill>
                  <a:schemeClr val="folHlink"/>
                </a:solidFill>
                <a:latin typeface="华文楷体" pitchFamily="2" charset="-122"/>
                <a:ea typeface="华文楷体" pitchFamily="2" charset="-122"/>
              </a:rPr>
              <a:t>算法例子</a:t>
            </a:r>
          </a:p>
        </p:txBody>
      </p:sp>
    </p:spTree>
    <p:extLst>
      <p:ext uri="{BB962C8B-B14F-4D97-AF65-F5344CB8AC3E}">
        <p14:creationId xmlns:p14="http://schemas.microsoft.com/office/powerpoint/2010/main" val="132852425"/>
      </p:ext>
    </p:extLst>
  </p:cSld>
  <p:clrMapOvr>
    <a:masterClrMapping/>
  </p:clrMapOvr>
  <p:transition>
    <p:wipe dir="d"/>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kumimoji="1" lang="en-US" altLang="zh-CN" dirty="0">
                <a:solidFill>
                  <a:schemeClr val="folHlink"/>
                </a:solidFill>
                <a:latin typeface="华文楷体" pitchFamily="2" charset="-122"/>
                <a:ea typeface="华文楷体" pitchFamily="2" charset="-122"/>
              </a:rPr>
              <a:t>RC4</a:t>
            </a:r>
            <a:r>
              <a:rPr kumimoji="1" lang="zh-CN" altLang="en-US" dirty="0">
                <a:solidFill>
                  <a:schemeClr val="folHlink"/>
                </a:solidFill>
                <a:latin typeface="华文楷体" pitchFamily="2" charset="-122"/>
                <a:ea typeface="华文楷体" pitchFamily="2" charset="-122"/>
              </a:rPr>
              <a:t>算法例子</a:t>
            </a:r>
          </a:p>
        </p:txBody>
      </p:sp>
      <p:sp>
        <p:nvSpPr>
          <p:cNvPr id="125956" name="Text Box 4"/>
          <p:cNvSpPr txBox="1">
            <a:spLocks noGrp="1" noChangeArrowheads="1"/>
          </p:cNvSpPr>
          <p:nvPr>
            <p:ph type="body" idx="1"/>
          </p:nvPr>
        </p:nvSpPr>
        <p:spPr/>
        <p:txBody>
          <a:bodyPr/>
          <a:lstStyle/>
          <a:p>
            <a:pPr>
              <a:buFont typeface="Wingdings" pitchFamily="2" charset="2"/>
              <a:buNone/>
              <a:defRPr/>
            </a:pPr>
            <a:r>
              <a:rPr lang="zh-CN" altLang="en-US" sz="2800" dirty="0">
                <a:effectLst>
                  <a:outerShdw blurRad="38100" dist="38100" dir="2700000" algn="tl">
                    <a:srgbClr val="C0C0C0"/>
                  </a:outerShdw>
                </a:effectLst>
              </a:rPr>
              <a:t>然后如下计算</a:t>
            </a:r>
            <a:r>
              <a:rPr lang="en-US" altLang="zh-CN" sz="2800" dirty="0">
                <a:effectLst>
                  <a:outerShdw blurRad="38100" dist="38100" dir="2700000" algn="tl">
                    <a:srgbClr val="C0C0C0"/>
                  </a:outerShdw>
                </a:effectLst>
              </a:rPr>
              <a:t>t</a:t>
            </a:r>
            <a:r>
              <a:rPr lang="zh-CN" altLang="en-US" sz="2800" dirty="0">
                <a:effectLst>
                  <a:outerShdw blurRad="38100" dist="38100" dir="2700000" algn="tl">
                    <a:srgbClr val="C0C0C0"/>
                  </a:outerShdw>
                </a:effectLst>
              </a:rPr>
              <a:t>和</a:t>
            </a:r>
            <a:r>
              <a:rPr lang="en-US" altLang="zh-CN" sz="2800" dirty="0">
                <a:effectLst>
                  <a:outerShdw blurRad="38100" dist="38100" dir="2700000" algn="tl">
                    <a:srgbClr val="C0C0C0"/>
                  </a:outerShdw>
                </a:effectLst>
              </a:rPr>
              <a:t>k: </a:t>
            </a:r>
          </a:p>
          <a:p>
            <a:pPr>
              <a:defRPr/>
            </a:pPr>
            <a:r>
              <a:rPr lang="en-US" altLang="zh-CN" sz="2800" dirty="0">
                <a:effectLst>
                  <a:outerShdw blurRad="38100" dist="38100" dir="2700000" algn="tl">
                    <a:srgbClr val="C0C0C0"/>
                  </a:outerShdw>
                </a:effectLst>
              </a:rPr>
              <a:t> t=(S(j)+S(</a:t>
            </a:r>
            <a:r>
              <a:rPr lang="en-US" altLang="zh-CN" sz="2800" dirty="0" err="1">
                <a:effectLst>
                  <a:outerShdw blurRad="38100" dist="38100" dir="2700000" algn="tl">
                    <a:srgbClr val="C0C0C0"/>
                  </a:outerShdw>
                </a:effectLst>
              </a:rPr>
              <a:t>i</a:t>
            </a:r>
            <a:r>
              <a:rPr lang="en-US" altLang="zh-CN" sz="2800" dirty="0">
                <a:effectLst>
                  <a:outerShdw blurRad="38100" dist="38100" dir="2700000" algn="tl">
                    <a:srgbClr val="C0C0C0"/>
                  </a:outerShdw>
                </a:effectLst>
              </a:rPr>
              <a:t>)) mod 8=(S(4)+S(1)) mod 8=(1+4) mod 8=5</a:t>
            </a:r>
          </a:p>
          <a:p>
            <a:pPr>
              <a:defRPr/>
            </a:pPr>
            <a:r>
              <a:rPr lang="en-US" altLang="zh-CN" sz="2800" dirty="0">
                <a:effectLst>
                  <a:outerShdw blurRad="38100" dist="38100" dir="2700000" algn="tl">
                    <a:srgbClr val="C0C0C0"/>
                  </a:outerShdw>
                </a:effectLst>
              </a:rPr>
              <a:t>  k=S(t)=S(5)=6</a:t>
            </a:r>
          </a:p>
          <a:p>
            <a:pPr>
              <a:buFont typeface="Wingdings" pitchFamily="2" charset="2"/>
              <a:buNone/>
              <a:defRPr/>
            </a:pPr>
            <a:r>
              <a:rPr lang="en-US" altLang="zh-CN" sz="2800" dirty="0">
                <a:effectLst>
                  <a:outerShdw blurRad="38100" dist="38100" dir="2700000" algn="tl">
                    <a:srgbClr val="C0C0C0"/>
                  </a:outerShdw>
                </a:effectLst>
              </a:rPr>
              <a:t> </a:t>
            </a:r>
            <a:r>
              <a:rPr lang="zh-CN" altLang="en-US" sz="2800" dirty="0">
                <a:effectLst>
                  <a:outerShdw blurRad="38100" dist="38100" dir="2700000" algn="tl">
                    <a:srgbClr val="C0C0C0"/>
                  </a:outerShdw>
                </a:effectLst>
              </a:rPr>
              <a:t>第一个密钥字为</a:t>
            </a:r>
            <a:r>
              <a:rPr lang="en-US" altLang="zh-CN" sz="2800" dirty="0">
                <a:effectLst>
                  <a:outerShdw blurRad="38100" dist="38100" dir="2700000" algn="tl">
                    <a:srgbClr val="C0C0C0"/>
                  </a:outerShdw>
                </a:effectLst>
              </a:rPr>
              <a:t>6</a:t>
            </a:r>
            <a:r>
              <a:rPr lang="zh-CN" altLang="en-US" sz="2800" dirty="0">
                <a:effectLst>
                  <a:outerShdw blurRad="38100" dist="38100" dir="2700000" algn="tl">
                    <a:srgbClr val="C0C0C0"/>
                  </a:outerShdw>
                </a:effectLst>
              </a:rPr>
              <a:t>，其二进制表示为</a:t>
            </a:r>
            <a:r>
              <a:rPr lang="en-US" altLang="zh-CN" sz="2800" dirty="0">
                <a:effectLst>
                  <a:outerShdw blurRad="38100" dist="38100" dir="2700000" algn="tl">
                    <a:srgbClr val="C0C0C0"/>
                  </a:outerShdw>
                </a:effectLst>
              </a:rPr>
              <a:t>0110</a:t>
            </a:r>
            <a:r>
              <a:rPr lang="zh-CN" altLang="en-US" sz="2800" dirty="0">
                <a:effectLst>
                  <a:outerShdw blurRad="38100" dist="38100" dir="2700000" algn="tl">
                    <a:srgbClr val="C0C0C0"/>
                  </a:outerShdw>
                </a:effectLst>
              </a:rPr>
              <a:t>。反复进行该过程，直到生成的二进制的数量等于明文位的数量。</a:t>
            </a:r>
          </a:p>
        </p:txBody>
      </p:sp>
    </p:spTree>
    <p:extLst>
      <p:ext uri="{BB962C8B-B14F-4D97-AF65-F5344CB8AC3E}">
        <p14:creationId xmlns:p14="http://schemas.microsoft.com/office/powerpoint/2010/main" val="3982771753"/>
      </p:ext>
    </p:extLst>
  </p:cSld>
  <p:clrMapOvr>
    <a:masterClrMapping/>
  </p:clrMapOvr>
  <p:transition>
    <p:wipe dir="d"/>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r>
              <a:rPr lang="zh-CN" altLang="en-US" b="0" dirty="0">
                <a:solidFill>
                  <a:schemeClr val="bg1"/>
                </a:solidFill>
                <a:latin typeface="+mj-ea"/>
              </a:rPr>
              <a:t>作业</a:t>
            </a:r>
            <a:endParaRPr lang="en-US" altLang="zh-CN" b="0" dirty="0">
              <a:solidFill>
                <a:schemeClr val="bg1"/>
              </a:solidFill>
              <a:latin typeface="+mj-ea"/>
            </a:endParaRPr>
          </a:p>
        </p:txBody>
      </p:sp>
      <p:sp>
        <p:nvSpPr>
          <p:cNvPr id="5" name="Rectangle 3"/>
          <p:cNvSpPr>
            <a:spLocks noGrp="1" noChangeArrowheads="1"/>
          </p:cNvSpPr>
          <p:nvPr>
            <p:ph type="body" idx="1"/>
          </p:nvPr>
        </p:nvSpPr>
        <p:spPr>
          <a:xfrm>
            <a:off x="570706" y="3140968"/>
            <a:ext cx="8002588" cy="1524000"/>
          </a:xfrm>
          <a:noFill/>
          <a:extLst>
            <a:ext uri="{909E8E84-426E-40DD-AFC4-6F175D3DCCD1}">
              <a14:hiddenFill xmlns:a14="http://schemas.microsoft.com/office/drawing/2010/main">
                <a:solidFill>
                  <a:schemeClr val="bg1"/>
                </a:solidFill>
              </a14:hiddenFill>
            </a:ext>
          </a:extLst>
        </p:spPr>
        <p:txBody>
          <a:bodyPr/>
          <a:lstStyle/>
          <a:p>
            <a:pPr>
              <a:lnSpc>
                <a:spcPct val="90000"/>
              </a:lnSpc>
            </a:pPr>
            <a:r>
              <a:rPr lang="zh-CN" altLang="en-US" sz="4000" b="0" dirty="0">
                <a:solidFill>
                  <a:srgbClr val="FF0000"/>
                </a:solidFill>
                <a:latin typeface="微软雅黑" pitchFamily="34" charset="-122"/>
                <a:ea typeface="微软雅黑" pitchFamily="34" charset="-122"/>
              </a:rPr>
              <a:t>编程实现</a:t>
            </a:r>
            <a:r>
              <a:rPr lang="en-US" altLang="zh-CN" sz="4000" b="0" dirty="0">
                <a:solidFill>
                  <a:srgbClr val="FF0000"/>
                </a:solidFill>
                <a:latin typeface="微软雅黑" pitchFamily="34" charset="-122"/>
                <a:ea typeface="微软雅黑" pitchFamily="34" charset="-122"/>
              </a:rPr>
              <a:t>RC4</a:t>
            </a:r>
            <a:r>
              <a:rPr lang="zh-CN" altLang="en-US" sz="4000" b="0" dirty="0">
                <a:solidFill>
                  <a:srgbClr val="FF0000"/>
                </a:solidFill>
                <a:latin typeface="微软雅黑" pitchFamily="34" charset="-122"/>
                <a:ea typeface="微软雅黑" pitchFamily="34" charset="-122"/>
              </a:rPr>
              <a:t>算法。</a:t>
            </a:r>
            <a:endParaRPr lang="en-US" altLang="zh-CN" sz="4000" b="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596042299"/>
      </p:ext>
    </p:extLst>
  </p:cSld>
  <p:clrMapOvr>
    <a:masterClrMapping/>
  </p:clrMapOvr>
  <p:transition>
    <p:wipe dir="d"/>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bwMode="auto">
          <a:xfrm>
            <a:off x="539552" y="4509120"/>
            <a:ext cx="7848872" cy="1656184"/>
          </a:xfrm>
          <a:prstGeom prst="roundRect">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8" name="TextBox 7"/>
          <p:cNvSpPr txBox="1"/>
          <p:nvPr/>
        </p:nvSpPr>
        <p:spPr>
          <a:xfrm>
            <a:off x="395536" y="1529640"/>
            <a:ext cx="8136904" cy="4662815"/>
          </a:xfrm>
          <a:prstGeom prst="rect">
            <a:avLst/>
          </a:prstGeom>
          <a:noFill/>
        </p:spPr>
        <p:txBody>
          <a:bodyPr wrap="square" rtlCol="0">
            <a:spAutoFit/>
          </a:bodyPr>
          <a:lstStyle/>
          <a:p>
            <a:pPr marL="0" lvl="1" indent="-342900" algn="l">
              <a:lnSpc>
                <a:spcPct val="150000"/>
              </a:lnSpc>
              <a:spcBef>
                <a:spcPts val="600"/>
              </a:spcBef>
              <a:spcAft>
                <a:spcPts val="1200"/>
              </a:spcAft>
              <a:buClr>
                <a:schemeClr val="accent2"/>
              </a:buClr>
              <a:buBlip>
                <a:blip r:embed="rId3"/>
              </a:buBlip>
            </a:pPr>
            <a:r>
              <a:rPr lang="zh-CN" altLang="en-US" sz="2800" dirty="0">
                <a:latin typeface="微软雅黑" pitchFamily="34" charset="-122"/>
                <a:ea typeface="微软雅黑" pitchFamily="34" charset="-122"/>
              </a:rPr>
              <a:t>最常用的对称加密算法是</a:t>
            </a:r>
            <a:r>
              <a:rPr lang="zh-CN" altLang="en-US" sz="2800" dirty="0">
                <a:solidFill>
                  <a:srgbClr val="C00000"/>
                </a:solidFill>
                <a:latin typeface="微软雅黑" pitchFamily="34" charset="-122"/>
                <a:ea typeface="微软雅黑" pitchFamily="34" charset="-122"/>
              </a:rPr>
              <a:t>分组密码</a:t>
            </a:r>
            <a:endParaRPr lang="en-US" altLang="zh-CN" sz="2800" dirty="0">
              <a:solidFill>
                <a:srgbClr val="C00000"/>
              </a:solidFill>
              <a:latin typeface="微软雅黑" pitchFamily="34" charset="-122"/>
              <a:ea typeface="微软雅黑" pitchFamily="34" charset="-122"/>
            </a:endParaRPr>
          </a:p>
          <a:p>
            <a:pPr marL="360000" lvl="1" indent="-342900" algn="l">
              <a:lnSpc>
                <a:spcPct val="150000"/>
              </a:lnSpc>
              <a:spcBef>
                <a:spcPts val="600"/>
              </a:spcBef>
              <a:spcAft>
                <a:spcPts val="600"/>
              </a:spcAft>
              <a:buClr>
                <a:schemeClr val="accent2"/>
              </a:buClr>
              <a:buBlip>
                <a:blip r:embed="rId3"/>
              </a:buBlip>
            </a:pPr>
            <a:r>
              <a:rPr lang="zh-CN" altLang="en-US" sz="2800" dirty="0">
                <a:latin typeface="微软雅黑" pitchFamily="34" charset="-122"/>
                <a:ea typeface="微软雅黑" pitchFamily="34" charset="-122"/>
              </a:rPr>
              <a:t>分组密码处理</a:t>
            </a:r>
            <a:r>
              <a:rPr lang="zh-CN" altLang="en-US" sz="2800" dirty="0">
                <a:solidFill>
                  <a:srgbClr val="C00000"/>
                </a:solidFill>
                <a:latin typeface="微软雅黑" pitchFamily="34" charset="-122"/>
                <a:ea typeface="微软雅黑" pitchFamily="34" charset="-122"/>
              </a:rPr>
              <a:t>固定大小</a:t>
            </a:r>
            <a:r>
              <a:rPr lang="zh-CN" altLang="en-US" sz="2800" dirty="0">
                <a:latin typeface="微软雅黑" pitchFamily="34" charset="-122"/>
                <a:ea typeface="微软雅黑" pitchFamily="34" charset="-122"/>
              </a:rPr>
              <a:t>的分组明文输入， 且对每个明文分组产生</a:t>
            </a:r>
            <a:r>
              <a:rPr lang="zh-CN" altLang="en-US" sz="2800" dirty="0">
                <a:solidFill>
                  <a:srgbClr val="C00000"/>
                </a:solidFill>
                <a:latin typeface="微软雅黑" pitchFamily="34" charset="-122"/>
                <a:ea typeface="微软雅黑" pitchFamily="34" charset="-122"/>
              </a:rPr>
              <a:t>同等大小</a:t>
            </a:r>
            <a:r>
              <a:rPr lang="zh-CN" altLang="en-US" sz="2800" dirty="0">
                <a:latin typeface="微软雅黑" pitchFamily="34" charset="-122"/>
                <a:ea typeface="微软雅黑" pitchFamily="34" charset="-122"/>
              </a:rPr>
              <a:t>的密文分组</a:t>
            </a:r>
            <a:endParaRPr lang="en-US" altLang="zh-CN" sz="2800" dirty="0">
              <a:latin typeface="微软雅黑" pitchFamily="34" charset="-122"/>
              <a:ea typeface="微软雅黑" pitchFamily="34" charset="-122"/>
            </a:endParaRPr>
          </a:p>
          <a:p>
            <a:pPr marL="360000" lvl="1" indent="-342900" algn="l">
              <a:lnSpc>
                <a:spcPct val="150000"/>
              </a:lnSpc>
              <a:spcBef>
                <a:spcPts val="600"/>
              </a:spcBef>
              <a:spcAft>
                <a:spcPts val="600"/>
              </a:spcAft>
              <a:buClr>
                <a:schemeClr val="accent2"/>
              </a:buClr>
              <a:buBlip>
                <a:blip r:embed="rId3"/>
              </a:buBlip>
            </a:pPr>
            <a:r>
              <a:rPr lang="zh-CN" altLang="en-US" sz="2800" dirty="0">
                <a:latin typeface="微软雅黑" pitchFamily="34" charset="-122"/>
                <a:ea typeface="微软雅黑" pitchFamily="34" charset="-122"/>
              </a:rPr>
              <a:t>三种典型代表</a:t>
            </a:r>
            <a:endParaRPr lang="en-US" altLang="zh-CN" sz="2800" dirty="0">
              <a:latin typeface="微软雅黑" pitchFamily="34" charset="-122"/>
              <a:ea typeface="微软雅黑" pitchFamily="34" charset="-122"/>
            </a:endParaRPr>
          </a:p>
          <a:p>
            <a:pPr marL="800100" lvl="1" indent="-342900" algn="l">
              <a:lnSpc>
                <a:spcPct val="150000"/>
              </a:lnSpc>
              <a:buClr>
                <a:schemeClr val="accent2"/>
              </a:buClr>
              <a:buFont typeface="Wingdings" pitchFamily="2" charset="2"/>
              <a:buChar char="ü"/>
            </a:pPr>
            <a:r>
              <a:rPr lang="zh-CN" altLang="en-US" sz="2200" dirty="0">
                <a:latin typeface="微软雅黑" panose="020B0503020204020204" pitchFamily="34" charset="-122"/>
                <a:ea typeface="微软雅黑" panose="020B0503020204020204" pitchFamily="34" charset="-122"/>
              </a:rPr>
              <a:t>数据加密标准（</a:t>
            </a:r>
            <a:r>
              <a:rPr lang="en-US" altLang="zh-CN" sz="2200" dirty="0">
                <a:latin typeface="微软雅黑" panose="020B0503020204020204" pitchFamily="34" charset="-122"/>
                <a:ea typeface="微软雅黑" panose="020B0503020204020204" pitchFamily="34" charset="-122"/>
              </a:rPr>
              <a:t>data encryption standard</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DES</a:t>
            </a:r>
            <a:r>
              <a:rPr lang="zh-CN" altLang="en-US" sz="2200" dirty="0">
                <a:latin typeface="微软雅黑" panose="020B0503020204020204" pitchFamily="34" charset="-122"/>
                <a:ea typeface="微软雅黑" panose="020B0503020204020204" pitchFamily="34" charset="-122"/>
              </a:rPr>
              <a:t>）</a:t>
            </a:r>
            <a:endParaRPr lang="en-US" altLang="zh-CN" sz="2200" dirty="0">
              <a:latin typeface="微软雅黑" panose="020B0503020204020204" pitchFamily="34" charset="-122"/>
              <a:ea typeface="微软雅黑" panose="020B0503020204020204" pitchFamily="34" charset="-122"/>
            </a:endParaRPr>
          </a:p>
          <a:p>
            <a:pPr marL="800100" lvl="1" indent="-342900" algn="l">
              <a:lnSpc>
                <a:spcPct val="150000"/>
              </a:lnSpc>
              <a:buClr>
                <a:schemeClr val="accent2"/>
              </a:buClr>
              <a:buFont typeface="Wingdings" pitchFamily="2" charset="2"/>
              <a:buChar char="ü"/>
            </a:pPr>
            <a:r>
              <a:rPr lang="zh-CN" altLang="en-US" sz="2200" dirty="0">
                <a:latin typeface="微软雅黑" panose="020B0503020204020204" pitchFamily="34" charset="-122"/>
                <a:ea typeface="微软雅黑" panose="020B0503020204020204" pitchFamily="34" charset="-122"/>
              </a:rPr>
              <a:t>三重数据加密标准（ </a:t>
            </a:r>
            <a:r>
              <a:rPr lang="en-US" altLang="zh-CN" sz="2200" dirty="0">
                <a:latin typeface="微软雅黑" panose="020B0503020204020204" pitchFamily="34" charset="-122"/>
                <a:ea typeface="微软雅黑" panose="020B0503020204020204" pitchFamily="34" charset="-122"/>
              </a:rPr>
              <a:t>triple  DES</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3DES) </a:t>
            </a:r>
          </a:p>
          <a:p>
            <a:pPr marL="800100" lvl="1" indent="-342900" algn="l">
              <a:lnSpc>
                <a:spcPct val="150000"/>
              </a:lnSpc>
              <a:buClr>
                <a:schemeClr val="accent2"/>
              </a:buClr>
              <a:buFont typeface="Wingdings" pitchFamily="2" charset="2"/>
              <a:buChar char="ü"/>
            </a:pPr>
            <a:r>
              <a:rPr lang="zh-CN" altLang="en-US" sz="2200" dirty="0">
                <a:latin typeface="微软雅黑" panose="020B0503020204020204" pitchFamily="34" charset="-122"/>
                <a:ea typeface="微软雅黑" panose="020B0503020204020204" pitchFamily="34" charset="-122"/>
              </a:rPr>
              <a:t>高级加密标准（</a:t>
            </a:r>
            <a:r>
              <a:rPr lang="en-US" altLang="zh-CN" sz="2200" dirty="0">
                <a:latin typeface="微软雅黑" panose="020B0503020204020204" pitchFamily="34" charset="-122"/>
                <a:ea typeface="微软雅黑" panose="020B0503020204020204" pitchFamily="34" charset="-122"/>
              </a:rPr>
              <a:t>advanced encryption standard</a:t>
            </a:r>
            <a:r>
              <a:rPr lang="zh-CN" altLang="en-US" sz="2200" dirty="0">
                <a:latin typeface="微软雅黑" panose="020B0503020204020204" pitchFamily="34" charset="-122"/>
                <a:ea typeface="微软雅黑" panose="020B0503020204020204" pitchFamily="34" charset="-122"/>
              </a:rPr>
              <a:t>， </a:t>
            </a:r>
            <a:r>
              <a:rPr lang="en-US" altLang="zh-CN" sz="2200" dirty="0">
                <a:latin typeface="微软雅黑" panose="020B0503020204020204" pitchFamily="34" charset="-122"/>
                <a:ea typeface="微软雅黑" panose="020B0503020204020204" pitchFamily="34" charset="-122"/>
              </a:rPr>
              <a:t>AES)</a:t>
            </a:r>
            <a:endParaRPr lang="zh-CN" altLang="en-US" sz="2200" dirty="0">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fld id="{737F2E61-75E1-4E22-B7C3-7A96A5DEDED1}" type="slidenum">
              <a:rPr lang="en-US" altLang="zh-CN" smtClean="0"/>
              <a:pPr/>
              <a:t>83</a:t>
            </a:fld>
            <a:endParaRPr lang="en-US" altLang="zh-CN"/>
          </a:p>
        </p:txBody>
      </p:sp>
      <p:sp>
        <p:nvSpPr>
          <p:cNvPr id="6" name="Text Box 10"/>
          <p:cNvSpPr txBox="1">
            <a:spLocks noGrp="1" noChangeArrowheads="1"/>
          </p:cNvSpPr>
          <p:nvPr>
            <p:ph type="title"/>
          </p:nvPr>
        </p:nvSpPr>
        <p:spPr bwMode="auto">
          <a:xfrm>
            <a:off x="2339752" y="122729"/>
            <a:ext cx="5472608" cy="707886"/>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spcBef>
                <a:spcPct val="50000"/>
              </a:spcBef>
            </a:pPr>
            <a:r>
              <a:rPr kumimoji="0" lang="zh-CN" altLang="en-US" b="0" dirty="0">
                <a:solidFill>
                  <a:schemeClr val="bg1"/>
                </a:solidFill>
                <a:latin typeface="Arial Black" pitchFamily="34" charset="0"/>
              </a:rPr>
              <a:t>对称分组加密算法</a:t>
            </a:r>
            <a:endParaRPr kumimoji="0" lang="en-US" altLang="zh-CN" b="0" dirty="0">
              <a:solidFill>
                <a:schemeClr val="bg1"/>
              </a:solidFill>
              <a:latin typeface="Arial Black" pitchFamily="34" charset="0"/>
            </a:endParaRPr>
          </a:p>
        </p:txBody>
      </p:sp>
      <p:sp>
        <p:nvSpPr>
          <p:cNvPr id="7" name="矩形 6"/>
          <p:cNvSpPr/>
          <p:nvPr/>
        </p:nvSpPr>
        <p:spPr>
          <a:xfrm>
            <a:off x="467544" y="539969"/>
            <a:ext cx="869149" cy="584775"/>
          </a:xfrm>
          <a:prstGeom prst="rect">
            <a:avLst/>
          </a:prstGeom>
        </p:spPr>
        <p:txBody>
          <a:bodyPr wrap="none">
            <a:spAutoFit/>
          </a:bodyPr>
          <a:lstStyle/>
          <a:p>
            <a:r>
              <a:rPr kumimoji="0" lang="en-US" altLang="zh-CN" b="1" dirty="0">
                <a:solidFill>
                  <a:schemeClr val="bg1"/>
                </a:solidFill>
                <a:latin typeface="Arial Black" pitchFamily="34" charset="0"/>
              </a:rPr>
              <a:t>2.2</a:t>
            </a:r>
            <a:endParaRPr lang="zh-CN" altLang="en-US" dirty="0"/>
          </a:p>
        </p:txBody>
      </p:sp>
    </p:spTree>
    <p:extLst>
      <p:ext uri="{BB962C8B-B14F-4D97-AF65-F5344CB8AC3E}">
        <p14:creationId xmlns:p14="http://schemas.microsoft.com/office/powerpoint/2010/main" val="1344354286"/>
      </p:ext>
    </p:extLst>
  </p:cSld>
  <p:clrMapOvr>
    <a:masterClrMapping/>
  </p:clrMapOvr>
  <p:transition>
    <p:wipe dir="d"/>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68313" y="-99392"/>
            <a:ext cx="8229600" cy="1143000"/>
          </a:xfrm>
        </p:spPr>
        <p:txBody>
          <a:bodyPr/>
          <a:lstStyle/>
          <a:p>
            <a:r>
              <a:rPr lang="zh-CN" altLang="en-US" b="0" dirty="0">
                <a:solidFill>
                  <a:schemeClr val="bg1"/>
                </a:solidFill>
              </a:rPr>
              <a:t>现代对称加密算法</a:t>
            </a:r>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84</a:t>
            </a:fld>
            <a:endParaRPr lang="en-US" altLang="zh-CN"/>
          </a:p>
        </p:txBody>
      </p:sp>
      <p:sp>
        <p:nvSpPr>
          <p:cNvPr id="8" name="Text Box 10"/>
          <p:cNvSpPr txBox="1">
            <a:spLocks noChangeArrowheads="1"/>
          </p:cNvSpPr>
          <p:nvPr/>
        </p:nvSpPr>
        <p:spPr bwMode="auto">
          <a:xfrm>
            <a:off x="395536" y="591071"/>
            <a:ext cx="1114747" cy="46166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zh-CN" sz="2400" dirty="0">
                <a:solidFill>
                  <a:schemeClr val="bg1"/>
                </a:solidFill>
                <a:latin typeface="Arial Black" pitchFamily="34" charset="0"/>
                <a:ea typeface="+mj-ea"/>
                <a:cs typeface="+mj-cs"/>
              </a:rPr>
              <a:t>2.2</a:t>
            </a:r>
          </a:p>
        </p:txBody>
      </p:sp>
      <p:sp>
        <p:nvSpPr>
          <p:cNvPr id="9" name="Rectangle 3"/>
          <p:cNvSpPr txBox="1">
            <a:spLocks noChangeArrowheads="1"/>
          </p:cNvSpPr>
          <p:nvPr/>
        </p:nvSpPr>
        <p:spPr>
          <a:xfrm>
            <a:off x="12122" y="1196752"/>
            <a:ext cx="8839200" cy="6172200"/>
          </a:xfrm>
          <a:prstGeom prst="rect">
            <a:avLst/>
          </a:prstGeom>
        </p:spPr>
        <p:txBody>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lvl="1" indent="-342900">
              <a:lnSpc>
                <a:spcPct val="150000"/>
              </a:lnSpc>
              <a:spcBef>
                <a:spcPts val="0"/>
              </a:spcBef>
              <a:spcAft>
                <a:spcPts val="600"/>
              </a:spcAft>
              <a:buClr>
                <a:schemeClr val="accent2"/>
              </a:buClr>
              <a:buBlip>
                <a:blip r:embed="rId3"/>
              </a:buBlip>
            </a:pPr>
            <a:r>
              <a:rPr lang="zh-CN" altLang="en-US" sz="3200" dirty="0">
                <a:latin typeface="微软雅黑" pitchFamily="34" charset="-122"/>
                <a:ea typeface="微软雅黑" pitchFamily="34" charset="-122"/>
              </a:rPr>
              <a:t>针对安全性的一般设计原则</a:t>
            </a:r>
          </a:p>
          <a:p>
            <a:pPr lvl="1"/>
            <a:r>
              <a:rPr kumimoji="0" lang="zh-CN" altLang="en-US" kern="0" dirty="0">
                <a:solidFill>
                  <a:schemeClr val="accent2"/>
                </a:solidFill>
                <a:latin typeface="Tahoma" panose="020B0604030504040204" pitchFamily="34" charset="0"/>
                <a:ea typeface="黑体" panose="02010609060101010101" pitchFamily="49" charset="-122"/>
              </a:rPr>
              <a:t>混淆和扩散是由</a:t>
            </a:r>
            <a:r>
              <a:rPr kumimoji="0" lang="zh-CN" altLang="en-US" kern="0" dirty="0">
                <a:solidFill>
                  <a:srgbClr val="FF0000"/>
                </a:solidFill>
                <a:latin typeface="Tahoma" panose="020B0604030504040204" pitchFamily="34" charset="0"/>
                <a:ea typeface="黑体" panose="02010609060101010101" pitchFamily="49" charset="-122"/>
              </a:rPr>
              <a:t>香农</a:t>
            </a:r>
            <a:r>
              <a:rPr kumimoji="0" lang="zh-CN" altLang="en-US" kern="0" dirty="0">
                <a:solidFill>
                  <a:schemeClr val="accent2"/>
                </a:solidFill>
                <a:latin typeface="Tahoma" panose="020B0604030504040204" pitchFamily="34" charset="0"/>
                <a:ea typeface="黑体" panose="02010609060101010101" pitchFamily="49" charset="-122"/>
              </a:rPr>
              <a:t>提出的设计密码系统的两个基本方法，目的是抗击敌手对密码系统的统计分析。</a:t>
            </a:r>
            <a:endParaRPr kumimoji="0" lang="en-US" altLang="zh-CN" kern="0" dirty="0">
              <a:solidFill>
                <a:schemeClr val="accent2"/>
              </a:solidFill>
              <a:latin typeface="Tahoma" panose="020B0604030504040204" pitchFamily="34" charset="0"/>
              <a:ea typeface="黑体" panose="02010609060101010101" pitchFamily="49" charset="-122"/>
            </a:endParaRPr>
          </a:p>
          <a:p>
            <a:pPr lvl="1"/>
            <a:endParaRPr kumimoji="0" lang="en-US" altLang="zh-CN" kern="0" dirty="0">
              <a:solidFill>
                <a:schemeClr val="accent2"/>
              </a:solidFill>
              <a:latin typeface="Tahoma" panose="020B0604030504040204" pitchFamily="34" charset="0"/>
              <a:ea typeface="黑体" panose="02010609060101010101" pitchFamily="49" charset="-122"/>
            </a:endParaRPr>
          </a:p>
          <a:p>
            <a:pPr lvl="1"/>
            <a:r>
              <a:rPr kumimoji="0" lang="zh-CN" altLang="en-US" kern="0" dirty="0">
                <a:latin typeface="Tahoma" panose="020B0604030504040204" pitchFamily="34" charset="0"/>
                <a:ea typeface="黑体" panose="02010609060101010101" pitchFamily="49" charset="-122"/>
              </a:rPr>
              <a:t>混淆原则(</a:t>
            </a:r>
            <a:r>
              <a:rPr kumimoji="0" lang="en-US" altLang="zh-CN" kern="0" dirty="0">
                <a:latin typeface="Tahoma" panose="020B0604030504040204" pitchFamily="34" charset="0"/>
                <a:ea typeface="黑体" panose="02010609060101010101" pitchFamily="49" charset="-122"/>
              </a:rPr>
              <a:t>confusion)：</a:t>
            </a:r>
            <a:r>
              <a:rPr kumimoji="0" lang="zh-CN" altLang="en-US" kern="0" dirty="0">
                <a:latin typeface="Tahoma" panose="020B0604030504040204" pitchFamily="34" charset="0"/>
                <a:ea typeface="黑体" panose="02010609060101010101" pitchFamily="49" charset="-122"/>
              </a:rPr>
              <a:t>混淆就是将密文与密钥之间的统计关系变得尽可能复杂</a:t>
            </a:r>
            <a:endParaRPr kumimoji="0" lang="en-US" altLang="zh-CN" kern="0" dirty="0">
              <a:latin typeface="Tahoma" panose="020B0604030504040204" pitchFamily="34" charset="0"/>
              <a:ea typeface="黑体" panose="02010609060101010101" pitchFamily="49" charset="-122"/>
            </a:endParaRPr>
          </a:p>
          <a:p>
            <a:pPr lvl="1"/>
            <a:endParaRPr kumimoji="0" lang="zh-CN" altLang="en-US" kern="0" dirty="0">
              <a:latin typeface="Tahoma" panose="020B0604030504040204" pitchFamily="34" charset="0"/>
              <a:ea typeface="黑体" panose="02010609060101010101" pitchFamily="49" charset="-122"/>
            </a:endParaRPr>
          </a:p>
          <a:p>
            <a:pPr lvl="1"/>
            <a:r>
              <a:rPr kumimoji="0" lang="zh-CN" altLang="en-US" kern="0" dirty="0">
                <a:latin typeface="Tahoma" panose="020B0604030504040204" pitchFamily="34" charset="0"/>
                <a:ea typeface="黑体" panose="02010609060101010101" pitchFamily="49" charset="-122"/>
              </a:rPr>
              <a:t>扩散原则(</a:t>
            </a:r>
            <a:r>
              <a:rPr kumimoji="0" lang="en-US" altLang="zh-CN" kern="0" dirty="0">
                <a:latin typeface="Tahoma" panose="020B0604030504040204" pitchFamily="34" charset="0"/>
                <a:ea typeface="黑体" panose="02010609060101010101" pitchFamily="49" charset="-122"/>
              </a:rPr>
              <a:t>diffusion)：</a:t>
            </a:r>
            <a:r>
              <a:rPr kumimoji="0" lang="zh-CN" altLang="en-US" kern="0" dirty="0">
                <a:latin typeface="Tahoma" panose="020B0604030504040204" pitchFamily="34" charset="0"/>
                <a:ea typeface="黑体" panose="02010609060101010101" pitchFamily="49" charset="-122"/>
              </a:rPr>
              <a:t>扩散就是让明文中的每一位影响密文中的许多位，或者说让密文中的每一位受明文中的许多位的影响</a:t>
            </a:r>
            <a:endParaRPr kumimoji="0" lang="zh-CN" altLang="en-US" kern="0" dirty="0">
              <a:solidFill>
                <a:schemeClr val="accent2"/>
              </a:solidFill>
              <a:latin typeface="Tahoma" panose="020B0604030504040204" pitchFamily="34" charset="0"/>
              <a:ea typeface="黑体" panose="02010609060101010101" pitchFamily="49" charset="-122"/>
            </a:endParaRPr>
          </a:p>
          <a:p>
            <a:pPr lvl="1">
              <a:buFontTx/>
              <a:buNone/>
            </a:pPr>
            <a:r>
              <a:rPr kumimoji="0" lang="en-US" altLang="zh-CN" kern="0" dirty="0">
                <a:latin typeface="Tahoma" panose="020B0604030504040204" pitchFamily="34" charset="0"/>
                <a:ea typeface="黑体" panose="02010609060101010101" pitchFamily="49" charset="-122"/>
              </a:rPr>
              <a:t>        </a:t>
            </a:r>
            <a:endParaRPr kumimoji="0" lang="zh-CN" altLang="en-US" kern="0" dirty="0">
              <a:solidFill>
                <a:schemeClr val="accent2"/>
              </a:solidFill>
              <a:latin typeface="Tahoma" panose="020B0604030504040204" pitchFamily="34" charset="0"/>
              <a:ea typeface="黑体" panose="02010609060101010101" pitchFamily="49" charset="-122"/>
            </a:endParaRPr>
          </a:p>
        </p:txBody>
      </p:sp>
    </p:spTree>
    <p:extLst>
      <p:ext uri="{BB962C8B-B14F-4D97-AF65-F5344CB8AC3E}">
        <p14:creationId xmlns:p14="http://schemas.microsoft.com/office/powerpoint/2010/main" val="444253067"/>
      </p:ext>
    </p:extLst>
  </p:cSld>
  <p:clrMapOvr>
    <a:masterClrMapping/>
  </p:clrMapOvr>
  <p:transition>
    <p:wipe di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68313" y="-99392"/>
            <a:ext cx="8229600" cy="1143000"/>
          </a:xfrm>
        </p:spPr>
        <p:txBody>
          <a:bodyPr/>
          <a:lstStyle/>
          <a:p>
            <a:r>
              <a:rPr lang="zh-CN" altLang="en-US" b="0" dirty="0">
                <a:solidFill>
                  <a:schemeClr val="bg1"/>
                </a:solidFill>
              </a:rPr>
              <a:t>现代对称加密算法</a:t>
            </a:r>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85</a:t>
            </a:fld>
            <a:endParaRPr lang="en-US" altLang="zh-CN"/>
          </a:p>
        </p:txBody>
      </p:sp>
      <p:sp>
        <p:nvSpPr>
          <p:cNvPr id="7" name="矩形 6"/>
          <p:cNvSpPr/>
          <p:nvPr/>
        </p:nvSpPr>
        <p:spPr>
          <a:xfrm>
            <a:off x="179512" y="1340768"/>
            <a:ext cx="8712968" cy="4863704"/>
          </a:xfrm>
          <a:prstGeom prst="rect">
            <a:avLst/>
          </a:prstGeom>
        </p:spPr>
        <p:txBody>
          <a:bodyPr wrap="square">
            <a:spAutoFit/>
          </a:bodyPr>
          <a:lstStyle/>
          <a:p>
            <a:pPr marL="0" lvl="1" indent="-342900" algn="l">
              <a:lnSpc>
                <a:spcPct val="150000"/>
              </a:lnSpc>
              <a:spcBef>
                <a:spcPts val="0"/>
              </a:spcBef>
              <a:spcAft>
                <a:spcPts val="600"/>
              </a:spcAft>
              <a:buClr>
                <a:schemeClr val="accent2"/>
              </a:buClr>
              <a:buBlip>
                <a:blip r:embed="rId3"/>
              </a:buBlip>
            </a:pPr>
            <a:r>
              <a:rPr lang="zh-CN" altLang="en-US" dirty="0">
                <a:latin typeface="微软雅黑" pitchFamily="34" charset="-122"/>
                <a:ea typeface="微软雅黑" pitchFamily="34" charset="-122"/>
              </a:rPr>
              <a:t>编制原理</a:t>
            </a:r>
          </a:p>
          <a:p>
            <a:pPr marL="1079500" lvl="1" indent="-363538" algn="l">
              <a:lnSpc>
                <a:spcPct val="150000"/>
              </a:lnSpc>
              <a:spcBef>
                <a:spcPts val="0"/>
              </a:spcBef>
              <a:spcAft>
                <a:spcPts val="600"/>
              </a:spcAft>
              <a:buClr>
                <a:schemeClr val="accent2"/>
              </a:buClr>
              <a:buFont typeface="Wingdings" pitchFamily="2" charset="2"/>
              <a:buChar char="ü"/>
            </a:pPr>
            <a:r>
              <a:rPr lang="zh-CN" altLang="en-US" sz="2800" dirty="0">
                <a:latin typeface="微软雅黑" pitchFamily="34" charset="-122"/>
                <a:ea typeface="微软雅黑" pitchFamily="34" charset="-122"/>
              </a:rPr>
              <a:t>代替</a:t>
            </a:r>
            <a:r>
              <a:rPr lang="en-US" altLang="zh-CN" sz="2800" dirty="0">
                <a:latin typeface="微软雅黑" pitchFamily="34" charset="-122"/>
                <a:ea typeface="微软雅黑" pitchFamily="34" charset="-122"/>
              </a:rPr>
              <a:t>(substitution)</a:t>
            </a:r>
            <a:r>
              <a:rPr lang="zh-CN" altLang="en-US" sz="2800" dirty="0">
                <a:latin typeface="微软雅黑" pitchFamily="34" charset="-122"/>
                <a:ea typeface="微软雅黑" pitchFamily="34" charset="-122"/>
              </a:rPr>
              <a:t>：明文的每个元素都映射到另外一个元素</a:t>
            </a:r>
            <a:endParaRPr lang="en-US" altLang="zh-CN" sz="2800" dirty="0">
              <a:solidFill>
                <a:srgbClr val="FF0000"/>
              </a:solidFill>
              <a:latin typeface="微软雅黑" pitchFamily="34" charset="-122"/>
              <a:ea typeface="微软雅黑" pitchFamily="34" charset="-122"/>
            </a:endParaRPr>
          </a:p>
          <a:p>
            <a:pPr marL="1079500" lvl="1" indent="-363538" algn="l">
              <a:lnSpc>
                <a:spcPct val="150000"/>
              </a:lnSpc>
              <a:spcBef>
                <a:spcPts val="0"/>
              </a:spcBef>
              <a:spcAft>
                <a:spcPts val="600"/>
              </a:spcAft>
              <a:buClr>
                <a:schemeClr val="accent2"/>
              </a:buClr>
              <a:buFont typeface="Wingdings" pitchFamily="2" charset="2"/>
              <a:buChar char="ü"/>
            </a:pPr>
            <a:r>
              <a:rPr lang="zh-CN" altLang="en-US" sz="2800" dirty="0">
                <a:latin typeface="微软雅黑" pitchFamily="34" charset="-122"/>
                <a:ea typeface="微软雅黑" pitchFamily="34" charset="-122"/>
              </a:rPr>
              <a:t>置换</a:t>
            </a:r>
            <a:r>
              <a:rPr lang="en-US" altLang="zh-CN" sz="2800" dirty="0">
                <a:latin typeface="微软雅黑" pitchFamily="34" charset="-122"/>
                <a:ea typeface="微软雅黑" pitchFamily="34" charset="-122"/>
              </a:rPr>
              <a:t>(permutation)</a:t>
            </a:r>
            <a:r>
              <a:rPr lang="zh-CN" altLang="en-US" sz="2800" dirty="0">
                <a:latin typeface="微软雅黑" pitchFamily="34" charset="-122"/>
                <a:ea typeface="微软雅黑" pitchFamily="34" charset="-122"/>
              </a:rPr>
              <a:t>：明文的元素都被再排列</a:t>
            </a:r>
            <a:r>
              <a:rPr lang="zh-CN" altLang="en-US" sz="2800" dirty="0">
                <a:solidFill>
                  <a:srgbClr val="FF0000"/>
                </a:solidFill>
                <a:latin typeface="微软雅黑" pitchFamily="34" charset="-122"/>
                <a:ea typeface="微软雅黑" pitchFamily="34" charset="-122"/>
              </a:rPr>
              <a:t>（炒鸡蛋）</a:t>
            </a:r>
            <a:endParaRPr lang="en-US" altLang="zh-CN" sz="2800" dirty="0">
              <a:solidFill>
                <a:srgbClr val="FF0000"/>
              </a:solidFill>
              <a:latin typeface="微软雅黑" pitchFamily="34" charset="-122"/>
              <a:ea typeface="微软雅黑" pitchFamily="34" charset="-122"/>
            </a:endParaRPr>
          </a:p>
          <a:p>
            <a:pPr marL="1079500" lvl="1" indent="-363538" algn="l">
              <a:lnSpc>
                <a:spcPct val="150000"/>
              </a:lnSpc>
              <a:spcBef>
                <a:spcPts val="0"/>
              </a:spcBef>
              <a:spcAft>
                <a:spcPts val="600"/>
              </a:spcAft>
              <a:buClr>
                <a:schemeClr val="accent2"/>
              </a:buClr>
              <a:buFont typeface="Wingdings" pitchFamily="2" charset="2"/>
              <a:buChar char="ü"/>
            </a:pPr>
            <a:r>
              <a:rPr lang="zh-CN" altLang="en-US" sz="2800" dirty="0">
                <a:latin typeface="微软雅黑" pitchFamily="34" charset="-122"/>
                <a:ea typeface="微软雅黑" pitchFamily="34" charset="-122"/>
              </a:rPr>
              <a:t>乘积体制</a:t>
            </a:r>
            <a:r>
              <a:rPr lang="en-US" altLang="zh-CN" sz="2800" dirty="0">
                <a:latin typeface="微软雅黑" pitchFamily="34" charset="-122"/>
                <a:ea typeface="微软雅黑" pitchFamily="34" charset="-122"/>
              </a:rPr>
              <a:t>(product system)</a:t>
            </a:r>
            <a:r>
              <a:rPr lang="zh-CN" altLang="en-US" sz="2800" dirty="0">
                <a:latin typeface="微软雅黑" pitchFamily="34" charset="-122"/>
                <a:ea typeface="微软雅黑" pitchFamily="34" charset="-122"/>
              </a:rPr>
              <a:t>：包括多级代替和置换组合</a:t>
            </a:r>
          </a:p>
        </p:txBody>
      </p:sp>
      <p:sp>
        <p:nvSpPr>
          <p:cNvPr id="8" name="Text Box 10"/>
          <p:cNvSpPr txBox="1">
            <a:spLocks noChangeArrowheads="1"/>
          </p:cNvSpPr>
          <p:nvPr/>
        </p:nvSpPr>
        <p:spPr bwMode="auto">
          <a:xfrm>
            <a:off x="395536" y="591071"/>
            <a:ext cx="1114747" cy="46166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zh-CN" sz="2400" dirty="0">
                <a:solidFill>
                  <a:schemeClr val="bg1"/>
                </a:solidFill>
                <a:latin typeface="Arial Black" pitchFamily="34" charset="0"/>
                <a:ea typeface="+mj-ea"/>
                <a:cs typeface="+mj-cs"/>
              </a:rPr>
              <a:t>2.2</a:t>
            </a:r>
          </a:p>
        </p:txBody>
      </p:sp>
    </p:spTree>
    <p:extLst>
      <p:ext uri="{BB962C8B-B14F-4D97-AF65-F5344CB8AC3E}">
        <p14:creationId xmlns:p14="http://schemas.microsoft.com/office/powerpoint/2010/main" val="1481284903"/>
      </p:ext>
    </p:extLst>
  </p:cSld>
  <p:clrMapOvr>
    <a:masterClrMapping/>
  </p:clrMapOvr>
  <p:transition>
    <p:wipe dir="d"/>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68313" y="-99392"/>
            <a:ext cx="8229600" cy="1143000"/>
          </a:xfrm>
        </p:spPr>
        <p:txBody>
          <a:bodyPr/>
          <a:lstStyle/>
          <a:p>
            <a:r>
              <a:rPr lang="zh-CN" altLang="en-US" b="0" dirty="0">
                <a:solidFill>
                  <a:schemeClr val="bg1"/>
                </a:solidFill>
              </a:rPr>
              <a:t>对称分组加密算法</a:t>
            </a:r>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86</a:t>
            </a:fld>
            <a:endParaRPr lang="en-US" altLang="zh-CN"/>
          </a:p>
        </p:txBody>
      </p:sp>
      <p:sp>
        <p:nvSpPr>
          <p:cNvPr id="7" name="矩形 6"/>
          <p:cNvSpPr/>
          <p:nvPr/>
        </p:nvSpPr>
        <p:spPr>
          <a:xfrm>
            <a:off x="179512" y="1340768"/>
            <a:ext cx="8712968" cy="4739759"/>
          </a:xfrm>
          <a:prstGeom prst="rect">
            <a:avLst/>
          </a:prstGeom>
        </p:spPr>
        <p:txBody>
          <a:bodyPr wrap="square">
            <a:spAutoFit/>
          </a:bodyPr>
          <a:lstStyle/>
          <a:p>
            <a:pPr marL="0" lvl="1" indent="-342900" algn="l">
              <a:lnSpc>
                <a:spcPct val="150000"/>
              </a:lnSpc>
              <a:spcBef>
                <a:spcPts val="0"/>
              </a:spcBef>
              <a:spcAft>
                <a:spcPts val="600"/>
              </a:spcAft>
              <a:buClr>
                <a:schemeClr val="accent2"/>
              </a:buClr>
              <a:buBlip>
                <a:blip r:embed="rId3"/>
              </a:buBlip>
            </a:pPr>
            <a:r>
              <a:rPr lang="zh-CN" altLang="en-US" dirty="0">
                <a:latin typeface="微软雅黑" pitchFamily="34" charset="-122"/>
                <a:ea typeface="微软雅黑" pitchFamily="34" charset="-122"/>
              </a:rPr>
              <a:t>两种基本架构</a:t>
            </a:r>
            <a:endParaRPr lang="en-US" altLang="zh-CN" sz="2800" dirty="0">
              <a:latin typeface="微软雅黑" pitchFamily="34" charset="-122"/>
              <a:ea typeface="微软雅黑" pitchFamily="34" charset="-122"/>
            </a:endParaRPr>
          </a:p>
          <a:p>
            <a:pPr marL="0" lvl="1" algn="l">
              <a:lnSpc>
                <a:spcPct val="150000"/>
              </a:lnSpc>
              <a:spcBef>
                <a:spcPts val="0"/>
              </a:spcBef>
              <a:spcAft>
                <a:spcPts val="600"/>
              </a:spcAft>
              <a:buClr>
                <a:schemeClr val="accent2"/>
              </a:buClr>
            </a:pPr>
            <a:endParaRPr lang="en-US" altLang="zh-CN" sz="2800" dirty="0">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r>
              <a:rPr lang="en-US" altLang="zh-CN" sz="2800" b="1" dirty="0" err="1">
                <a:solidFill>
                  <a:srgbClr val="FF0000"/>
                </a:solidFill>
                <a:latin typeface="微软雅黑" pitchFamily="34" charset="-122"/>
                <a:ea typeface="微软雅黑" pitchFamily="34" charset="-122"/>
              </a:rPr>
              <a:t>Feistel</a:t>
            </a:r>
            <a:r>
              <a:rPr lang="zh-CN" altLang="en-US" sz="2800" b="1" dirty="0">
                <a:solidFill>
                  <a:srgbClr val="FF0000"/>
                </a:solidFill>
                <a:latin typeface="微软雅黑" pitchFamily="34" charset="-122"/>
                <a:ea typeface="微软雅黑" pitchFamily="34" charset="-122"/>
              </a:rPr>
              <a:t>结构</a:t>
            </a:r>
            <a:endParaRPr lang="en-US" altLang="zh-CN" sz="2800" b="1" dirty="0">
              <a:solidFill>
                <a:srgbClr val="FF0000"/>
              </a:solidFill>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endParaRPr lang="en-US" altLang="zh-CN" sz="2800" dirty="0">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r>
              <a:rPr lang="en-US" altLang="zh-CN" sz="2800" dirty="0">
                <a:latin typeface="微软雅黑" pitchFamily="34" charset="-122"/>
                <a:ea typeface="微软雅黑" pitchFamily="34" charset="-122"/>
              </a:rPr>
              <a:t>SPN</a:t>
            </a:r>
            <a:r>
              <a:rPr lang="zh-CN" altLang="en-US" sz="2800" dirty="0">
                <a:latin typeface="微软雅黑" pitchFamily="34" charset="-122"/>
                <a:ea typeface="微软雅黑" pitchFamily="34" charset="-122"/>
              </a:rPr>
              <a:t>结构</a:t>
            </a:r>
            <a:endParaRPr lang="en-US" altLang="zh-CN" sz="2800" dirty="0">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endParaRPr lang="en-US" altLang="zh-CN" sz="2800" dirty="0">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endParaRPr lang="en-US" altLang="zh-CN" sz="2800" dirty="0">
              <a:latin typeface="微软雅黑" pitchFamily="34" charset="-122"/>
              <a:ea typeface="微软雅黑" pitchFamily="34" charset="-122"/>
            </a:endParaRPr>
          </a:p>
        </p:txBody>
      </p:sp>
      <p:sp>
        <p:nvSpPr>
          <p:cNvPr id="8" name="Text Box 10"/>
          <p:cNvSpPr txBox="1">
            <a:spLocks noChangeArrowheads="1"/>
          </p:cNvSpPr>
          <p:nvPr/>
        </p:nvSpPr>
        <p:spPr bwMode="auto">
          <a:xfrm>
            <a:off x="395536" y="591071"/>
            <a:ext cx="1114747" cy="46166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zh-CN" sz="2400" dirty="0">
                <a:solidFill>
                  <a:schemeClr val="bg1"/>
                </a:solidFill>
                <a:latin typeface="Arial Black" pitchFamily="34" charset="0"/>
                <a:ea typeface="+mj-ea"/>
                <a:cs typeface="+mj-cs"/>
              </a:rPr>
              <a:t>2. 2</a:t>
            </a:r>
          </a:p>
        </p:txBody>
      </p:sp>
      <p:grpSp>
        <p:nvGrpSpPr>
          <p:cNvPr id="9" name="Group 4"/>
          <p:cNvGrpSpPr>
            <a:grpSpLocks noChangeAspect="1"/>
          </p:cNvGrpSpPr>
          <p:nvPr/>
        </p:nvGrpSpPr>
        <p:grpSpPr bwMode="auto">
          <a:xfrm>
            <a:off x="3277707" y="2564904"/>
            <a:ext cx="5638800" cy="2922588"/>
            <a:chOff x="2349" y="4301"/>
            <a:chExt cx="8200" cy="4257"/>
          </a:xfrm>
        </p:grpSpPr>
        <p:sp>
          <p:nvSpPr>
            <p:cNvPr id="10" name="AutoShape 5"/>
            <p:cNvSpPr>
              <a:spLocks noChangeAspect="1" noChangeArrowheads="1"/>
            </p:cNvSpPr>
            <p:nvPr/>
          </p:nvSpPr>
          <p:spPr bwMode="auto">
            <a:xfrm>
              <a:off x="2349" y="4301"/>
              <a:ext cx="8200" cy="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 name="Rectangle 6"/>
            <p:cNvSpPr>
              <a:spLocks noChangeArrowheads="1"/>
            </p:cNvSpPr>
            <p:nvPr/>
          </p:nvSpPr>
          <p:spPr bwMode="auto">
            <a:xfrm>
              <a:off x="3986" y="4368"/>
              <a:ext cx="558" cy="426"/>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7643" tIns="23822" rIns="47643" bIns="23822">
              <a:spAutoFit/>
            </a:bodyPr>
            <a:lstStyle/>
            <a:p>
              <a:pPr algn="just"/>
              <a:r>
                <a:rPr lang="en-US" altLang="zh-CN" sz="1600" b="1">
                  <a:solidFill>
                    <a:srgbClr val="000000"/>
                  </a:solidFill>
                  <a:ea typeface="宋体" panose="02010600030101010101" pitchFamily="2" charset="-122"/>
                </a:rPr>
                <a:t>L</a:t>
              </a:r>
              <a:r>
                <a:rPr lang="en-US" altLang="zh-CN" sz="1600" b="1" baseline="-25000">
                  <a:solidFill>
                    <a:srgbClr val="000000"/>
                  </a:solidFill>
                  <a:ea typeface="宋体" panose="02010600030101010101" pitchFamily="2" charset="-122"/>
                </a:rPr>
                <a:t>i-1</a:t>
              </a:r>
              <a:endParaRPr lang="en-US" altLang="zh-CN" sz="1600" b="1">
                <a:latin typeface="Arial" panose="020B0604020202020204" pitchFamily="34" charset="0"/>
                <a:ea typeface="宋体" panose="02010600030101010101" pitchFamily="2" charset="-122"/>
              </a:endParaRPr>
            </a:p>
          </p:txBody>
        </p:sp>
        <p:sp>
          <p:nvSpPr>
            <p:cNvPr id="12" name="Rectangle 7"/>
            <p:cNvSpPr>
              <a:spLocks noChangeArrowheads="1"/>
            </p:cNvSpPr>
            <p:nvPr/>
          </p:nvSpPr>
          <p:spPr bwMode="auto">
            <a:xfrm>
              <a:off x="7952" y="4368"/>
              <a:ext cx="575" cy="426"/>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7643" tIns="23822" rIns="47643" bIns="23822">
              <a:spAutoFit/>
            </a:bodyPr>
            <a:lstStyle/>
            <a:p>
              <a:pPr algn="just"/>
              <a:r>
                <a:rPr lang="en-US" altLang="zh-CN" sz="1600" b="1">
                  <a:solidFill>
                    <a:srgbClr val="000000"/>
                  </a:solidFill>
                  <a:ea typeface="宋体" panose="02010600030101010101" pitchFamily="2" charset="-122"/>
                </a:rPr>
                <a:t>R</a:t>
              </a:r>
              <a:r>
                <a:rPr lang="en-US" altLang="zh-CN" sz="1600" b="1" baseline="-25000">
                  <a:solidFill>
                    <a:srgbClr val="000000"/>
                  </a:solidFill>
                  <a:ea typeface="宋体" panose="02010600030101010101" pitchFamily="2" charset="-122"/>
                </a:rPr>
                <a:t>i-1</a:t>
              </a:r>
              <a:endParaRPr lang="en-US" altLang="zh-CN" sz="1600" b="1">
                <a:latin typeface="Arial" panose="020B0604020202020204" pitchFamily="34" charset="0"/>
                <a:ea typeface="宋体" panose="02010600030101010101" pitchFamily="2" charset="-122"/>
              </a:endParaRPr>
            </a:p>
          </p:txBody>
        </p:sp>
        <p:sp>
          <p:nvSpPr>
            <p:cNvPr id="13" name="Rectangle 8"/>
            <p:cNvSpPr>
              <a:spLocks noChangeArrowheads="1"/>
            </p:cNvSpPr>
            <p:nvPr/>
          </p:nvSpPr>
          <p:spPr bwMode="auto">
            <a:xfrm>
              <a:off x="6292" y="5848"/>
              <a:ext cx="319" cy="42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7643" tIns="23822" rIns="47643" bIns="23822">
              <a:spAutoFit/>
            </a:bodyPr>
            <a:lstStyle/>
            <a:p>
              <a:pPr algn="just"/>
              <a:r>
                <a:rPr lang="en-US" altLang="zh-CN" sz="1600" b="1" dirty="0">
                  <a:solidFill>
                    <a:srgbClr val="000000"/>
                  </a:solidFill>
                  <a:ea typeface="宋体" panose="02010600030101010101" pitchFamily="2" charset="-122"/>
                </a:rPr>
                <a:t>F</a:t>
              </a:r>
              <a:endParaRPr lang="en-US" altLang="zh-CN" sz="1600" b="1" dirty="0">
                <a:latin typeface="Arial" panose="020B0604020202020204" pitchFamily="34" charset="0"/>
                <a:ea typeface="宋体" panose="02010600030101010101" pitchFamily="2" charset="-122"/>
              </a:endParaRPr>
            </a:p>
          </p:txBody>
        </p:sp>
        <p:sp>
          <p:nvSpPr>
            <p:cNvPr id="14" name="Rectangle 9"/>
            <p:cNvSpPr>
              <a:spLocks noChangeArrowheads="1"/>
            </p:cNvSpPr>
            <p:nvPr/>
          </p:nvSpPr>
          <p:spPr bwMode="auto">
            <a:xfrm>
              <a:off x="7031" y="5200"/>
              <a:ext cx="425" cy="426"/>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7643" tIns="23822" rIns="47643" bIns="23822">
              <a:spAutoFit/>
            </a:bodyPr>
            <a:lstStyle/>
            <a:p>
              <a:pPr algn="just"/>
              <a:r>
                <a:rPr lang="en-US" altLang="zh-CN" sz="1600" b="1">
                  <a:solidFill>
                    <a:srgbClr val="000000"/>
                  </a:solidFill>
                  <a:ea typeface="宋体" panose="02010600030101010101" pitchFamily="2" charset="-122"/>
                </a:rPr>
                <a:t>K</a:t>
              </a:r>
              <a:r>
                <a:rPr lang="en-US" altLang="zh-CN" sz="1600" b="1" baseline="-25000">
                  <a:solidFill>
                    <a:srgbClr val="000000"/>
                  </a:solidFill>
                  <a:ea typeface="宋体" panose="02010600030101010101" pitchFamily="2" charset="-122"/>
                </a:rPr>
                <a:t>i</a:t>
              </a:r>
              <a:endParaRPr lang="en-US" altLang="zh-CN" sz="1600" b="1">
                <a:latin typeface="Arial" panose="020B0604020202020204" pitchFamily="34" charset="0"/>
                <a:ea typeface="宋体" panose="02010600030101010101" pitchFamily="2" charset="-122"/>
              </a:endParaRPr>
            </a:p>
          </p:txBody>
        </p:sp>
        <p:sp>
          <p:nvSpPr>
            <p:cNvPr id="15" name="Rectangle 10"/>
            <p:cNvSpPr>
              <a:spLocks noChangeArrowheads="1"/>
            </p:cNvSpPr>
            <p:nvPr/>
          </p:nvSpPr>
          <p:spPr bwMode="auto">
            <a:xfrm>
              <a:off x="2349" y="4301"/>
              <a:ext cx="4046" cy="633"/>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Rectangle 11"/>
            <p:cNvSpPr>
              <a:spLocks noChangeArrowheads="1"/>
            </p:cNvSpPr>
            <p:nvPr/>
          </p:nvSpPr>
          <p:spPr bwMode="auto">
            <a:xfrm>
              <a:off x="6503" y="4301"/>
              <a:ext cx="3954" cy="633"/>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Rectangle 12"/>
            <p:cNvSpPr>
              <a:spLocks noChangeArrowheads="1"/>
            </p:cNvSpPr>
            <p:nvPr/>
          </p:nvSpPr>
          <p:spPr bwMode="auto">
            <a:xfrm>
              <a:off x="3522" y="7610"/>
              <a:ext cx="1142" cy="42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7643" tIns="23822" rIns="47643" bIns="23822">
              <a:spAutoFit/>
            </a:bodyPr>
            <a:lstStyle/>
            <a:p>
              <a:pPr algn="just"/>
              <a:r>
                <a:rPr lang="en-US" altLang="zh-CN" sz="1600" b="1">
                  <a:solidFill>
                    <a:srgbClr val="000000"/>
                  </a:solidFill>
                  <a:ea typeface="宋体" panose="02010600030101010101" pitchFamily="2" charset="-122"/>
                </a:rPr>
                <a:t>L</a:t>
              </a:r>
              <a:r>
                <a:rPr lang="en-US" altLang="zh-CN" sz="1600" b="1" baseline="-25000">
                  <a:solidFill>
                    <a:srgbClr val="000000"/>
                  </a:solidFill>
                  <a:ea typeface="宋体" panose="02010600030101010101" pitchFamily="2" charset="-122"/>
                </a:rPr>
                <a:t>i</a:t>
              </a:r>
              <a:r>
                <a:rPr lang="en-US" altLang="zh-CN" sz="1600" b="1">
                  <a:solidFill>
                    <a:srgbClr val="000000"/>
                  </a:solidFill>
                  <a:ea typeface="宋体" panose="02010600030101010101" pitchFamily="2" charset="-122"/>
                </a:rPr>
                <a:t> = R</a:t>
              </a:r>
              <a:r>
                <a:rPr lang="en-US" altLang="zh-CN" sz="1600" b="1" baseline="-25000">
                  <a:solidFill>
                    <a:srgbClr val="000000"/>
                  </a:solidFill>
                  <a:ea typeface="宋体" panose="02010600030101010101" pitchFamily="2" charset="-122"/>
                </a:rPr>
                <a:t>i-1</a:t>
              </a:r>
              <a:endParaRPr lang="en-US" altLang="zh-CN" sz="1600" b="1">
                <a:latin typeface="Arial" panose="020B0604020202020204" pitchFamily="34" charset="0"/>
                <a:ea typeface="宋体" panose="02010600030101010101" pitchFamily="2" charset="-122"/>
              </a:endParaRPr>
            </a:p>
          </p:txBody>
        </p:sp>
        <p:sp>
          <p:nvSpPr>
            <p:cNvPr id="18" name="Rectangle 13"/>
            <p:cNvSpPr>
              <a:spLocks noChangeArrowheads="1"/>
            </p:cNvSpPr>
            <p:nvPr/>
          </p:nvSpPr>
          <p:spPr bwMode="auto">
            <a:xfrm>
              <a:off x="6479" y="7511"/>
              <a:ext cx="3357" cy="42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7643" tIns="23822" rIns="47643" bIns="23822">
              <a:spAutoFit/>
            </a:bodyPr>
            <a:lstStyle/>
            <a:p>
              <a:pPr algn="just"/>
              <a:r>
                <a:rPr lang="en-US" altLang="zh-CN" sz="1600" dirty="0">
                  <a:solidFill>
                    <a:srgbClr val="000000"/>
                  </a:solidFill>
                  <a:ea typeface="宋体" panose="02010600030101010101" pitchFamily="2" charset="-122"/>
                </a:rPr>
                <a:t>        </a:t>
              </a:r>
              <a:r>
                <a:rPr lang="en-US" altLang="zh-CN" sz="1600" b="1" dirty="0">
                  <a:solidFill>
                    <a:srgbClr val="000000"/>
                  </a:solidFill>
                  <a:ea typeface="宋体" panose="02010600030101010101" pitchFamily="2" charset="-122"/>
                </a:rPr>
                <a:t>R</a:t>
              </a:r>
              <a:r>
                <a:rPr lang="en-US" altLang="zh-CN" sz="1600" b="1" baseline="-25000" dirty="0">
                  <a:solidFill>
                    <a:srgbClr val="000000"/>
                  </a:solidFill>
                  <a:ea typeface="宋体" panose="02010600030101010101" pitchFamily="2" charset="-122"/>
                </a:rPr>
                <a:t>i</a:t>
              </a:r>
              <a:r>
                <a:rPr lang="en-US" altLang="zh-CN" sz="1600" b="1" dirty="0">
                  <a:solidFill>
                    <a:srgbClr val="000000"/>
                  </a:solidFill>
                  <a:ea typeface="宋体" panose="02010600030101010101" pitchFamily="2" charset="-122"/>
                </a:rPr>
                <a:t> = L</a:t>
              </a:r>
              <a:r>
                <a:rPr lang="en-US" altLang="zh-CN" sz="1600" b="1" baseline="-25000" dirty="0">
                  <a:solidFill>
                    <a:srgbClr val="000000"/>
                  </a:solidFill>
                  <a:ea typeface="宋体" panose="02010600030101010101" pitchFamily="2" charset="-122"/>
                </a:rPr>
                <a:t>i-1</a:t>
              </a:r>
              <a:r>
                <a:rPr lang="en-US" altLang="zh-CN" sz="1600" b="1" dirty="0">
                  <a:solidFill>
                    <a:srgbClr val="000000"/>
                  </a:solidFill>
                  <a:ea typeface="宋体" panose="02010600030101010101" pitchFamily="2" charset="-122"/>
                </a:rPr>
                <a:t> </a:t>
              </a:r>
              <a:r>
                <a:rPr lang="en-US" altLang="zh-CN" sz="1600" b="1" dirty="0">
                  <a:solidFill>
                    <a:srgbClr val="000000"/>
                  </a:solidFill>
                  <a:ea typeface="宋体" panose="02010600030101010101" pitchFamily="2" charset="-122"/>
                  <a:sym typeface="Symbol" panose="05050102010706020507" pitchFamily="18" charset="2"/>
                </a:rPr>
                <a:t></a:t>
              </a:r>
              <a:r>
                <a:rPr lang="en-US" altLang="zh-CN" sz="1600" b="1" dirty="0">
                  <a:solidFill>
                    <a:srgbClr val="000000"/>
                  </a:solidFill>
                  <a:ea typeface="宋体" panose="02010600030101010101" pitchFamily="2" charset="-122"/>
                </a:rPr>
                <a:t> F(R</a:t>
              </a:r>
              <a:r>
                <a:rPr lang="en-US" altLang="zh-CN" sz="1600" b="1" baseline="-25000" dirty="0">
                  <a:solidFill>
                    <a:srgbClr val="000000"/>
                  </a:solidFill>
                  <a:ea typeface="宋体" panose="02010600030101010101" pitchFamily="2" charset="-122"/>
                </a:rPr>
                <a:t>i-1</a:t>
              </a:r>
              <a:r>
                <a:rPr lang="en-US" altLang="zh-CN" sz="1600" b="1" dirty="0">
                  <a:solidFill>
                    <a:srgbClr val="000000"/>
                  </a:solidFill>
                  <a:ea typeface="宋体" panose="02010600030101010101" pitchFamily="2" charset="-122"/>
                </a:rPr>
                <a:t>, K</a:t>
              </a:r>
              <a:r>
                <a:rPr lang="en-US" altLang="zh-CN" sz="1600" b="1" baseline="-25000" dirty="0">
                  <a:solidFill>
                    <a:srgbClr val="000000"/>
                  </a:solidFill>
                  <a:ea typeface="宋体" panose="02010600030101010101" pitchFamily="2" charset="-122"/>
                </a:rPr>
                <a:t>i</a:t>
              </a:r>
              <a:r>
                <a:rPr lang="en-US" altLang="zh-CN" sz="1600" b="1" dirty="0">
                  <a:solidFill>
                    <a:srgbClr val="000000"/>
                  </a:solidFill>
                  <a:ea typeface="宋体" panose="02010600030101010101" pitchFamily="2" charset="-122"/>
                </a:rPr>
                <a:t>)</a:t>
              </a:r>
              <a:endParaRPr lang="en-US" altLang="zh-CN" sz="1600" b="1" dirty="0">
                <a:latin typeface="Arial" panose="020B0604020202020204" pitchFamily="34" charset="0"/>
                <a:ea typeface="宋体" panose="02010600030101010101" pitchFamily="2" charset="-122"/>
              </a:endParaRPr>
            </a:p>
          </p:txBody>
        </p:sp>
        <p:sp>
          <p:nvSpPr>
            <p:cNvPr id="19" name="Rectangle 14"/>
            <p:cNvSpPr>
              <a:spLocks noChangeArrowheads="1"/>
            </p:cNvSpPr>
            <p:nvPr/>
          </p:nvSpPr>
          <p:spPr bwMode="auto">
            <a:xfrm>
              <a:off x="2349" y="7541"/>
              <a:ext cx="4046" cy="633"/>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Rectangle 15"/>
            <p:cNvSpPr>
              <a:spLocks noChangeArrowheads="1"/>
            </p:cNvSpPr>
            <p:nvPr/>
          </p:nvSpPr>
          <p:spPr bwMode="auto">
            <a:xfrm>
              <a:off x="6503" y="7541"/>
              <a:ext cx="4046" cy="633"/>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Oval 16"/>
            <p:cNvSpPr>
              <a:spLocks noChangeArrowheads="1"/>
            </p:cNvSpPr>
            <p:nvPr/>
          </p:nvSpPr>
          <p:spPr bwMode="auto">
            <a:xfrm>
              <a:off x="6134" y="5782"/>
              <a:ext cx="630" cy="633"/>
            </a:xfrm>
            <a:prstGeom prst="ellipse">
              <a:avLst/>
            </a:prstGeom>
            <a:noFill/>
            <a:ln w="12700">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Line 17"/>
            <p:cNvSpPr>
              <a:spLocks noChangeShapeType="1"/>
            </p:cNvSpPr>
            <p:nvPr/>
          </p:nvSpPr>
          <p:spPr bwMode="auto">
            <a:xfrm>
              <a:off x="8341" y="4941"/>
              <a:ext cx="0" cy="166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Line 18"/>
            <p:cNvSpPr>
              <a:spLocks noChangeShapeType="1"/>
            </p:cNvSpPr>
            <p:nvPr/>
          </p:nvSpPr>
          <p:spPr bwMode="auto">
            <a:xfrm flipH="1">
              <a:off x="4187" y="6608"/>
              <a:ext cx="4154" cy="92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Line 19"/>
            <p:cNvSpPr>
              <a:spLocks noChangeShapeType="1"/>
            </p:cNvSpPr>
            <p:nvPr/>
          </p:nvSpPr>
          <p:spPr bwMode="auto">
            <a:xfrm>
              <a:off x="4372" y="4941"/>
              <a:ext cx="0" cy="1019"/>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Line 20"/>
            <p:cNvSpPr>
              <a:spLocks noChangeShapeType="1"/>
            </p:cNvSpPr>
            <p:nvPr/>
          </p:nvSpPr>
          <p:spPr bwMode="auto">
            <a:xfrm>
              <a:off x="4372" y="6330"/>
              <a:ext cx="0" cy="27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Line 21"/>
            <p:cNvSpPr>
              <a:spLocks noChangeShapeType="1"/>
            </p:cNvSpPr>
            <p:nvPr/>
          </p:nvSpPr>
          <p:spPr bwMode="auto">
            <a:xfrm>
              <a:off x="4372" y="6608"/>
              <a:ext cx="4062" cy="92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Line 22"/>
            <p:cNvSpPr>
              <a:spLocks noChangeShapeType="1"/>
            </p:cNvSpPr>
            <p:nvPr/>
          </p:nvSpPr>
          <p:spPr bwMode="auto">
            <a:xfrm flipH="1">
              <a:off x="6772" y="6145"/>
              <a:ext cx="1569" cy="0"/>
            </a:xfrm>
            <a:prstGeom prst="line">
              <a:avLst/>
            </a:prstGeom>
            <a:noFill/>
            <a:ln w="127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Line 23"/>
            <p:cNvSpPr>
              <a:spLocks noChangeShapeType="1"/>
            </p:cNvSpPr>
            <p:nvPr/>
          </p:nvSpPr>
          <p:spPr bwMode="auto">
            <a:xfrm flipH="1">
              <a:off x="4557" y="6145"/>
              <a:ext cx="1569" cy="0"/>
            </a:xfrm>
            <a:prstGeom prst="line">
              <a:avLst/>
            </a:prstGeom>
            <a:noFill/>
            <a:ln w="127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Line 24"/>
            <p:cNvSpPr>
              <a:spLocks noChangeShapeType="1"/>
            </p:cNvSpPr>
            <p:nvPr/>
          </p:nvSpPr>
          <p:spPr bwMode="auto">
            <a:xfrm flipH="1">
              <a:off x="6680" y="5497"/>
              <a:ext cx="369" cy="370"/>
            </a:xfrm>
            <a:prstGeom prst="line">
              <a:avLst/>
            </a:prstGeom>
            <a:noFill/>
            <a:ln w="127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Text Box 25"/>
            <p:cNvSpPr txBox="1">
              <a:spLocks noChangeArrowheads="1"/>
            </p:cNvSpPr>
            <p:nvPr/>
          </p:nvSpPr>
          <p:spPr bwMode="auto">
            <a:xfrm>
              <a:off x="4152" y="5868"/>
              <a:ext cx="570"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6810" tIns="38405" rIns="76810" bIns="38405" anchor="ctr"/>
            <a:lstStyle/>
            <a:p>
              <a:pPr algn="just"/>
              <a:r>
                <a:rPr lang="zh-CN" altLang="en-US" sz="1600" b="1">
                  <a:ea typeface="宋体" panose="02010600030101010101" pitchFamily="2" charset="-122"/>
                  <a:sym typeface="Symbol" panose="05050102010706020507" pitchFamily="18" charset="2"/>
                </a:rPr>
                <a:t></a:t>
              </a:r>
              <a:endParaRPr lang="zh-CN" altLang="en-US" sz="1600" b="1">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2532290331"/>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68313" y="-99392"/>
            <a:ext cx="8229600" cy="1143000"/>
          </a:xfrm>
        </p:spPr>
        <p:txBody>
          <a:bodyPr/>
          <a:lstStyle/>
          <a:p>
            <a:r>
              <a:rPr lang="zh-CN" altLang="en-US" b="0" dirty="0">
                <a:solidFill>
                  <a:schemeClr val="bg1"/>
                </a:solidFill>
              </a:rPr>
              <a:t>对称分组加密算法</a:t>
            </a:r>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87</a:t>
            </a:fld>
            <a:endParaRPr lang="en-US" altLang="zh-CN"/>
          </a:p>
        </p:txBody>
      </p:sp>
      <p:sp>
        <p:nvSpPr>
          <p:cNvPr id="7" name="矩形 6"/>
          <p:cNvSpPr/>
          <p:nvPr/>
        </p:nvSpPr>
        <p:spPr>
          <a:xfrm>
            <a:off x="179512" y="1340768"/>
            <a:ext cx="8712968" cy="4739759"/>
          </a:xfrm>
          <a:prstGeom prst="rect">
            <a:avLst/>
          </a:prstGeom>
        </p:spPr>
        <p:txBody>
          <a:bodyPr wrap="square">
            <a:spAutoFit/>
          </a:bodyPr>
          <a:lstStyle/>
          <a:p>
            <a:pPr marL="0" lvl="1" indent="-342900" algn="l">
              <a:lnSpc>
                <a:spcPct val="150000"/>
              </a:lnSpc>
              <a:spcBef>
                <a:spcPts val="0"/>
              </a:spcBef>
              <a:spcAft>
                <a:spcPts val="600"/>
              </a:spcAft>
              <a:buClr>
                <a:schemeClr val="accent2"/>
              </a:buClr>
              <a:buBlip>
                <a:blip r:embed="rId4"/>
              </a:buBlip>
            </a:pPr>
            <a:r>
              <a:rPr lang="zh-CN" altLang="en-US" dirty="0">
                <a:latin typeface="微软雅黑" pitchFamily="34" charset="-122"/>
                <a:ea typeface="微软雅黑" pitchFamily="34" charset="-122"/>
              </a:rPr>
              <a:t>两种基本架构</a:t>
            </a:r>
            <a:endParaRPr lang="en-US" altLang="zh-CN" sz="2800" dirty="0">
              <a:latin typeface="微软雅黑" pitchFamily="34" charset="-122"/>
              <a:ea typeface="微软雅黑" pitchFamily="34" charset="-122"/>
            </a:endParaRPr>
          </a:p>
          <a:p>
            <a:pPr marL="0" lvl="1" algn="l">
              <a:lnSpc>
                <a:spcPct val="150000"/>
              </a:lnSpc>
              <a:spcBef>
                <a:spcPts val="0"/>
              </a:spcBef>
              <a:spcAft>
                <a:spcPts val="600"/>
              </a:spcAft>
              <a:buClr>
                <a:schemeClr val="accent2"/>
              </a:buClr>
            </a:pPr>
            <a:endParaRPr lang="en-US" altLang="zh-CN" sz="2800" dirty="0">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r>
              <a:rPr lang="en-US" altLang="zh-CN" sz="2800" dirty="0" err="1">
                <a:latin typeface="微软雅黑" pitchFamily="34" charset="-122"/>
                <a:ea typeface="微软雅黑" pitchFamily="34" charset="-122"/>
              </a:rPr>
              <a:t>Feistel</a:t>
            </a:r>
            <a:r>
              <a:rPr lang="zh-CN" altLang="en-US" sz="2800" dirty="0">
                <a:latin typeface="微软雅黑" pitchFamily="34" charset="-122"/>
                <a:ea typeface="微软雅黑" pitchFamily="34" charset="-122"/>
              </a:rPr>
              <a:t>结构</a:t>
            </a:r>
            <a:endParaRPr lang="en-US" altLang="zh-CN" sz="2800" dirty="0">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endParaRPr lang="en-US" altLang="zh-CN" sz="2800" dirty="0">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r>
              <a:rPr lang="en-US" altLang="zh-CN" sz="2800" b="1" dirty="0">
                <a:solidFill>
                  <a:srgbClr val="FF0000"/>
                </a:solidFill>
                <a:latin typeface="微软雅黑" pitchFamily="34" charset="-122"/>
                <a:ea typeface="微软雅黑" pitchFamily="34" charset="-122"/>
              </a:rPr>
              <a:t>SPN</a:t>
            </a:r>
            <a:r>
              <a:rPr lang="zh-CN" altLang="en-US" sz="2800" b="1" dirty="0">
                <a:solidFill>
                  <a:srgbClr val="FF0000"/>
                </a:solidFill>
                <a:latin typeface="微软雅黑" pitchFamily="34" charset="-122"/>
                <a:ea typeface="微软雅黑" pitchFamily="34" charset="-122"/>
              </a:rPr>
              <a:t>结构</a:t>
            </a:r>
            <a:endParaRPr lang="en-US" altLang="zh-CN" sz="2800" b="1" dirty="0">
              <a:solidFill>
                <a:srgbClr val="FF0000"/>
              </a:solidFill>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endParaRPr lang="en-US" altLang="zh-CN" sz="2800" dirty="0">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endParaRPr lang="en-US" altLang="zh-CN" sz="2800" dirty="0">
              <a:latin typeface="微软雅黑" pitchFamily="34" charset="-122"/>
              <a:ea typeface="微软雅黑" pitchFamily="34" charset="-122"/>
            </a:endParaRPr>
          </a:p>
        </p:txBody>
      </p:sp>
      <p:sp>
        <p:nvSpPr>
          <p:cNvPr id="8" name="Text Box 10"/>
          <p:cNvSpPr txBox="1">
            <a:spLocks noChangeArrowheads="1"/>
          </p:cNvSpPr>
          <p:nvPr/>
        </p:nvSpPr>
        <p:spPr bwMode="auto">
          <a:xfrm>
            <a:off x="395536" y="591071"/>
            <a:ext cx="1114747" cy="46166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zh-CN" sz="2400" dirty="0">
                <a:solidFill>
                  <a:schemeClr val="bg1"/>
                </a:solidFill>
                <a:latin typeface="Arial Black" pitchFamily="34" charset="0"/>
                <a:ea typeface="+mj-ea"/>
                <a:cs typeface="+mj-cs"/>
              </a:rPr>
              <a:t>2.2</a:t>
            </a:r>
          </a:p>
        </p:txBody>
      </p:sp>
      <p:graphicFrame>
        <p:nvGraphicFramePr>
          <p:cNvPr id="31" name="Object 4"/>
          <p:cNvGraphicFramePr>
            <a:graphicFrameLocks noChangeAspect="1"/>
          </p:cNvGraphicFramePr>
          <p:nvPr>
            <p:extLst>
              <p:ext uri="{D42A27DB-BD31-4B8C-83A1-F6EECF244321}">
                <p14:modId xmlns:p14="http://schemas.microsoft.com/office/powerpoint/2010/main" val="2091240668"/>
              </p:ext>
            </p:extLst>
          </p:nvPr>
        </p:nvGraphicFramePr>
        <p:xfrm>
          <a:off x="4211960" y="1916832"/>
          <a:ext cx="3921656" cy="4039934"/>
        </p:xfrm>
        <a:graphic>
          <a:graphicData uri="http://schemas.openxmlformats.org/presentationml/2006/ole">
            <mc:AlternateContent xmlns:mc="http://schemas.openxmlformats.org/markup-compatibility/2006">
              <mc:Choice xmlns:v="urn:schemas-microsoft-com:vml" Requires="v">
                <p:oleObj spid="_x0000_s19926" name="Visio" r:id="rId5" imgW="3368954" imgH="3469538" progId="Visio.Drawing.11">
                  <p:embed/>
                </p:oleObj>
              </mc:Choice>
              <mc:Fallback>
                <p:oleObj name="Visio" r:id="rId5" imgW="3368954" imgH="3469538" progId="Visio.Drawing.11">
                  <p:embed/>
                  <p:pic>
                    <p:nvPicPr>
                      <p:cNvPr id="31"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960" y="1916832"/>
                        <a:ext cx="3921656" cy="403993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452578723"/>
      </p:ext>
    </p:extLst>
  </p:cSld>
  <p:clrMapOvr>
    <a:masterClrMapping/>
  </p:clrMapOvr>
  <p:transition>
    <p:wipe dir="d"/>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68313" y="-99392"/>
            <a:ext cx="8229600" cy="1143000"/>
          </a:xfrm>
        </p:spPr>
        <p:txBody>
          <a:bodyPr/>
          <a:lstStyle/>
          <a:p>
            <a:r>
              <a:rPr lang="zh-CN" altLang="en-US" b="0" dirty="0">
                <a:solidFill>
                  <a:schemeClr val="bg1"/>
                </a:solidFill>
              </a:rPr>
              <a:t>两种结构的关系</a:t>
            </a:r>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88</a:t>
            </a:fld>
            <a:endParaRPr lang="en-US" altLang="zh-CN"/>
          </a:p>
        </p:txBody>
      </p:sp>
      <p:sp>
        <p:nvSpPr>
          <p:cNvPr id="7" name="矩形 6"/>
          <p:cNvSpPr/>
          <p:nvPr/>
        </p:nvSpPr>
        <p:spPr>
          <a:xfrm>
            <a:off x="179512" y="1340768"/>
            <a:ext cx="4584575" cy="6202532"/>
          </a:xfrm>
          <a:prstGeom prst="rect">
            <a:avLst/>
          </a:prstGeom>
        </p:spPr>
        <p:txBody>
          <a:bodyPr wrap="square">
            <a:spAutoFit/>
          </a:bodyPr>
          <a:lstStyle/>
          <a:p>
            <a:pPr marL="0" lvl="1" indent="-342900" algn="l">
              <a:lnSpc>
                <a:spcPct val="150000"/>
              </a:lnSpc>
              <a:spcBef>
                <a:spcPts val="0"/>
              </a:spcBef>
              <a:spcAft>
                <a:spcPts val="600"/>
              </a:spcAft>
              <a:buClr>
                <a:schemeClr val="accent2"/>
              </a:buClr>
              <a:buBlip>
                <a:blip r:embed="rId4"/>
              </a:buBlip>
            </a:pPr>
            <a:r>
              <a:rPr lang="zh-CN" altLang="en-US" dirty="0">
                <a:latin typeface="微软雅黑" pitchFamily="34" charset="-122"/>
                <a:ea typeface="微软雅黑" pitchFamily="34" charset="-122"/>
              </a:rPr>
              <a:t>两种基本架构</a:t>
            </a:r>
            <a:endParaRPr lang="en-US" altLang="zh-CN" sz="2800" dirty="0">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r>
              <a:rPr lang="en-US" altLang="zh-CN" sz="2800" dirty="0">
                <a:latin typeface="微软雅黑" pitchFamily="34" charset="-122"/>
                <a:ea typeface="微软雅黑" pitchFamily="34" charset="-122"/>
              </a:rPr>
              <a:t>Feistel</a:t>
            </a:r>
            <a:r>
              <a:rPr lang="zh-CN" altLang="en-US" sz="2800" dirty="0">
                <a:latin typeface="微软雅黑" pitchFamily="34" charset="-122"/>
                <a:ea typeface="微软雅黑" pitchFamily="34" charset="-122"/>
              </a:rPr>
              <a:t>结构中的</a:t>
            </a:r>
            <a:r>
              <a:rPr lang="en-US" altLang="zh-CN" sz="2800" dirty="0">
                <a:latin typeface="微软雅黑" pitchFamily="34" charset="-122"/>
                <a:ea typeface="微软雅黑" pitchFamily="34" charset="-122"/>
              </a:rPr>
              <a:t>F</a:t>
            </a:r>
            <a:r>
              <a:rPr lang="zh-CN" altLang="en-US" sz="2800" dirty="0">
                <a:latin typeface="微软雅黑" pitchFamily="34" charset="-122"/>
                <a:ea typeface="微软雅黑" pitchFamily="34" charset="-122"/>
              </a:rPr>
              <a:t>函数实现了</a:t>
            </a:r>
            <a:r>
              <a:rPr lang="en-US" altLang="zh-CN" sz="2800" dirty="0">
                <a:latin typeface="微软雅黑" pitchFamily="34" charset="-122"/>
                <a:ea typeface="微软雅黑" pitchFamily="34" charset="-122"/>
              </a:rPr>
              <a:t>S</a:t>
            </a:r>
            <a:r>
              <a:rPr lang="zh-CN" altLang="en-US" sz="2800" dirty="0">
                <a:latin typeface="微软雅黑" pitchFamily="34" charset="-122"/>
                <a:ea typeface="微软雅黑" pitchFamily="34" charset="-122"/>
              </a:rPr>
              <a:t>操作和</a:t>
            </a:r>
            <a:r>
              <a:rPr lang="en-US" altLang="zh-CN" sz="2800" dirty="0">
                <a:latin typeface="微软雅黑" pitchFamily="34" charset="-122"/>
                <a:ea typeface="微软雅黑" pitchFamily="34" charset="-122"/>
              </a:rPr>
              <a:t>P</a:t>
            </a:r>
            <a:r>
              <a:rPr lang="zh-CN" altLang="en-US" sz="2800" dirty="0">
                <a:latin typeface="微软雅黑" pitchFamily="34" charset="-122"/>
                <a:ea typeface="微软雅黑" pitchFamily="34" charset="-122"/>
              </a:rPr>
              <a:t>操作</a:t>
            </a:r>
            <a:endParaRPr lang="en-US" altLang="zh-CN" sz="2800" dirty="0">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r>
              <a:rPr lang="zh-CN" altLang="en-US" sz="2800" dirty="0">
                <a:latin typeface="微软雅黑" pitchFamily="34" charset="-122"/>
                <a:ea typeface="微软雅黑" pitchFamily="34" charset="-122"/>
              </a:rPr>
              <a:t>每次只针对一半的数据进行处理，效率低</a:t>
            </a:r>
            <a:endParaRPr lang="en-US" altLang="zh-CN" sz="2800" dirty="0">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r>
              <a:rPr lang="zh-CN" altLang="en-US" sz="2800" dirty="0">
                <a:latin typeface="微软雅黑" pitchFamily="34" charset="-122"/>
                <a:ea typeface="微软雅黑" pitchFamily="34" charset="-122"/>
              </a:rPr>
              <a:t>目前主流的对称分组加密都采用</a:t>
            </a:r>
            <a:r>
              <a:rPr lang="en-US" altLang="zh-CN" sz="2800" dirty="0">
                <a:latin typeface="微软雅黑" pitchFamily="34" charset="-122"/>
                <a:ea typeface="微软雅黑" pitchFamily="34" charset="-122"/>
              </a:rPr>
              <a:t>SPN</a:t>
            </a:r>
            <a:r>
              <a:rPr lang="zh-CN" altLang="en-US" sz="2800" dirty="0">
                <a:latin typeface="微软雅黑" pitchFamily="34" charset="-122"/>
                <a:ea typeface="微软雅黑" pitchFamily="34" charset="-122"/>
              </a:rPr>
              <a:t>结构</a:t>
            </a:r>
            <a:endParaRPr lang="en-US" altLang="zh-CN" sz="2800" dirty="0">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endParaRPr lang="en-US" altLang="zh-CN" sz="2800" dirty="0">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endParaRPr lang="en-US" altLang="zh-CN" sz="2800" dirty="0">
              <a:latin typeface="微软雅黑" pitchFamily="34" charset="-122"/>
              <a:ea typeface="微软雅黑" pitchFamily="34" charset="-122"/>
            </a:endParaRPr>
          </a:p>
        </p:txBody>
      </p:sp>
      <p:sp>
        <p:nvSpPr>
          <p:cNvPr id="8" name="Text Box 10"/>
          <p:cNvSpPr txBox="1">
            <a:spLocks noChangeArrowheads="1"/>
          </p:cNvSpPr>
          <p:nvPr/>
        </p:nvSpPr>
        <p:spPr bwMode="auto">
          <a:xfrm>
            <a:off x="395536" y="591071"/>
            <a:ext cx="1114747" cy="46166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zh-CN" sz="2400" dirty="0">
                <a:solidFill>
                  <a:schemeClr val="bg1"/>
                </a:solidFill>
                <a:latin typeface="Arial Black" pitchFamily="34" charset="0"/>
                <a:ea typeface="+mj-ea"/>
                <a:cs typeface="+mj-cs"/>
              </a:rPr>
              <a:t>2.2</a:t>
            </a:r>
          </a:p>
        </p:txBody>
      </p:sp>
      <p:graphicFrame>
        <p:nvGraphicFramePr>
          <p:cNvPr id="31" name="Object 4"/>
          <p:cNvGraphicFramePr>
            <a:graphicFrameLocks noChangeAspect="1"/>
          </p:cNvGraphicFramePr>
          <p:nvPr>
            <p:extLst>
              <p:ext uri="{D42A27DB-BD31-4B8C-83A1-F6EECF244321}">
                <p14:modId xmlns:p14="http://schemas.microsoft.com/office/powerpoint/2010/main" val="564028470"/>
              </p:ext>
            </p:extLst>
          </p:nvPr>
        </p:nvGraphicFramePr>
        <p:xfrm>
          <a:off x="5601226" y="3732165"/>
          <a:ext cx="2559405" cy="2636598"/>
        </p:xfrm>
        <a:graphic>
          <a:graphicData uri="http://schemas.openxmlformats.org/presentationml/2006/ole">
            <mc:AlternateContent xmlns:mc="http://schemas.openxmlformats.org/markup-compatibility/2006">
              <mc:Choice xmlns:v="urn:schemas-microsoft-com:vml" Requires="v">
                <p:oleObj spid="_x0000_s23955" name="Visio" r:id="rId5" imgW="3368954" imgH="3469538" progId="Visio.Drawing.11">
                  <p:embed/>
                </p:oleObj>
              </mc:Choice>
              <mc:Fallback>
                <p:oleObj name="Visio" r:id="rId5" imgW="3368954" imgH="3469538" progId="Visio.Drawing.11">
                  <p:embed/>
                  <p:pic>
                    <p:nvPicPr>
                      <p:cNvPr id="31"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1226" y="3732165"/>
                        <a:ext cx="2559405" cy="2636598"/>
                      </a:xfrm>
                      <a:prstGeom prst="rect">
                        <a:avLst/>
                      </a:prstGeom>
                      <a:noFill/>
                      <a:ln>
                        <a:noFill/>
                      </a:ln>
                      <a:effectLst/>
                    </p:spPr>
                  </p:pic>
                </p:oleObj>
              </mc:Fallback>
            </mc:AlternateContent>
          </a:graphicData>
        </a:graphic>
      </p:graphicFrame>
      <p:grpSp>
        <p:nvGrpSpPr>
          <p:cNvPr id="9" name="Group 4">
            <a:extLst>
              <a:ext uri="{FF2B5EF4-FFF2-40B4-BE49-F238E27FC236}">
                <a16:creationId xmlns:a16="http://schemas.microsoft.com/office/drawing/2014/main" id="{8339C2D7-8C18-49BD-A83C-F9AFC9060AD7}"/>
              </a:ext>
            </a:extLst>
          </p:cNvPr>
          <p:cNvGrpSpPr>
            <a:grpSpLocks noChangeAspect="1"/>
          </p:cNvGrpSpPr>
          <p:nvPr/>
        </p:nvGrpSpPr>
        <p:grpSpPr bwMode="auto">
          <a:xfrm>
            <a:off x="4856644" y="1324971"/>
            <a:ext cx="4102605" cy="2126379"/>
            <a:chOff x="2349" y="4301"/>
            <a:chExt cx="8200" cy="4257"/>
          </a:xfrm>
        </p:grpSpPr>
        <p:sp>
          <p:nvSpPr>
            <p:cNvPr id="10" name="AutoShape 5">
              <a:extLst>
                <a:ext uri="{FF2B5EF4-FFF2-40B4-BE49-F238E27FC236}">
                  <a16:creationId xmlns:a16="http://schemas.microsoft.com/office/drawing/2014/main" id="{22E4A19A-280F-4CC5-8270-4E550E18B69A}"/>
                </a:ext>
              </a:extLst>
            </p:cNvPr>
            <p:cNvSpPr>
              <a:spLocks noChangeAspect="1" noChangeArrowheads="1"/>
            </p:cNvSpPr>
            <p:nvPr/>
          </p:nvSpPr>
          <p:spPr bwMode="auto">
            <a:xfrm>
              <a:off x="2349" y="4301"/>
              <a:ext cx="8200" cy="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 name="Rectangle 6">
              <a:extLst>
                <a:ext uri="{FF2B5EF4-FFF2-40B4-BE49-F238E27FC236}">
                  <a16:creationId xmlns:a16="http://schemas.microsoft.com/office/drawing/2014/main" id="{FFB70367-898F-4A62-9992-7BEA1F98E2EF}"/>
                </a:ext>
              </a:extLst>
            </p:cNvPr>
            <p:cNvSpPr>
              <a:spLocks noChangeArrowheads="1"/>
            </p:cNvSpPr>
            <p:nvPr/>
          </p:nvSpPr>
          <p:spPr bwMode="auto">
            <a:xfrm>
              <a:off x="3986" y="4368"/>
              <a:ext cx="558" cy="426"/>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7643" tIns="23822" rIns="47643" bIns="23822">
              <a:spAutoFit/>
            </a:bodyPr>
            <a:lstStyle/>
            <a:p>
              <a:pPr algn="just"/>
              <a:r>
                <a:rPr lang="en-US" altLang="zh-CN" sz="1600" b="1">
                  <a:solidFill>
                    <a:srgbClr val="000000"/>
                  </a:solidFill>
                  <a:ea typeface="宋体" panose="02010600030101010101" pitchFamily="2" charset="-122"/>
                </a:rPr>
                <a:t>L</a:t>
              </a:r>
              <a:r>
                <a:rPr lang="en-US" altLang="zh-CN" sz="1600" b="1" baseline="-25000">
                  <a:solidFill>
                    <a:srgbClr val="000000"/>
                  </a:solidFill>
                  <a:ea typeface="宋体" panose="02010600030101010101" pitchFamily="2" charset="-122"/>
                </a:rPr>
                <a:t>i-1</a:t>
              </a:r>
              <a:endParaRPr lang="en-US" altLang="zh-CN" sz="1600" b="1">
                <a:latin typeface="Arial" panose="020B0604020202020204" pitchFamily="34" charset="0"/>
                <a:ea typeface="宋体" panose="02010600030101010101" pitchFamily="2" charset="-122"/>
              </a:endParaRPr>
            </a:p>
          </p:txBody>
        </p:sp>
        <p:sp>
          <p:nvSpPr>
            <p:cNvPr id="12" name="Rectangle 7">
              <a:extLst>
                <a:ext uri="{FF2B5EF4-FFF2-40B4-BE49-F238E27FC236}">
                  <a16:creationId xmlns:a16="http://schemas.microsoft.com/office/drawing/2014/main" id="{1C45779B-8022-44C0-8800-405E7F532120}"/>
                </a:ext>
              </a:extLst>
            </p:cNvPr>
            <p:cNvSpPr>
              <a:spLocks noChangeArrowheads="1"/>
            </p:cNvSpPr>
            <p:nvPr/>
          </p:nvSpPr>
          <p:spPr bwMode="auto">
            <a:xfrm>
              <a:off x="7952" y="4368"/>
              <a:ext cx="575" cy="426"/>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7643" tIns="23822" rIns="47643" bIns="23822">
              <a:spAutoFit/>
            </a:bodyPr>
            <a:lstStyle/>
            <a:p>
              <a:pPr algn="just"/>
              <a:r>
                <a:rPr lang="en-US" altLang="zh-CN" sz="1600" b="1">
                  <a:solidFill>
                    <a:srgbClr val="000000"/>
                  </a:solidFill>
                  <a:ea typeface="宋体" panose="02010600030101010101" pitchFamily="2" charset="-122"/>
                </a:rPr>
                <a:t>R</a:t>
              </a:r>
              <a:r>
                <a:rPr lang="en-US" altLang="zh-CN" sz="1600" b="1" baseline="-25000">
                  <a:solidFill>
                    <a:srgbClr val="000000"/>
                  </a:solidFill>
                  <a:ea typeface="宋体" panose="02010600030101010101" pitchFamily="2" charset="-122"/>
                </a:rPr>
                <a:t>i-1</a:t>
              </a:r>
              <a:endParaRPr lang="en-US" altLang="zh-CN" sz="1600" b="1">
                <a:latin typeface="Arial" panose="020B0604020202020204" pitchFamily="34" charset="0"/>
                <a:ea typeface="宋体" panose="02010600030101010101" pitchFamily="2" charset="-122"/>
              </a:endParaRPr>
            </a:p>
          </p:txBody>
        </p:sp>
        <p:sp>
          <p:nvSpPr>
            <p:cNvPr id="13" name="Rectangle 8">
              <a:extLst>
                <a:ext uri="{FF2B5EF4-FFF2-40B4-BE49-F238E27FC236}">
                  <a16:creationId xmlns:a16="http://schemas.microsoft.com/office/drawing/2014/main" id="{E7DC3866-4F38-4D6F-BE18-2C4A2646EC38}"/>
                </a:ext>
              </a:extLst>
            </p:cNvPr>
            <p:cNvSpPr>
              <a:spLocks noChangeArrowheads="1"/>
            </p:cNvSpPr>
            <p:nvPr/>
          </p:nvSpPr>
          <p:spPr bwMode="auto">
            <a:xfrm>
              <a:off x="6292" y="5848"/>
              <a:ext cx="319" cy="42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7643" tIns="23822" rIns="47643" bIns="23822">
              <a:spAutoFit/>
            </a:bodyPr>
            <a:lstStyle/>
            <a:p>
              <a:pPr algn="just"/>
              <a:r>
                <a:rPr lang="en-US" altLang="zh-CN" sz="1600" b="1" dirty="0">
                  <a:solidFill>
                    <a:srgbClr val="000000"/>
                  </a:solidFill>
                  <a:ea typeface="宋体" panose="02010600030101010101" pitchFamily="2" charset="-122"/>
                </a:rPr>
                <a:t>F</a:t>
              </a:r>
              <a:endParaRPr lang="en-US" altLang="zh-CN" sz="1600" b="1" dirty="0">
                <a:latin typeface="Arial" panose="020B0604020202020204" pitchFamily="34" charset="0"/>
                <a:ea typeface="宋体" panose="02010600030101010101" pitchFamily="2" charset="-122"/>
              </a:endParaRPr>
            </a:p>
          </p:txBody>
        </p:sp>
        <p:sp>
          <p:nvSpPr>
            <p:cNvPr id="14" name="Rectangle 9">
              <a:extLst>
                <a:ext uri="{FF2B5EF4-FFF2-40B4-BE49-F238E27FC236}">
                  <a16:creationId xmlns:a16="http://schemas.microsoft.com/office/drawing/2014/main" id="{E6747658-9BAD-4704-801C-210513CFE64C}"/>
                </a:ext>
              </a:extLst>
            </p:cNvPr>
            <p:cNvSpPr>
              <a:spLocks noChangeArrowheads="1"/>
            </p:cNvSpPr>
            <p:nvPr/>
          </p:nvSpPr>
          <p:spPr bwMode="auto">
            <a:xfrm>
              <a:off x="7031" y="5200"/>
              <a:ext cx="425" cy="426"/>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7643" tIns="23822" rIns="47643" bIns="23822">
              <a:spAutoFit/>
            </a:bodyPr>
            <a:lstStyle/>
            <a:p>
              <a:pPr algn="just"/>
              <a:r>
                <a:rPr lang="en-US" altLang="zh-CN" sz="1600" b="1">
                  <a:solidFill>
                    <a:srgbClr val="000000"/>
                  </a:solidFill>
                  <a:ea typeface="宋体" panose="02010600030101010101" pitchFamily="2" charset="-122"/>
                </a:rPr>
                <a:t>K</a:t>
              </a:r>
              <a:r>
                <a:rPr lang="en-US" altLang="zh-CN" sz="1600" b="1" baseline="-25000">
                  <a:solidFill>
                    <a:srgbClr val="000000"/>
                  </a:solidFill>
                  <a:ea typeface="宋体" panose="02010600030101010101" pitchFamily="2" charset="-122"/>
                </a:rPr>
                <a:t>i</a:t>
              </a:r>
              <a:endParaRPr lang="en-US" altLang="zh-CN" sz="1600" b="1">
                <a:latin typeface="Arial" panose="020B0604020202020204" pitchFamily="34" charset="0"/>
                <a:ea typeface="宋体" panose="02010600030101010101" pitchFamily="2" charset="-122"/>
              </a:endParaRPr>
            </a:p>
          </p:txBody>
        </p:sp>
        <p:sp>
          <p:nvSpPr>
            <p:cNvPr id="15" name="Rectangle 10">
              <a:extLst>
                <a:ext uri="{FF2B5EF4-FFF2-40B4-BE49-F238E27FC236}">
                  <a16:creationId xmlns:a16="http://schemas.microsoft.com/office/drawing/2014/main" id="{6580E6FD-B1EB-4617-99A1-ABE2AA045E92}"/>
                </a:ext>
              </a:extLst>
            </p:cNvPr>
            <p:cNvSpPr>
              <a:spLocks noChangeArrowheads="1"/>
            </p:cNvSpPr>
            <p:nvPr/>
          </p:nvSpPr>
          <p:spPr bwMode="auto">
            <a:xfrm>
              <a:off x="2349" y="4301"/>
              <a:ext cx="4046" cy="633"/>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6" name="Rectangle 11">
              <a:extLst>
                <a:ext uri="{FF2B5EF4-FFF2-40B4-BE49-F238E27FC236}">
                  <a16:creationId xmlns:a16="http://schemas.microsoft.com/office/drawing/2014/main" id="{A087A5FD-8B3E-4781-AEE1-3D6E81D75D54}"/>
                </a:ext>
              </a:extLst>
            </p:cNvPr>
            <p:cNvSpPr>
              <a:spLocks noChangeArrowheads="1"/>
            </p:cNvSpPr>
            <p:nvPr/>
          </p:nvSpPr>
          <p:spPr bwMode="auto">
            <a:xfrm>
              <a:off x="6503" y="4301"/>
              <a:ext cx="3954" cy="633"/>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7" name="Rectangle 12">
              <a:extLst>
                <a:ext uri="{FF2B5EF4-FFF2-40B4-BE49-F238E27FC236}">
                  <a16:creationId xmlns:a16="http://schemas.microsoft.com/office/drawing/2014/main" id="{EDCEE80B-EFFD-4EFF-8561-E6E0CE964F8A}"/>
                </a:ext>
              </a:extLst>
            </p:cNvPr>
            <p:cNvSpPr>
              <a:spLocks noChangeArrowheads="1"/>
            </p:cNvSpPr>
            <p:nvPr/>
          </p:nvSpPr>
          <p:spPr bwMode="auto">
            <a:xfrm>
              <a:off x="3522" y="7610"/>
              <a:ext cx="1142" cy="42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7643" tIns="23822" rIns="47643" bIns="23822">
              <a:spAutoFit/>
            </a:bodyPr>
            <a:lstStyle/>
            <a:p>
              <a:pPr algn="just"/>
              <a:r>
                <a:rPr lang="en-US" altLang="zh-CN" sz="1600" b="1">
                  <a:solidFill>
                    <a:srgbClr val="000000"/>
                  </a:solidFill>
                  <a:ea typeface="宋体" panose="02010600030101010101" pitchFamily="2" charset="-122"/>
                </a:rPr>
                <a:t>L</a:t>
              </a:r>
              <a:r>
                <a:rPr lang="en-US" altLang="zh-CN" sz="1600" b="1" baseline="-25000">
                  <a:solidFill>
                    <a:srgbClr val="000000"/>
                  </a:solidFill>
                  <a:ea typeface="宋体" panose="02010600030101010101" pitchFamily="2" charset="-122"/>
                </a:rPr>
                <a:t>i</a:t>
              </a:r>
              <a:r>
                <a:rPr lang="en-US" altLang="zh-CN" sz="1600" b="1">
                  <a:solidFill>
                    <a:srgbClr val="000000"/>
                  </a:solidFill>
                  <a:ea typeface="宋体" panose="02010600030101010101" pitchFamily="2" charset="-122"/>
                </a:rPr>
                <a:t> = R</a:t>
              </a:r>
              <a:r>
                <a:rPr lang="en-US" altLang="zh-CN" sz="1600" b="1" baseline="-25000">
                  <a:solidFill>
                    <a:srgbClr val="000000"/>
                  </a:solidFill>
                  <a:ea typeface="宋体" panose="02010600030101010101" pitchFamily="2" charset="-122"/>
                </a:rPr>
                <a:t>i-1</a:t>
              </a:r>
              <a:endParaRPr lang="en-US" altLang="zh-CN" sz="1600" b="1">
                <a:latin typeface="Arial" panose="020B0604020202020204" pitchFamily="34" charset="0"/>
                <a:ea typeface="宋体" panose="02010600030101010101" pitchFamily="2" charset="-122"/>
              </a:endParaRPr>
            </a:p>
          </p:txBody>
        </p:sp>
        <p:sp>
          <p:nvSpPr>
            <p:cNvPr id="18" name="Rectangle 13">
              <a:extLst>
                <a:ext uri="{FF2B5EF4-FFF2-40B4-BE49-F238E27FC236}">
                  <a16:creationId xmlns:a16="http://schemas.microsoft.com/office/drawing/2014/main" id="{A2F16048-BC4E-4FF2-AC72-73FD0B23AA61}"/>
                </a:ext>
              </a:extLst>
            </p:cNvPr>
            <p:cNvSpPr>
              <a:spLocks noChangeArrowheads="1"/>
            </p:cNvSpPr>
            <p:nvPr/>
          </p:nvSpPr>
          <p:spPr bwMode="auto">
            <a:xfrm>
              <a:off x="6479" y="7511"/>
              <a:ext cx="3357" cy="42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7643" tIns="23822" rIns="47643" bIns="23822">
              <a:spAutoFit/>
            </a:bodyPr>
            <a:lstStyle/>
            <a:p>
              <a:pPr algn="just"/>
              <a:r>
                <a:rPr lang="en-US" altLang="zh-CN" sz="1600" dirty="0">
                  <a:solidFill>
                    <a:srgbClr val="000000"/>
                  </a:solidFill>
                  <a:ea typeface="宋体" panose="02010600030101010101" pitchFamily="2" charset="-122"/>
                </a:rPr>
                <a:t>        </a:t>
              </a:r>
              <a:r>
                <a:rPr lang="en-US" altLang="zh-CN" sz="1600" b="1" dirty="0">
                  <a:solidFill>
                    <a:srgbClr val="000000"/>
                  </a:solidFill>
                  <a:ea typeface="宋体" panose="02010600030101010101" pitchFamily="2" charset="-122"/>
                </a:rPr>
                <a:t>R</a:t>
              </a:r>
              <a:r>
                <a:rPr lang="en-US" altLang="zh-CN" sz="1600" b="1" baseline="-25000" dirty="0">
                  <a:solidFill>
                    <a:srgbClr val="000000"/>
                  </a:solidFill>
                  <a:ea typeface="宋体" panose="02010600030101010101" pitchFamily="2" charset="-122"/>
                </a:rPr>
                <a:t>i</a:t>
              </a:r>
              <a:r>
                <a:rPr lang="en-US" altLang="zh-CN" sz="1600" b="1" dirty="0">
                  <a:solidFill>
                    <a:srgbClr val="000000"/>
                  </a:solidFill>
                  <a:ea typeface="宋体" panose="02010600030101010101" pitchFamily="2" charset="-122"/>
                </a:rPr>
                <a:t> = L</a:t>
              </a:r>
              <a:r>
                <a:rPr lang="en-US" altLang="zh-CN" sz="1600" b="1" baseline="-25000" dirty="0">
                  <a:solidFill>
                    <a:srgbClr val="000000"/>
                  </a:solidFill>
                  <a:ea typeface="宋体" panose="02010600030101010101" pitchFamily="2" charset="-122"/>
                </a:rPr>
                <a:t>i-1</a:t>
              </a:r>
              <a:r>
                <a:rPr lang="en-US" altLang="zh-CN" sz="1600" b="1" dirty="0">
                  <a:solidFill>
                    <a:srgbClr val="000000"/>
                  </a:solidFill>
                  <a:ea typeface="宋体" panose="02010600030101010101" pitchFamily="2" charset="-122"/>
                </a:rPr>
                <a:t> </a:t>
              </a:r>
              <a:r>
                <a:rPr lang="en-US" altLang="zh-CN" sz="1600" b="1" dirty="0">
                  <a:solidFill>
                    <a:srgbClr val="000000"/>
                  </a:solidFill>
                  <a:ea typeface="宋体" panose="02010600030101010101" pitchFamily="2" charset="-122"/>
                  <a:sym typeface="Symbol" panose="05050102010706020507" pitchFamily="18" charset="2"/>
                </a:rPr>
                <a:t></a:t>
              </a:r>
              <a:r>
                <a:rPr lang="en-US" altLang="zh-CN" sz="1600" b="1" dirty="0">
                  <a:solidFill>
                    <a:srgbClr val="000000"/>
                  </a:solidFill>
                  <a:ea typeface="宋体" panose="02010600030101010101" pitchFamily="2" charset="-122"/>
                </a:rPr>
                <a:t> F(R</a:t>
              </a:r>
              <a:r>
                <a:rPr lang="en-US" altLang="zh-CN" sz="1600" b="1" baseline="-25000" dirty="0">
                  <a:solidFill>
                    <a:srgbClr val="000000"/>
                  </a:solidFill>
                  <a:ea typeface="宋体" panose="02010600030101010101" pitchFamily="2" charset="-122"/>
                </a:rPr>
                <a:t>i-1</a:t>
              </a:r>
              <a:r>
                <a:rPr lang="en-US" altLang="zh-CN" sz="1600" b="1" dirty="0">
                  <a:solidFill>
                    <a:srgbClr val="000000"/>
                  </a:solidFill>
                  <a:ea typeface="宋体" panose="02010600030101010101" pitchFamily="2" charset="-122"/>
                </a:rPr>
                <a:t>, K</a:t>
              </a:r>
              <a:r>
                <a:rPr lang="en-US" altLang="zh-CN" sz="1600" b="1" baseline="-25000" dirty="0">
                  <a:solidFill>
                    <a:srgbClr val="000000"/>
                  </a:solidFill>
                  <a:ea typeface="宋体" panose="02010600030101010101" pitchFamily="2" charset="-122"/>
                </a:rPr>
                <a:t>i</a:t>
              </a:r>
              <a:r>
                <a:rPr lang="en-US" altLang="zh-CN" sz="1600" b="1" dirty="0">
                  <a:solidFill>
                    <a:srgbClr val="000000"/>
                  </a:solidFill>
                  <a:ea typeface="宋体" panose="02010600030101010101" pitchFamily="2" charset="-122"/>
                </a:rPr>
                <a:t>)</a:t>
              </a:r>
              <a:endParaRPr lang="en-US" altLang="zh-CN" sz="1600" b="1" dirty="0">
                <a:latin typeface="Arial" panose="020B0604020202020204" pitchFamily="34" charset="0"/>
                <a:ea typeface="宋体" panose="02010600030101010101" pitchFamily="2" charset="-122"/>
              </a:endParaRPr>
            </a:p>
          </p:txBody>
        </p:sp>
        <p:sp>
          <p:nvSpPr>
            <p:cNvPr id="19" name="Rectangle 14">
              <a:extLst>
                <a:ext uri="{FF2B5EF4-FFF2-40B4-BE49-F238E27FC236}">
                  <a16:creationId xmlns:a16="http://schemas.microsoft.com/office/drawing/2014/main" id="{A371A1F6-F9E1-4424-9474-C04DC8D345A7}"/>
                </a:ext>
              </a:extLst>
            </p:cNvPr>
            <p:cNvSpPr>
              <a:spLocks noChangeArrowheads="1"/>
            </p:cNvSpPr>
            <p:nvPr/>
          </p:nvSpPr>
          <p:spPr bwMode="auto">
            <a:xfrm>
              <a:off x="2349" y="7541"/>
              <a:ext cx="4046" cy="633"/>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0" name="Rectangle 15">
              <a:extLst>
                <a:ext uri="{FF2B5EF4-FFF2-40B4-BE49-F238E27FC236}">
                  <a16:creationId xmlns:a16="http://schemas.microsoft.com/office/drawing/2014/main" id="{A10F2502-35D9-47A7-8248-9178BA62FB62}"/>
                </a:ext>
              </a:extLst>
            </p:cNvPr>
            <p:cNvSpPr>
              <a:spLocks noChangeArrowheads="1"/>
            </p:cNvSpPr>
            <p:nvPr/>
          </p:nvSpPr>
          <p:spPr bwMode="auto">
            <a:xfrm>
              <a:off x="6503" y="7541"/>
              <a:ext cx="4046" cy="633"/>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1" name="Oval 16">
              <a:extLst>
                <a:ext uri="{FF2B5EF4-FFF2-40B4-BE49-F238E27FC236}">
                  <a16:creationId xmlns:a16="http://schemas.microsoft.com/office/drawing/2014/main" id="{521D00EE-9FE4-4486-A67F-F93BB5BA23EC}"/>
                </a:ext>
              </a:extLst>
            </p:cNvPr>
            <p:cNvSpPr>
              <a:spLocks noChangeArrowheads="1"/>
            </p:cNvSpPr>
            <p:nvPr/>
          </p:nvSpPr>
          <p:spPr bwMode="auto">
            <a:xfrm>
              <a:off x="6134" y="5782"/>
              <a:ext cx="630" cy="633"/>
            </a:xfrm>
            <a:prstGeom prst="ellipse">
              <a:avLst/>
            </a:prstGeom>
            <a:noFill/>
            <a:ln w="12700">
              <a:solidFill>
                <a:srgbClr val="00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2" name="Line 17">
              <a:extLst>
                <a:ext uri="{FF2B5EF4-FFF2-40B4-BE49-F238E27FC236}">
                  <a16:creationId xmlns:a16="http://schemas.microsoft.com/office/drawing/2014/main" id="{66A21200-1ECE-4D2E-817D-A5E86A714B75}"/>
                </a:ext>
              </a:extLst>
            </p:cNvPr>
            <p:cNvSpPr>
              <a:spLocks noChangeShapeType="1"/>
            </p:cNvSpPr>
            <p:nvPr/>
          </p:nvSpPr>
          <p:spPr bwMode="auto">
            <a:xfrm>
              <a:off x="8341" y="4941"/>
              <a:ext cx="0" cy="1667"/>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3" name="Line 18">
              <a:extLst>
                <a:ext uri="{FF2B5EF4-FFF2-40B4-BE49-F238E27FC236}">
                  <a16:creationId xmlns:a16="http://schemas.microsoft.com/office/drawing/2014/main" id="{5089843E-EB4B-42F8-BAA8-C2E72F06B62A}"/>
                </a:ext>
              </a:extLst>
            </p:cNvPr>
            <p:cNvSpPr>
              <a:spLocks noChangeShapeType="1"/>
            </p:cNvSpPr>
            <p:nvPr/>
          </p:nvSpPr>
          <p:spPr bwMode="auto">
            <a:xfrm flipH="1">
              <a:off x="4187" y="6608"/>
              <a:ext cx="4154" cy="92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4" name="Line 19">
              <a:extLst>
                <a:ext uri="{FF2B5EF4-FFF2-40B4-BE49-F238E27FC236}">
                  <a16:creationId xmlns:a16="http://schemas.microsoft.com/office/drawing/2014/main" id="{12409D07-A195-43C2-982F-5D4D0103FE93}"/>
                </a:ext>
              </a:extLst>
            </p:cNvPr>
            <p:cNvSpPr>
              <a:spLocks noChangeShapeType="1"/>
            </p:cNvSpPr>
            <p:nvPr/>
          </p:nvSpPr>
          <p:spPr bwMode="auto">
            <a:xfrm>
              <a:off x="4372" y="4941"/>
              <a:ext cx="0" cy="1019"/>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5" name="Line 20">
              <a:extLst>
                <a:ext uri="{FF2B5EF4-FFF2-40B4-BE49-F238E27FC236}">
                  <a16:creationId xmlns:a16="http://schemas.microsoft.com/office/drawing/2014/main" id="{B523F49F-7AC6-46DA-9957-F0F4602BFB6C}"/>
                </a:ext>
              </a:extLst>
            </p:cNvPr>
            <p:cNvSpPr>
              <a:spLocks noChangeShapeType="1"/>
            </p:cNvSpPr>
            <p:nvPr/>
          </p:nvSpPr>
          <p:spPr bwMode="auto">
            <a:xfrm>
              <a:off x="4372" y="6330"/>
              <a:ext cx="0" cy="27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6" name="Line 21">
              <a:extLst>
                <a:ext uri="{FF2B5EF4-FFF2-40B4-BE49-F238E27FC236}">
                  <a16:creationId xmlns:a16="http://schemas.microsoft.com/office/drawing/2014/main" id="{002CC3E8-AF02-4E57-90A3-84070EB3CE7F}"/>
                </a:ext>
              </a:extLst>
            </p:cNvPr>
            <p:cNvSpPr>
              <a:spLocks noChangeShapeType="1"/>
            </p:cNvSpPr>
            <p:nvPr/>
          </p:nvSpPr>
          <p:spPr bwMode="auto">
            <a:xfrm>
              <a:off x="4372" y="6608"/>
              <a:ext cx="4062" cy="926"/>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 name="Line 22">
              <a:extLst>
                <a:ext uri="{FF2B5EF4-FFF2-40B4-BE49-F238E27FC236}">
                  <a16:creationId xmlns:a16="http://schemas.microsoft.com/office/drawing/2014/main" id="{45D7112D-5F6D-4F80-B4D7-244EFE7EA16B}"/>
                </a:ext>
              </a:extLst>
            </p:cNvPr>
            <p:cNvSpPr>
              <a:spLocks noChangeShapeType="1"/>
            </p:cNvSpPr>
            <p:nvPr/>
          </p:nvSpPr>
          <p:spPr bwMode="auto">
            <a:xfrm flipH="1">
              <a:off x="6772" y="6145"/>
              <a:ext cx="1569" cy="0"/>
            </a:xfrm>
            <a:prstGeom prst="line">
              <a:avLst/>
            </a:prstGeom>
            <a:noFill/>
            <a:ln w="127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8" name="Line 23">
              <a:extLst>
                <a:ext uri="{FF2B5EF4-FFF2-40B4-BE49-F238E27FC236}">
                  <a16:creationId xmlns:a16="http://schemas.microsoft.com/office/drawing/2014/main" id="{15DD4CAC-3C00-4ED8-A706-A8E7C6FAE45A}"/>
                </a:ext>
              </a:extLst>
            </p:cNvPr>
            <p:cNvSpPr>
              <a:spLocks noChangeShapeType="1"/>
            </p:cNvSpPr>
            <p:nvPr/>
          </p:nvSpPr>
          <p:spPr bwMode="auto">
            <a:xfrm flipH="1">
              <a:off x="4557" y="6145"/>
              <a:ext cx="1569" cy="0"/>
            </a:xfrm>
            <a:prstGeom prst="line">
              <a:avLst/>
            </a:prstGeom>
            <a:noFill/>
            <a:ln w="127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9" name="Line 24">
              <a:extLst>
                <a:ext uri="{FF2B5EF4-FFF2-40B4-BE49-F238E27FC236}">
                  <a16:creationId xmlns:a16="http://schemas.microsoft.com/office/drawing/2014/main" id="{57D54345-8EA5-4425-AD47-777DA3EDBD11}"/>
                </a:ext>
              </a:extLst>
            </p:cNvPr>
            <p:cNvSpPr>
              <a:spLocks noChangeShapeType="1"/>
            </p:cNvSpPr>
            <p:nvPr/>
          </p:nvSpPr>
          <p:spPr bwMode="auto">
            <a:xfrm flipH="1">
              <a:off x="6680" y="5497"/>
              <a:ext cx="369" cy="370"/>
            </a:xfrm>
            <a:prstGeom prst="line">
              <a:avLst/>
            </a:prstGeom>
            <a:noFill/>
            <a:ln w="12700">
              <a:solidFill>
                <a:srgbClr val="0000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0" name="Text Box 25">
              <a:extLst>
                <a:ext uri="{FF2B5EF4-FFF2-40B4-BE49-F238E27FC236}">
                  <a16:creationId xmlns:a16="http://schemas.microsoft.com/office/drawing/2014/main" id="{E2368F9F-E0A6-4571-8494-D46368EF15CF}"/>
                </a:ext>
              </a:extLst>
            </p:cNvPr>
            <p:cNvSpPr txBox="1">
              <a:spLocks noChangeArrowheads="1"/>
            </p:cNvSpPr>
            <p:nvPr/>
          </p:nvSpPr>
          <p:spPr bwMode="auto">
            <a:xfrm>
              <a:off x="4152" y="5868"/>
              <a:ext cx="570"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6810" tIns="38405" rIns="76810" bIns="38405" anchor="ctr"/>
            <a:lstStyle/>
            <a:p>
              <a:pPr algn="just"/>
              <a:r>
                <a:rPr lang="zh-CN" altLang="en-US" sz="1600" b="1">
                  <a:ea typeface="宋体" panose="02010600030101010101" pitchFamily="2" charset="-122"/>
                  <a:sym typeface="Symbol" panose="05050102010706020507" pitchFamily="18" charset="2"/>
                </a:rPr>
                <a:t></a:t>
              </a:r>
              <a:endParaRPr lang="zh-CN" altLang="en-US" sz="1600" b="1">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3280513763"/>
      </p:ext>
    </p:extLst>
  </p:cSld>
  <p:clrMapOvr>
    <a:masterClrMapping/>
  </p:clrMapOvr>
  <p:transition>
    <p:wipe dir="d"/>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bwMode="auto">
          <a:xfrm>
            <a:off x="88479" y="2496162"/>
            <a:ext cx="4293836" cy="2505273"/>
          </a:xfrm>
          <a:prstGeom prst="roundRect">
            <a:avLst/>
          </a:prstGeom>
          <a:solidFill>
            <a:srgbClr val="C2DDF2"/>
          </a:solidFill>
          <a:ln w="19050" cap="flat" cmpd="sng" algn="ctr">
            <a:solidFill>
              <a:srgbClr val="396685"/>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宋体" pitchFamily="2" charset="-122"/>
            </a:endParaRPr>
          </a:p>
        </p:txBody>
      </p:sp>
      <p:sp>
        <p:nvSpPr>
          <p:cNvPr id="6" name="标题 5"/>
          <p:cNvSpPr>
            <a:spLocks noGrp="1"/>
          </p:cNvSpPr>
          <p:nvPr>
            <p:ph type="title"/>
          </p:nvPr>
        </p:nvSpPr>
        <p:spPr>
          <a:xfrm>
            <a:off x="457200" y="19571"/>
            <a:ext cx="8229600" cy="1143000"/>
          </a:xfrm>
        </p:spPr>
        <p:txBody>
          <a:bodyPr/>
          <a:lstStyle/>
          <a:p>
            <a:r>
              <a:rPr lang="en-US" altLang="zh-CN" b="0" dirty="0" err="1">
                <a:solidFill>
                  <a:schemeClr val="bg1"/>
                </a:solidFill>
              </a:rPr>
              <a:t>Feistel</a:t>
            </a:r>
            <a:r>
              <a:rPr lang="zh-CN" altLang="en-US" b="0" dirty="0">
                <a:solidFill>
                  <a:schemeClr val="bg1"/>
                </a:solidFill>
              </a:rPr>
              <a:t>结构</a:t>
            </a:r>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89</a:t>
            </a:fld>
            <a:endParaRPr lang="en-US" altLang="zh-CN"/>
          </a:p>
        </p:txBody>
      </p:sp>
      <p:sp>
        <p:nvSpPr>
          <p:cNvPr id="7" name="矩形 6"/>
          <p:cNvSpPr/>
          <p:nvPr/>
        </p:nvSpPr>
        <p:spPr>
          <a:xfrm>
            <a:off x="251520" y="2492896"/>
            <a:ext cx="4176464" cy="2462213"/>
          </a:xfrm>
          <a:prstGeom prst="rect">
            <a:avLst/>
          </a:prstGeom>
          <a:ln>
            <a:solidFill>
              <a:srgbClr val="C2DDF2"/>
            </a:solidFill>
          </a:ln>
        </p:spPr>
        <p:txBody>
          <a:bodyPr wrap="square">
            <a:spAutoFit/>
          </a:bodyPr>
          <a:lstStyle/>
          <a:p>
            <a:pPr marL="0" lvl="1" indent="-342900" algn="l">
              <a:lnSpc>
                <a:spcPct val="150000"/>
              </a:lnSpc>
              <a:spcBef>
                <a:spcPts val="600"/>
              </a:spcBef>
              <a:spcAft>
                <a:spcPts val="600"/>
              </a:spcAft>
              <a:buClr>
                <a:schemeClr val="accent2"/>
              </a:buClr>
              <a:buBlip>
                <a:blip r:embed="rId3"/>
              </a:buBlip>
            </a:pPr>
            <a:r>
              <a:rPr lang="zh-CN" altLang="en-US" sz="2400" dirty="0">
                <a:latin typeface="微软雅黑" pitchFamily="34" charset="-122"/>
                <a:ea typeface="微软雅黑" pitchFamily="34" charset="-122"/>
              </a:rPr>
              <a:t>由</a:t>
            </a:r>
            <a:r>
              <a:rPr lang="en-US" altLang="zh-CN" sz="2400" dirty="0">
                <a:latin typeface="微软雅黑" pitchFamily="34" charset="-122"/>
                <a:ea typeface="微软雅黑" pitchFamily="34" charset="-122"/>
              </a:rPr>
              <a:t>IBM</a:t>
            </a:r>
            <a:r>
              <a:rPr lang="zh-CN" altLang="en-US" sz="2400" dirty="0">
                <a:latin typeface="微软雅黑" pitchFamily="34" charset="-122"/>
                <a:ea typeface="微软雅黑" pitchFamily="34" charset="-122"/>
              </a:rPr>
              <a:t>的</a:t>
            </a:r>
            <a:r>
              <a:rPr lang="en-US" altLang="zh-CN" sz="2400" dirty="0" err="1">
                <a:latin typeface="微软雅黑" pitchFamily="34" charset="-122"/>
                <a:ea typeface="微软雅黑" pitchFamily="34" charset="-122"/>
              </a:rPr>
              <a:t>Feistel</a:t>
            </a:r>
            <a:r>
              <a:rPr lang="zh-CN" altLang="en-US" sz="2400" dirty="0">
                <a:latin typeface="微软雅黑" pitchFamily="34" charset="-122"/>
                <a:ea typeface="微软雅黑" pitchFamily="34" charset="-122"/>
              </a:rPr>
              <a:t>于</a:t>
            </a:r>
            <a:r>
              <a:rPr lang="en-US" altLang="zh-CN" sz="2400" dirty="0">
                <a:latin typeface="微软雅黑" pitchFamily="34" charset="-122"/>
                <a:ea typeface="微软雅黑" pitchFamily="34" charset="-122"/>
              </a:rPr>
              <a:t>1973</a:t>
            </a:r>
            <a:r>
              <a:rPr lang="zh-CN" altLang="en-US" sz="2400" dirty="0">
                <a:latin typeface="微软雅黑" pitchFamily="34" charset="-122"/>
                <a:ea typeface="微软雅黑" pitchFamily="34" charset="-122"/>
              </a:rPr>
              <a:t>年提出</a:t>
            </a:r>
          </a:p>
          <a:p>
            <a:pPr marL="0" lvl="1" indent="-342900" algn="l">
              <a:lnSpc>
                <a:spcPct val="150000"/>
              </a:lnSpc>
              <a:spcBef>
                <a:spcPts val="600"/>
              </a:spcBef>
              <a:spcAft>
                <a:spcPts val="600"/>
              </a:spcAft>
              <a:buClr>
                <a:schemeClr val="accent2"/>
              </a:buClr>
              <a:buBlip>
                <a:blip r:embed="rId3"/>
              </a:buBlip>
            </a:pPr>
            <a:r>
              <a:rPr lang="zh-CN" altLang="en-US" sz="2400" dirty="0">
                <a:latin typeface="微软雅黑" pitchFamily="34" charset="-122"/>
                <a:ea typeface="微软雅黑" pitchFamily="34" charset="-122"/>
              </a:rPr>
              <a:t>早期的对称加密算法都基于这种结构实现</a:t>
            </a:r>
          </a:p>
        </p:txBody>
      </p:sp>
      <p:sp>
        <p:nvSpPr>
          <p:cNvPr id="8" name="Text Box 10"/>
          <p:cNvSpPr txBox="1">
            <a:spLocks noChangeArrowheads="1"/>
          </p:cNvSpPr>
          <p:nvPr/>
        </p:nvSpPr>
        <p:spPr bwMode="auto">
          <a:xfrm>
            <a:off x="395536" y="591071"/>
            <a:ext cx="1114747" cy="46166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zh-CN" sz="2400" dirty="0">
                <a:solidFill>
                  <a:schemeClr val="bg1"/>
                </a:solidFill>
                <a:latin typeface="Arial Black" pitchFamily="34" charset="0"/>
                <a:ea typeface="+mj-ea"/>
                <a:cs typeface="+mj-cs"/>
              </a:rPr>
              <a:t>2.2</a:t>
            </a:r>
          </a:p>
        </p:txBody>
      </p:sp>
      <p:sp>
        <p:nvSpPr>
          <p:cNvPr id="11" name="矩形 10"/>
          <p:cNvSpPr/>
          <p:nvPr/>
        </p:nvSpPr>
        <p:spPr>
          <a:xfrm>
            <a:off x="4591025" y="2425359"/>
            <a:ext cx="4552975" cy="3247043"/>
          </a:xfrm>
          <a:prstGeom prst="rect">
            <a:avLst/>
          </a:prstGeom>
        </p:spPr>
        <p:txBody>
          <a:bodyPr wrap="square">
            <a:spAutoFit/>
          </a:bodyPr>
          <a:lstStyle/>
          <a:p>
            <a:pPr marL="0" lvl="1" indent="-342900" algn="l">
              <a:lnSpc>
                <a:spcPct val="150000"/>
              </a:lnSpc>
              <a:spcBef>
                <a:spcPts val="600"/>
              </a:spcBef>
              <a:spcAft>
                <a:spcPts val="600"/>
              </a:spcAft>
              <a:buClr>
                <a:schemeClr val="accent2"/>
              </a:buClr>
              <a:buBlip>
                <a:blip r:embed="rId3"/>
              </a:buBlip>
            </a:pPr>
            <a:r>
              <a:rPr lang="zh-CN" altLang="en-US" sz="2600" dirty="0">
                <a:solidFill>
                  <a:srgbClr val="C00000"/>
                </a:solidFill>
                <a:latin typeface="微软雅黑" pitchFamily="34" charset="-122"/>
                <a:ea typeface="微软雅黑" pitchFamily="34" charset="-122"/>
              </a:rPr>
              <a:t>混淆</a:t>
            </a:r>
            <a:r>
              <a:rPr lang="en-US" altLang="zh-CN" sz="2600" dirty="0">
                <a:solidFill>
                  <a:srgbClr val="C00000"/>
                </a:solidFill>
                <a:latin typeface="微软雅黑" pitchFamily="34" charset="-122"/>
                <a:ea typeface="微软雅黑" pitchFamily="34" charset="-122"/>
              </a:rPr>
              <a:t>-&gt;</a:t>
            </a:r>
            <a:r>
              <a:rPr lang="zh-CN" altLang="en-US" sz="2600" dirty="0">
                <a:solidFill>
                  <a:srgbClr val="C00000"/>
                </a:solidFill>
                <a:latin typeface="微软雅黑" pitchFamily="34" charset="-122"/>
                <a:ea typeface="微软雅黑" pitchFamily="34" charset="-122"/>
              </a:rPr>
              <a:t>代替</a:t>
            </a:r>
            <a:r>
              <a:rPr lang="zh-CN" altLang="en-US" sz="2600" dirty="0">
                <a:latin typeface="微软雅黑" pitchFamily="34" charset="-122"/>
                <a:ea typeface="微软雅黑" pitchFamily="34" charset="-122"/>
              </a:rPr>
              <a:t>（明文元素或元素组被唯一地替换为相应的密文元素或元素组）</a:t>
            </a:r>
          </a:p>
          <a:p>
            <a:pPr marL="0" lvl="1" indent="-342900" algn="l">
              <a:lnSpc>
                <a:spcPct val="150000"/>
              </a:lnSpc>
              <a:spcBef>
                <a:spcPts val="600"/>
              </a:spcBef>
              <a:spcAft>
                <a:spcPts val="600"/>
              </a:spcAft>
              <a:buClr>
                <a:schemeClr val="accent2"/>
              </a:buClr>
              <a:buBlip>
                <a:blip r:embed="rId3"/>
              </a:buBlip>
            </a:pPr>
            <a:r>
              <a:rPr lang="zh-CN" altLang="en-US" sz="2600" dirty="0">
                <a:solidFill>
                  <a:srgbClr val="C00000"/>
                </a:solidFill>
                <a:latin typeface="微软雅黑" pitchFamily="34" charset="-122"/>
                <a:ea typeface="微软雅黑" pitchFamily="34" charset="-122"/>
              </a:rPr>
              <a:t>扩散</a:t>
            </a:r>
            <a:r>
              <a:rPr lang="en-US" altLang="zh-CN" sz="2600" dirty="0">
                <a:solidFill>
                  <a:srgbClr val="C00000"/>
                </a:solidFill>
                <a:latin typeface="微软雅黑" pitchFamily="34" charset="-122"/>
                <a:ea typeface="微软雅黑" pitchFamily="34" charset="-122"/>
              </a:rPr>
              <a:t>-&gt;</a:t>
            </a:r>
            <a:r>
              <a:rPr lang="zh-CN" altLang="en-US" sz="2600" dirty="0">
                <a:solidFill>
                  <a:srgbClr val="C00000"/>
                </a:solidFill>
                <a:latin typeface="微软雅黑" pitchFamily="34" charset="-122"/>
                <a:ea typeface="微软雅黑" pitchFamily="34" charset="-122"/>
              </a:rPr>
              <a:t>置换</a:t>
            </a:r>
            <a:r>
              <a:rPr lang="zh-CN" altLang="en-US" sz="2600" dirty="0">
                <a:latin typeface="微软雅黑" pitchFamily="34" charset="-122"/>
                <a:ea typeface="微软雅黑" pitchFamily="34" charset="-122"/>
              </a:rPr>
              <a:t>（明文元素出现的顺序变了）</a:t>
            </a:r>
            <a:endParaRPr lang="zh-CN" altLang="en-US" b="1" dirty="0"/>
          </a:p>
        </p:txBody>
      </p:sp>
    </p:spTree>
    <p:extLst>
      <p:ext uri="{BB962C8B-B14F-4D97-AF65-F5344CB8AC3E}">
        <p14:creationId xmlns:p14="http://schemas.microsoft.com/office/powerpoint/2010/main" val="3436956834"/>
      </p:ext>
    </p:extLst>
  </p:cSld>
  <p:clrMapOvr>
    <a:masterClrMapping/>
  </p:clrMapOvr>
  <p:transition>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611188" y="-27384"/>
            <a:ext cx="7921625" cy="1008062"/>
          </a:xfrm>
        </p:spPr>
        <p:txBody>
          <a:bodyPr/>
          <a:lstStyle/>
          <a:p>
            <a:r>
              <a:rPr lang="zh-CN" altLang="en-US" b="0" dirty="0">
                <a:solidFill>
                  <a:schemeClr val="bg1"/>
                </a:solidFill>
              </a:rPr>
              <a:t>对称加密原理：初步总结</a:t>
            </a:r>
            <a:endParaRPr lang="zh-CN" altLang="en-US" dirty="0"/>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9</a:t>
            </a:fld>
            <a:endParaRPr lang="en-US" altLang="zh-CN"/>
          </a:p>
        </p:txBody>
      </p:sp>
      <p:sp>
        <p:nvSpPr>
          <p:cNvPr id="7" name="矩形 6"/>
          <p:cNvSpPr/>
          <p:nvPr/>
        </p:nvSpPr>
        <p:spPr>
          <a:xfrm>
            <a:off x="971600" y="1606221"/>
            <a:ext cx="6984776" cy="4216539"/>
          </a:xfrm>
          <a:prstGeom prst="rect">
            <a:avLst/>
          </a:prstGeom>
        </p:spPr>
        <p:txBody>
          <a:bodyPr wrap="square">
            <a:spAutoFit/>
          </a:bodyPr>
          <a:lstStyle/>
          <a:p>
            <a:pPr algn="l"/>
            <a:r>
              <a:rPr lang="zh-CN" altLang="en-US" sz="2800" dirty="0">
                <a:latin typeface="微软雅黑" pitchFamily="34" charset="-122"/>
                <a:ea typeface="微软雅黑" pitchFamily="34" charset="-122"/>
              </a:rPr>
              <a:t>一个对称加密方案由</a:t>
            </a:r>
            <a:r>
              <a:rPr lang="en-US" altLang="zh-CN" sz="2800" dirty="0">
                <a:latin typeface="微软雅黑" pitchFamily="34" charset="-122"/>
                <a:ea typeface="微软雅黑" pitchFamily="34" charset="-122"/>
              </a:rPr>
              <a:t>5 </a:t>
            </a:r>
            <a:r>
              <a:rPr lang="zh-CN" altLang="en-US" sz="2800" dirty="0">
                <a:latin typeface="微软雅黑" pitchFamily="34" charset="-122"/>
                <a:ea typeface="微软雅黑" pitchFamily="34" charset="-122"/>
              </a:rPr>
              <a:t>部分组成：</a:t>
            </a:r>
            <a:endParaRPr lang="en-US" altLang="zh-CN" sz="2800" dirty="0">
              <a:latin typeface="微软雅黑" pitchFamily="34" charset="-122"/>
              <a:ea typeface="微软雅黑" pitchFamily="34" charset="-122"/>
            </a:endParaRPr>
          </a:p>
          <a:p>
            <a:pPr marL="800100" lvl="1" indent="-342900" algn="l">
              <a:lnSpc>
                <a:spcPct val="150000"/>
              </a:lnSpc>
              <a:spcBef>
                <a:spcPts val="600"/>
              </a:spcBef>
              <a:spcAft>
                <a:spcPts val="600"/>
              </a:spcAft>
              <a:buClr>
                <a:schemeClr val="accent2"/>
              </a:buClr>
              <a:buBlip>
                <a:blip r:embed="rId3"/>
              </a:buBlip>
            </a:pPr>
            <a:r>
              <a:rPr lang="zh-CN" altLang="en-US" sz="2600" dirty="0">
                <a:latin typeface="微软雅黑" pitchFamily="34" charset="-122"/>
                <a:ea typeface="微软雅黑" pitchFamily="34" charset="-122"/>
              </a:rPr>
              <a:t>明文</a:t>
            </a:r>
            <a:endParaRPr lang="en-US" altLang="zh-CN" sz="2600" dirty="0">
              <a:latin typeface="微软雅黑" pitchFamily="34" charset="-122"/>
              <a:ea typeface="微软雅黑" pitchFamily="34" charset="-122"/>
            </a:endParaRPr>
          </a:p>
          <a:p>
            <a:pPr marL="800100" lvl="1" indent="-342900" algn="l">
              <a:lnSpc>
                <a:spcPct val="150000"/>
              </a:lnSpc>
              <a:spcBef>
                <a:spcPts val="600"/>
              </a:spcBef>
              <a:spcAft>
                <a:spcPts val="600"/>
              </a:spcAft>
              <a:buClr>
                <a:schemeClr val="accent2"/>
              </a:buClr>
              <a:buBlip>
                <a:blip r:embed="rId3"/>
              </a:buBlip>
            </a:pPr>
            <a:r>
              <a:rPr lang="zh-CN" altLang="en-US" sz="2600" dirty="0">
                <a:latin typeface="微软雅黑" pitchFamily="34" charset="-122"/>
                <a:ea typeface="微软雅黑" pitchFamily="34" charset="-122"/>
              </a:rPr>
              <a:t>加密算法</a:t>
            </a:r>
            <a:endParaRPr lang="en-US" altLang="zh-CN" sz="2600" dirty="0">
              <a:latin typeface="微软雅黑" pitchFamily="34" charset="-122"/>
              <a:ea typeface="微软雅黑" pitchFamily="34" charset="-122"/>
            </a:endParaRPr>
          </a:p>
          <a:p>
            <a:pPr marL="800100" lvl="1" indent="-342900" algn="l">
              <a:lnSpc>
                <a:spcPct val="150000"/>
              </a:lnSpc>
              <a:spcBef>
                <a:spcPts val="600"/>
              </a:spcBef>
              <a:spcAft>
                <a:spcPts val="600"/>
              </a:spcAft>
              <a:buClr>
                <a:schemeClr val="accent2"/>
              </a:buClr>
              <a:buBlip>
                <a:blip r:embed="rId3"/>
              </a:buBlip>
            </a:pPr>
            <a:r>
              <a:rPr lang="zh-CN" altLang="en-US" sz="2600" dirty="0">
                <a:latin typeface="微软雅黑" pitchFamily="34" charset="-122"/>
                <a:ea typeface="微软雅黑" pitchFamily="34" charset="-122"/>
              </a:rPr>
              <a:t>秘密密钥</a:t>
            </a:r>
            <a:endParaRPr lang="en-US" altLang="zh-CN" sz="2600" dirty="0">
              <a:latin typeface="微软雅黑" pitchFamily="34" charset="-122"/>
              <a:ea typeface="微软雅黑" pitchFamily="34" charset="-122"/>
            </a:endParaRPr>
          </a:p>
          <a:p>
            <a:pPr marL="800100" lvl="1" indent="-342900" algn="l">
              <a:lnSpc>
                <a:spcPct val="150000"/>
              </a:lnSpc>
              <a:spcBef>
                <a:spcPts val="600"/>
              </a:spcBef>
              <a:spcAft>
                <a:spcPts val="600"/>
              </a:spcAft>
              <a:buClr>
                <a:schemeClr val="accent2"/>
              </a:buClr>
              <a:buBlip>
                <a:blip r:embed="rId3"/>
              </a:buBlip>
            </a:pPr>
            <a:r>
              <a:rPr lang="zh-CN" altLang="en-US" sz="2600" dirty="0">
                <a:latin typeface="微软雅黑" pitchFamily="34" charset="-122"/>
                <a:ea typeface="微软雅黑" pitchFamily="34" charset="-122"/>
              </a:rPr>
              <a:t>密文</a:t>
            </a:r>
            <a:endParaRPr lang="en-US" altLang="zh-CN" sz="2600" dirty="0">
              <a:latin typeface="微软雅黑" pitchFamily="34" charset="-122"/>
              <a:ea typeface="微软雅黑" pitchFamily="34" charset="-122"/>
            </a:endParaRPr>
          </a:p>
          <a:p>
            <a:pPr marL="800100" lvl="1" indent="-342900" algn="l">
              <a:lnSpc>
                <a:spcPct val="150000"/>
              </a:lnSpc>
              <a:spcBef>
                <a:spcPts val="600"/>
              </a:spcBef>
              <a:spcAft>
                <a:spcPts val="600"/>
              </a:spcAft>
              <a:buClr>
                <a:schemeClr val="accent2"/>
              </a:buClr>
              <a:buBlip>
                <a:blip r:embed="rId3"/>
              </a:buBlip>
            </a:pPr>
            <a:r>
              <a:rPr lang="zh-CN" altLang="en-US" sz="2600" dirty="0">
                <a:latin typeface="微软雅黑" pitchFamily="34" charset="-122"/>
                <a:ea typeface="微软雅黑" pitchFamily="34" charset="-122"/>
              </a:rPr>
              <a:t>解密算法</a:t>
            </a:r>
          </a:p>
        </p:txBody>
      </p:sp>
    </p:spTree>
    <p:extLst>
      <p:ext uri="{BB962C8B-B14F-4D97-AF65-F5344CB8AC3E}">
        <p14:creationId xmlns:p14="http://schemas.microsoft.com/office/powerpoint/2010/main" val="3433253329"/>
      </p:ext>
    </p:extLst>
  </p:cSld>
  <p:clrMapOvr>
    <a:masterClrMapping/>
  </p:clrMapOvr>
  <p:transition>
    <p:wipe dir="d"/>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37F2E61-75E1-4E22-B7C3-7A96A5DEDED1}" type="slidenum">
              <a:rPr lang="en-US" altLang="zh-CN" smtClean="0"/>
              <a:pPr/>
              <a:t>90</a:t>
            </a:fld>
            <a:endParaRPr lang="en-US" altLang="zh-CN"/>
          </a:p>
        </p:txBody>
      </p:sp>
      <p:sp>
        <p:nvSpPr>
          <p:cNvPr id="5" name="Text Box 3"/>
          <p:cNvSpPr txBox="1">
            <a:spLocks noChangeArrowheads="1"/>
          </p:cNvSpPr>
          <p:nvPr/>
        </p:nvSpPr>
        <p:spPr bwMode="auto">
          <a:xfrm>
            <a:off x="494454" y="2708920"/>
            <a:ext cx="1424980" cy="15696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l">
              <a:spcBef>
                <a:spcPct val="50000"/>
              </a:spcBef>
            </a:pPr>
            <a:r>
              <a:rPr lang="en-US" altLang="zh-CN" dirty="0" err="1">
                <a:solidFill>
                  <a:srgbClr val="C00000"/>
                </a:solidFill>
                <a:effectLst>
                  <a:outerShdw blurRad="38100" dist="38100" dir="2700000" algn="tl">
                    <a:srgbClr val="C0C0C0"/>
                  </a:outerShdw>
                </a:effectLst>
              </a:rPr>
              <a:t>Feistel</a:t>
            </a:r>
            <a:br>
              <a:rPr lang="en-US" altLang="zh-CN" dirty="0">
                <a:solidFill>
                  <a:srgbClr val="C00000"/>
                </a:solidFill>
                <a:effectLst>
                  <a:outerShdw blurRad="38100" dist="38100" dir="2700000" algn="tl">
                    <a:srgbClr val="C0C0C0"/>
                  </a:outerShdw>
                </a:effectLst>
              </a:rPr>
            </a:br>
            <a:r>
              <a:rPr lang="zh-CN" altLang="en-US" dirty="0">
                <a:solidFill>
                  <a:srgbClr val="C00000"/>
                </a:solidFill>
                <a:effectLst>
                  <a:outerShdw blurRad="38100" dist="38100" dir="2700000" algn="tl">
                    <a:srgbClr val="C0C0C0"/>
                  </a:outerShdw>
                </a:effectLst>
              </a:rPr>
              <a:t>的加密和解密</a:t>
            </a:r>
          </a:p>
        </p:txBody>
      </p:sp>
      <p:pic>
        <p:nvPicPr>
          <p:cNvPr id="2" name="图片 1"/>
          <p:cNvPicPr>
            <a:picLocks noChangeAspect="1"/>
          </p:cNvPicPr>
          <p:nvPr/>
        </p:nvPicPr>
        <p:blipFill>
          <a:blip r:embed="rId3"/>
          <a:stretch>
            <a:fillRect/>
          </a:stretch>
        </p:blipFill>
        <p:spPr>
          <a:xfrm>
            <a:off x="2339752" y="1241251"/>
            <a:ext cx="5688632" cy="5070376"/>
          </a:xfrm>
          <a:prstGeom prst="rect">
            <a:avLst/>
          </a:prstGeom>
        </p:spPr>
      </p:pic>
      <p:sp>
        <p:nvSpPr>
          <p:cNvPr id="6" name="标题 4"/>
          <p:cNvSpPr>
            <a:spLocks noGrp="1"/>
          </p:cNvSpPr>
          <p:nvPr>
            <p:ph type="title"/>
          </p:nvPr>
        </p:nvSpPr>
        <p:spPr>
          <a:xfrm>
            <a:off x="611188" y="-27384"/>
            <a:ext cx="7921625" cy="1008062"/>
          </a:xfrm>
        </p:spPr>
        <p:txBody>
          <a:bodyPr/>
          <a:lstStyle/>
          <a:p>
            <a:r>
              <a:rPr lang="en-US" altLang="zh-CN" b="0" dirty="0" err="1">
                <a:solidFill>
                  <a:schemeClr val="bg1"/>
                </a:solidFill>
                <a:latin typeface="隶书" pitchFamily="49" charset="-122"/>
              </a:rPr>
              <a:t>Feistel</a:t>
            </a:r>
            <a:r>
              <a:rPr lang="zh-CN" altLang="zh-CN" b="0" dirty="0">
                <a:solidFill>
                  <a:schemeClr val="bg1"/>
                </a:solidFill>
                <a:latin typeface="隶书" pitchFamily="49" charset="-122"/>
              </a:rPr>
              <a:t>结构定义</a:t>
            </a:r>
            <a:endParaRPr lang="zh-CN" altLang="en-US" b="0" dirty="0">
              <a:solidFill>
                <a:schemeClr val="bg1"/>
              </a:solidFill>
            </a:endParaRPr>
          </a:p>
        </p:txBody>
      </p:sp>
    </p:spTree>
    <p:extLst>
      <p:ext uri="{BB962C8B-B14F-4D97-AF65-F5344CB8AC3E}">
        <p14:creationId xmlns:p14="http://schemas.microsoft.com/office/powerpoint/2010/main" val="1588777181"/>
      </p:ext>
    </p:extLst>
  </p:cSld>
  <p:clrMapOvr>
    <a:masterClrMapping/>
  </p:clrMapOvr>
  <p:transition>
    <p:wipe dir="d"/>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37F2E61-75E1-4E22-B7C3-7A96A5DEDED1}" type="slidenum">
              <a:rPr lang="en-US" altLang="zh-CN" smtClean="0"/>
              <a:pPr/>
              <a:t>91</a:t>
            </a:fld>
            <a:endParaRPr lang="en-US" altLang="zh-CN"/>
          </a:p>
        </p:txBody>
      </p:sp>
      <p:pic>
        <p:nvPicPr>
          <p:cNvPr id="2" name="图片 1"/>
          <p:cNvPicPr>
            <a:picLocks noChangeAspect="1"/>
          </p:cNvPicPr>
          <p:nvPr/>
        </p:nvPicPr>
        <p:blipFill>
          <a:blip r:embed="rId3"/>
          <a:stretch>
            <a:fillRect/>
          </a:stretch>
        </p:blipFill>
        <p:spPr>
          <a:xfrm>
            <a:off x="0" y="-50339"/>
            <a:ext cx="9144000" cy="6622540"/>
          </a:xfrm>
          <a:prstGeom prst="rect">
            <a:avLst/>
          </a:prstGeom>
        </p:spPr>
      </p:pic>
    </p:spTree>
    <p:extLst>
      <p:ext uri="{BB962C8B-B14F-4D97-AF65-F5344CB8AC3E}">
        <p14:creationId xmlns:p14="http://schemas.microsoft.com/office/powerpoint/2010/main" val="1354237851"/>
      </p:ext>
    </p:extLst>
  </p:cSld>
  <p:clrMapOvr>
    <a:masterClrMapping/>
  </p:clrMapOvr>
  <p:transition>
    <p:wipe dir="d"/>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68313" y="-99392"/>
            <a:ext cx="8229600" cy="1143000"/>
          </a:xfrm>
        </p:spPr>
        <p:txBody>
          <a:bodyPr/>
          <a:lstStyle/>
          <a:p>
            <a:r>
              <a:rPr lang="en-US" altLang="zh-CN" b="0" dirty="0" err="1">
                <a:solidFill>
                  <a:schemeClr val="bg1"/>
                </a:solidFill>
              </a:rPr>
              <a:t>Feistel</a:t>
            </a:r>
            <a:r>
              <a:rPr lang="zh-CN" altLang="en-US" b="0" dirty="0">
                <a:solidFill>
                  <a:schemeClr val="bg1"/>
                </a:solidFill>
              </a:rPr>
              <a:t>结构要点</a:t>
            </a:r>
          </a:p>
        </p:txBody>
      </p:sp>
      <p:sp>
        <p:nvSpPr>
          <p:cNvPr id="5" name="灯片编号占位符 4"/>
          <p:cNvSpPr>
            <a:spLocks noGrp="1"/>
          </p:cNvSpPr>
          <p:nvPr>
            <p:ph type="sldNum" sz="quarter" idx="12"/>
          </p:nvPr>
        </p:nvSpPr>
        <p:spPr/>
        <p:txBody>
          <a:bodyPr/>
          <a:lstStyle/>
          <a:p>
            <a:fld id="{CBA1EC56-8748-426B-855A-225108A56414}" type="slidenum">
              <a:rPr lang="en-US" altLang="zh-CN" smtClean="0"/>
              <a:pPr/>
              <a:t>92</a:t>
            </a:fld>
            <a:endParaRPr lang="en-US" altLang="zh-CN"/>
          </a:p>
        </p:txBody>
      </p:sp>
      <p:sp>
        <p:nvSpPr>
          <p:cNvPr id="7" name="矩形 6"/>
          <p:cNvSpPr/>
          <p:nvPr/>
        </p:nvSpPr>
        <p:spPr>
          <a:xfrm>
            <a:off x="179512" y="1340768"/>
            <a:ext cx="8712968" cy="5213735"/>
          </a:xfrm>
          <a:prstGeom prst="rect">
            <a:avLst/>
          </a:prstGeom>
        </p:spPr>
        <p:txBody>
          <a:bodyPr wrap="square">
            <a:spAutoFit/>
          </a:bodyPr>
          <a:lstStyle/>
          <a:p>
            <a:pPr marL="0" lvl="1" indent="-342900" algn="l">
              <a:lnSpc>
                <a:spcPct val="150000"/>
              </a:lnSpc>
              <a:spcBef>
                <a:spcPts val="0"/>
              </a:spcBef>
              <a:spcAft>
                <a:spcPts val="600"/>
              </a:spcAft>
              <a:buClr>
                <a:schemeClr val="accent2"/>
              </a:buClr>
              <a:buBlip>
                <a:blip r:embed="rId3"/>
              </a:buBlip>
            </a:pPr>
            <a:r>
              <a:rPr lang="zh-CN" altLang="en-US" dirty="0">
                <a:latin typeface="微软雅黑" pitchFamily="34" charset="-122"/>
                <a:ea typeface="微软雅黑" pitchFamily="34" charset="-122"/>
              </a:rPr>
              <a:t>结构要点</a:t>
            </a:r>
          </a:p>
          <a:p>
            <a:pPr marL="1079500" lvl="1" indent="-363538" algn="l">
              <a:lnSpc>
                <a:spcPct val="130000"/>
              </a:lnSpc>
              <a:spcBef>
                <a:spcPts val="0"/>
              </a:spcBef>
              <a:spcAft>
                <a:spcPts val="600"/>
              </a:spcAft>
              <a:buClr>
                <a:schemeClr val="accent2"/>
              </a:buClr>
              <a:buFont typeface="Wingdings" pitchFamily="2" charset="2"/>
              <a:buChar char="ü"/>
            </a:pPr>
            <a:r>
              <a:rPr lang="zh-CN" altLang="en-US" sz="2800" dirty="0">
                <a:latin typeface="微软雅黑" pitchFamily="34" charset="-122"/>
                <a:ea typeface="微软雅黑" pitchFamily="34" charset="-122"/>
              </a:rPr>
              <a:t>一共进行</a:t>
            </a:r>
            <a:r>
              <a:rPr lang="en-US" altLang="zh-CN" sz="2800" dirty="0">
                <a:latin typeface="微软雅黑" pitchFamily="34" charset="-122"/>
                <a:ea typeface="微软雅黑" pitchFamily="34" charset="-122"/>
              </a:rPr>
              <a:t>16</a:t>
            </a:r>
            <a:r>
              <a:rPr lang="zh-CN" altLang="en-US" sz="2800" dirty="0">
                <a:latin typeface="微软雅黑" pitchFamily="34" charset="-122"/>
                <a:ea typeface="微软雅黑" pitchFamily="34" charset="-122"/>
              </a:rPr>
              <a:t>轮，每轮结构相同（乘积密码体制）</a:t>
            </a:r>
            <a:endParaRPr lang="en-US" altLang="zh-CN" sz="2800" dirty="0">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r>
              <a:rPr lang="zh-CN" altLang="en-US" sz="2800" dirty="0">
                <a:latin typeface="微软雅黑" pitchFamily="34" charset="-122"/>
                <a:ea typeface="微软雅黑" pitchFamily="34" charset="-122"/>
              </a:rPr>
              <a:t>每一轮左右交换（置换效果），左边交换至右边时需与</a:t>
            </a:r>
            <a:r>
              <a:rPr lang="en-US" altLang="zh-CN" sz="2800" dirty="0">
                <a:latin typeface="微软雅黑" pitchFamily="34" charset="-122"/>
                <a:ea typeface="微软雅黑" pitchFamily="34" charset="-122"/>
              </a:rPr>
              <a:t>F</a:t>
            </a:r>
            <a:r>
              <a:rPr lang="zh-CN" altLang="en-US" sz="2800" dirty="0">
                <a:latin typeface="微软雅黑" pitchFamily="34" charset="-122"/>
                <a:ea typeface="微软雅黑" pitchFamily="34" charset="-122"/>
              </a:rPr>
              <a:t>函数结果进行异或操作，置换</a:t>
            </a:r>
            <a:endParaRPr lang="en-US" altLang="zh-CN" sz="2800" dirty="0">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r>
              <a:rPr lang="en-US" altLang="zh-CN" sz="2800" dirty="0">
                <a:latin typeface="微软雅黑" pitchFamily="34" charset="-122"/>
                <a:ea typeface="微软雅黑" pitchFamily="34" charset="-122"/>
              </a:rPr>
              <a:t>F</a:t>
            </a:r>
            <a:r>
              <a:rPr lang="zh-CN" altLang="en-US" sz="2800" dirty="0">
                <a:latin typeface="微软雅黑" pitchFamily="34" charset="-122"/>
                <a:ea typeface="微软雅黑" pitchFamily="34" charset="-122"/>
              </a:rPr>
              <a:t>函数体现代替和置换操作</a:t>
            </a:r>
            <a:endParaRPr lang="en-US" altLang="zh-CN" sz="2800" dirty="0">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r>
              <a:rPr lang="zh-CN" altLang="en-US" sz="2800" dirty="0">
                <a:latin typeface="微软雅黑" pitchFamily="34" charset="-122"/>
                <a:ea typeface="微软雅黑" pitchFamily="34" charset="-122"/>
              </a:rPr>
              <a:t>每一轮中的</a:t>
            </a:r>
            <a:r>
              <a:rPr lang="en-US" altLang="zh-CN" sz="2800" i="1" dirty="0">
                <a:latin typeface="微软雅黑" pitchFamily="34" charset="-122"/>
                <a:ea typeface="微软雅黑" pitchFamily="34" charset="-122"/>
              </a:rPr>
              <a:t>K</a:t>
            </a:r>
            <a:r>
              <a:rPr lang="en-US" altLang="zh-CN" sz="2800" i="1" baseline="-25000" dirty="0">
                <a:latin typeface="微软雅黑" pitchFamily="34" charset="-122"/>
                <a:ea typeface="微软雅黑" pitchFamily="34" charset="-122"/>
              </a:rPr>
              <a:t>i</a:t>
            </a:r>
            <a:r>
              <a:rPr lang="zh-CN" altLang="en-US" sz="2800" dirty="0">
                <a:latin typeface="微软雅黑" pitchFamily="34" charset="-122"/>
                <a:ea typeface="微软雅黑" pitchFamily="34" charset="-122"/>
              </a:rPr>
              <a:t>不同，</a:t>
            </a:r>
            <a:r>
              <a:rPr lang="en-US" altLang="zh-CN" sz="2800" i="1" dirty="0">
                <a:latin typeface="微软雅黑" pitchFamily="34" charset="-122"/>
                <a:ea typeface="微软雅黑" pitchFamily="34" charset="-122"/>
              </a:rPr>
              <a:t> K</a:t>
            </a:r>
            <a:r>
              <a:rPr lang="en-US" altLang="zh-CN" sz="2800" i="1" baseline="-25000" dirty="0">
                <a:latin typeface="微软雅黑" pitchFamily="34" charset="-122"/>
                <a:ea typeface="微软雅黑" pitchFamily="34" charset="-122"/>
              </a:rPr>
              <a:t>i</a:t>
            </a:r>
            <a:r>
              <a:rPr lang="zh-CN" altLang="en-US" sz="2800" dirty="0">
                <a:latin typeface="微软雅黑" pitchFamily="34" charset="-122"/>
                <a:ea typeface="微软雅黑" pitchFamily="34" charset="-122"/>
              </a:rPr>
              <a:t>由密钥</a:t>
            </a:r>
            <a:r>
              <a:rPr lang="en-US" altLang="zh-CN" sz="2800" i="1" dirty="0">
                <a:latin typeface="微软雅黑" pitchFamily="34" charset="-122"/>
                <a:ea typeface="微软雅黑" pitchFamily="34" charset="-122"/>
              </a:rPr>
              <a:t>K</a:t>
            </a:r>
            <a:r>
              <a:rPr lang="zh-CN" altLang="en-US" sz="2800" dirty="0">
                <a:latin typeface="微软雅黑" pitchFamily="34" charset="-122"/>
                <a:ea typeface="微软雅黑" pitchFamily="34" charset="-122"/>
              </a:rPr>
              <a:t>产生</a:t>
            </a:r>
            <a:endParaRPr lang="en-US" altLang="zh-CN" sz="2800" dirty="0">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r>
              <a:rPr lang="zh-CN" altLang="en-US" sz="2800" dirty="0">
                <a:latin typeface="微软雅黑" pitchFamily="34" charset="-122"/>
                <a:ea typeface="微软雅黑" pitchFamily="34" charset="-122"/>
              </a:rPr>
              <a:t>最后一轮结束后， 再进行左右交换</a:t>
            </a:r>
            <a:endParaRPr lang="en-US" altLang="zh-CN" sz="2800" dirty="0">
              <a:latin typeface="微软雅黑" pitchFamily="34" charset="-122"/>
              <a:ea typeface="微软雅黑" pitchFamily="34" charset="-122"/>
            </a:endParaRPr>
          </a:p>
          <a:p>
            <a:pPr marL="1079500" lvl="1" indent="-363538" algn="l">
              <a:lnSpc>
                <a:spcPct val="130000"/>
              </a:lnSpc>
              <a:spcBef>
                <a:spcPts val="0"/>
              </a:spcBef>
              <a:spcAft>
                <a:spcPts val="600"/>
              </a:spcAft>
              <a:buClr>
                <a:schemeClr val="accent2"/>
              </a:buClr>
              <a:buFont typeface="Wingdings" pitchFamily="2" charset="2"/>
              <a:buChar char="ü"/>
            </a:pPr>
            <a:r>
              <a:rPr lang="zh-CN" altLang="en-US" sz="2800" dirty="0">
                <a:latin typeface="微软雅黑" pitchFamily="34" charset="-122"/>
                <a:ea typeface="微软雅黑" pitchFamily="34" charset="-122"/>
              </a:rPr>
              <a:t>加密和解密结构完全相同</a:t>
            </a:r>
          </a:p>
        </p:txBody>
      </p:sp>
      <p:sp>
        <p:nvSpPr>
          <p:cNvPr id="8" name="Text Box 10"/>
          <p:cNvSpPr txBox="1">
            <a:spLocks noChangeArrowheads="1"/>
          </p:cNvSpPr>
          <p:nvPr/>
        </p:nvSpPr>
        <p:spPr bwMode="auto">
          <a:xfrm>
            <a:off x="395536" y="591071"/>
            <a:ext cx="1114747" cy="461665"/>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zh-CN" sz="2400" dirty="0">
                <a:solidFill>
                  <a:schemeClr val="bg1"/>
                </a:solidFill>
                <a:latin typeface="Arial Black" pitchFamily="34" charset="0"/>
                <a:ea typeface="+mj-ea"/>
                <a:cs typeface="+mj-cs"/>
              </a:rPr>
              <a:t>2.2</a:t>
            </a:r>
          </a:p>
        </p:txBody>
      </p:sp>
    </p:spTree>
    <p:extLst>
      <p:ext uri="{BB962C8B-B14F-4D97-AF65-F5344CB8AC3E}">
        <p14:creationId xmlns:p14="http://schemas.microsoft.com/office/powerpoint/2010/main" val="3602476598"/>
      </p:ext>
    </p:extLst>
  </p:cSld>
  <p:clrMapOvr>
    <a:masterClrMapping/>
  </p:clrMapOvr>
  <p:transition>
    <p:wipe dir="d"/>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11188" y="-27384"/>
            <a:ext cx="7921625" cy="1008062"/>
          </a:xfrm>
        </p:spPr>
        <p:txBody>
          <a:bodyPr/>
          <a:lstStyle/>
          <a:p>
            <a:r>
              <a:rPr lang="en-US" altLang="zh-CN" b="0" dirty="0" err="1">
                <a:solidFill>
                  <a:schemeClr val="bg1"/>
                </a:solidFill>
                <a:latin typeface="隶书" pitchFamily="49" charset="-122"/>
              </a:rPr>
              <a:t>Feistel</a:t>
            </a:r>
            <a:r>
              <a:rPr lang="zh-CN" altLang="en-US" b="0" dirty="0">
                <a:solidFill>
                  <a:schemeClr val="bg1"/>
                </a:solidFill>
                <a:latin typeface="隶书" pitchFamily="49" charset="-122"/>
              </a:rPr>
              <a:t>单轮加密</a:t>
            </a:r>
            <a:endParaRPr lang="zh-CN" altLang="en-US" b="0" dirty="0">
              <a:solidFill>
                <a:schemeClr val="bg1"/>
              </a:solidFill>
            </a:endParaRPr>
          </a:p>
        </p:txBody>
      </p:sp>
      <p:sp>
        <p:nvSpPr>
          <p:cNvPr id="4" name="灯片编号占位符 3"/>
          <p:cNvSpPr>
            <a:spLocks noGrp="1"/>
          </p:cNvSpPr>
          <p:nvPr>
            <p:ph type="sldNum" sz="quarter" idx="12"/>
          </p:nvPr>
        </p:nvSpPr>
        <p:spPr/>
        <p:txBody>
          <a:bodyPr/>
          <a:lstStyle/>
          <a:p>
            <a:fld id="{B25D2523-320B-46B9-864B-EA9DC24FC5D1}" type="slidenum">
              <a:rPr lang="en-US" altLang="zh-CN" smtClean="0"/>
              <a:pPr/>
              <a:t>93</a:t>
            </a:fld>
            <a:endParaRPr lang="en-US" altLang="zh-CN"/>
          </a:p>
        </p:txBody>
      </p:sp>
      <p:sp>
        <p:nvSpPr>
          <p:cNvPr id="8" name="矩形 7"/>
          <p:cNvSpPr/>
          <p:nvPr/>
        </p:nvSpPr>
        <p:spPr>
          <a:xfrm>
            <a:off x="1115616" y="5686140"/>
            <a:ext cx="8784976" cy="660950"/>
          </a:xfrm>
          <a:prstGeom prst="rect">
            <a:avLst/>
          </a:prstGeom>
        </p:spPr>
        <p:txBody>
          <a:bodyPr wrap="square">
            <a:spAutoFit/>
          </a:bodyPr>
          <a:lstStyle/>
          <a:p>
            <a:pPr marL="0" lvl="1" algn="l">
              <a:lnSpc>
                <a:spcPct val="150000"/>
              </a:lnSpc>
              <a:spcBef>
                <a:spcPts val="0"/>
              </a:spcBef>
              <a:spcAft>
                <a:spcPts val="0"/>
              </a:spcAft>
              <a:buClr>
                <a:schemeClr val="accent2"/>
              </a:buClr>
            </a:pPr>
            <a:r>
              <a:rPr lang="zh-CN" altLang="zh-CN" sz="2800" dirty="0">
                <a:latin typeface="微软雅黑" pitchFamily="34" charset="-122"/>
                <a:ea typeface="微软雅黑" pitchFamily="34" charset="-122"/>
              </a:rPr>
              <a:t>加密:</a:t>
            </a:r>
            <a:r>
              <a:rPr lang="zh-CN" altLang="en-US" sz="2800" dirty="0">
                <a:latin typeface="微软雅黑" pitchFamily="34" charset="-122"/>
                <a:ea typeface="微软雅黑" pitchFamily="34" charset="-122"/>
              </a:rPr>
              <a:t>  </a:t>
            </a:r>
            <a:r>
              <a:rPr lang="en-US" altLang="zh-CN" sz="2800" dirty="0">
                <a:latin typeface="微软雅黑" pitchFamily="34" charset="-122"/>
                <a:ea typeface="微软雅黑" pitchFamily="34" charset="-122"/>
              </a:rPr>
              <a:t>L</a:t>
            </a:r>
            <a:r>
              <a:rPr lang="en-US" altLang="zh-CN" sz="2800" baseline="-25000" dirty="0">
                <a:latin typeface="微软雅黑" pitchFamily="34" charset="-122"/>
                <a:ea typeface="微软雅黑" pitchFamily="34" charset="-122"/>
              </a:rPr>
              <a:t>i</a:t>
            </a:r>
            <a:r>
              <a:rPr lang="en-US" altLang="zh-CN" sz="2800" dirty="0">
                <a:latin typeface="微软雅黑" pitchFamily="34" charset="-122"/>
                <a:ea typeface="微软雅黑" pitchFamily="34" charset="-122"/>
              </a:rPr>
              <a:t>  = R</a:t>
            </a:r>
            <a:r>
              <a:rPr lang="en-US" altLang="zh-CN" sz="2800" baseline="-25000" dirty="0">
                <a:latin typeface="微软雅黑" pitchFamily="34" charset="-122"/>
                <a:ea typeface="微软雅黑" pitchFamily="34" charset="-122"/>
              </a:rPr>
              <a:t>i-1</a:t>
            </a:r>
            <a:r>
              <a:rPr lang="en-US" altLang="zh-CN" sz="2800" dirty="0">
                <a:latin typeface="微软雅黑" pitchFamily="34" charset="-122"/>
                <a:ea typeface="微软雅黑" pitchFamily="34" charset="-122"/>
              </a:rPr>
              <a:t>; </a:t>
            </a:r>
            <a:r>
              <a:rPr lang="en-US" altLang="zh-CN" sz="2800" dirty="0" err="1">
                <a:latin typeface="微软雅黑" pitchFamily="34" charset="-122"/>
                <a:ea typeface="微软雅黑" pitchFamily="34" charset="-122"/>
              </a:rPr>
              <a:t>R</a:t>
            </a:r>
            <a:r>
              <a:rPr lang="en-US" altLang="zh-CN" sz="2800" baseline="-25000" dirty="0" err="1">
                <a:latin typeface="微软雅黑" pitchFamily="34" charset="-122"/>
                <a:ea typeface="微软雅黑" pitchFamily="34" charset="-122"/>
              </a:rPr>
              <a:t>i</a:t>
            </a:r>
            <a:r>
              <a:rPr lang="en-US" altLang="zh-CN" sz="2800" dirty="0">
                <a:latin typeface="微软雅黑" pitchFamily="34" charset="-122"/>
                <a:ea typeface="微软雅黑" pitchFamily="34" charset="-122"/>
              </a:rPr>
              <a:t> = L</a:t>
            </a:r>
            <a:r>
              <a:rPr lang="en-US" altLang="zh-CN" sz="2800" baseline="-25000" dirty="0">
                <a:latin typeface="微软雅黑" pitchFamily="34" charset="-122"/>
                <a:ea typeface="微软雅黑" pitchFamily="34" charset="-122"/>
              </a:rPr>
              <a:t>i-1</a:t>
            </a:r>
            <a:r>
              <a:rPr lang="en-US" altLang="zh-CN" sz="2800" dirty="0">
                <a:latin typeface="微软雅黑" pitchFamily="34" charset="-122"/>
                <a:ea typeface="微软雅黑" pitchFamily="34" charset="-122"/>
                <a:sym typeface="Symbol" pitchFamily="18" charset="2"/>
              </a:rPr>
              <a:t></a:t>
            </a:r>
            <a:r>
              <a:rPr lang="en-US" altLang="zh-CN" sz="2800" dirty="0">
                <a:latin typeface="微软雅黑" pitchFamily="34" charset="-122"/>
                <a:ea typeface="微软雅黑" pitchFamily="34" charset="-122"/>
              </a:rPr>
              <a:t>F(R</a:t>
            </a:r>
            <a:r>
              <a:rPr lang="en-US" altLang="zh-CN" sz="2800" baseline="-25000" dirty="0">
                <a:latin typeface="微软雅黑" pitchFamily="34" charset="-122"/>
                <a:ea typeface="微软雅黑" pitchFamily="34" charset="-122"/>
              </a:rPr>
              <a:t>i-1</a:t>
            </a:r>
            <a:r>
              <a:rPr lang="en-US" altLang="zh-CN" sz="2800" dirty="0">
                <a:latin typeface="微软雅黑" pitchFamily="34" charset="-122"/>
                <a:ea typeface="微软雅黑" pitchFamily="34" charset="-122"/>
              </a:rPr>
              <a:t>,K</a:t>
            </a:r>
            <a:r>
              <a:rPr lang="en-US" altLang="zh-CN" sz="2800" baseline="-25000" dirty="0">
                <a:latin typeface="微软雅黑" pitchFamily="34" charset="-122"/>
                <a:ea typeface="微软雅黑" pitchFamily="34" charset="-122"/>
              </a:rPr>
              <a:t>i</a:t>
            </a:r>
            <a:r>
              <a:rPr lang="en-US" altLang="zh-CN" sz="2800" dirty="0">
                <a:latin typeface="微软雅黑" pitchFamily="34" charset="-122"/>
                <a:ea typeface="微软雅黑" pitchFamily="34" charset="-122"/>
              </a:rPr>
              <a:t>)</a:t>
            </a:r>
          </a:p>
        </p:txBody>
      </p:sp>
      <p:graphicFrame>
        <p:nvGraphicFramePr>
          <p:cNvPr id="30" name="Object 4"/>
          <p:cNvGraphicFramePr>
            <a:graphicFrameLocks noChangeAspect="1"/>
          </p:cNvGraphicFramePr>
          <p:nvPr>
            <p:extLst>
              <p:ext uri="{D42A27DB-BD31-4B8C-83A1-F6EECF244321}">
                <p14:modId xmlns:p14="http://schemas.microsoft.com/office/powerpoint/2010/main" val="3056614405"/>
              </p:ext>
            </p:extLst>
          </p:nvPr>
        </p:nvGraphicFramePr>
        <p:xfrm>
          <a:off x="2268538" y="1139825"/>
          <a:ext cx="3962400" cy="4386263"/>
        </p:xfrm>
        <a:graphic>
          <a:graphicData uri="http://schemas.openxmlformats.org/presentationml/2006/ole">
            <mc:AlternateContent xmlns:mc="http://schemas.openxmlformats.org/markup-compatibility/2006">
              <mc:Choice xmlns:v="urn:schemas-microsoft-com:vml" Requires="v">
                <p:oleObj spid="_x0000_s20950" name="Visio" r:id="rId4" imgW="2965476" imgH="2749435" progId="Visio.Drawing.11">
                  <p:embed/>
                </p:oleObj>
              </mc:Choice>
              <mc:Fallback>
                <p:oleObj name="Visio" r:id="rId4" imgW="2965476" imgH="2749435" progId="Visio.Drawing.11">
                  <p:embed/>
                  <p:pic>
                    <p:nvPicPr>
                      <p:cNvPr id="30" name="Object 4"/>
                      <p:cNvPicPr>
                        <a:picLocks noChangeAspect="1" noChangeArrowheads="1"/>
                      </p:cNvPicPr>
                      <p:nvPr/>
                    </p:nvPicPr>
                    <p:blipFill>
                      <a:blip r:embed="rId5"/>
                      <a:srcRect/>
                      <a:stretch>
                        <a:fillRect/>
                      </a:stretch>
                    </p:blipFill>
                    <p:spPr bwMode="auto">
                      <a:xfrm>
                        <a:off x="2268538" y="1139825"/>
                        <a:ext cx="3962400" cy="438626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334253329"/>
      </p:ext>
    </p:extLst>
  </p:cSld>
  <p:clrMapOvr>
    <a:masterClrMapping/>
  </p:clrMapOvr>
  <p:transition>
    <p:wipe dir="d"/>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99219" y="0"/>
            <a:ext cx="7921625" cy="1008062"/>
          </a:xfrm>
        </p:spPr>
        <p:txBody>
          <a:bodyPr/>
          <a:lstStyle/>
          <a:p>
            <a:r>
              <a:rPr lang="en-US" altLang="zh-CN" b="0" dirty="0" err="1">
                <a:solidFill>
                  <a:schemeClr val="bg1"/>
                </a:solidFill>
                <a:latin typeface="隶书" pitchFamily="49" charset="-122"/>
              </a:rPr>
              <a:t>Feistel</a:t>
            </a:r>
            <a:r>
              <a:rPr lang="zh-CN" altLang="en-US" b="0" dirty="0">
                <a:solidFill>
                  <a:schemeClr val="bg1"/>
                </a:solidFill>
                <a:latin typeface="隶书" pitchFamily="49" charset="-122"/>
              </a:rPr>
              <a:t>单轮解密练习</a:t>
            </a:r>
            <a:endParaRPr lang="zh-CN" altLang="en-US" b="0" dirty="0">
              <a:solidFill>
                <a:schemeClr val="bg1"/>
              </a:solidFill>
            </a:endParaRPr>
          </a:p>
        </p:txBody>
      </p:sp>
      <p:sp>
        <p:nvSpPr>
          <p:cNvPr id="4" name="灯片编号占位符 3"/>
          <p:cNvSpPr>
            <a:spLocks noGrp="1"/>
          </p:cNvSpPr>
          <p:nvPr>
            <p:ph type="sldNum" sz="quarter" idx="12"/>
          </p:nvPr>
        </p:nvSpPr>
        <p:spPr/>
        <p:txBody>
          <a:bodyPr/>
          <a:lstStyle/>
          <a:p>
            <a:fld id="{B25D2523-320B-46B9-864B-EA9DC24FC5D1}" type="slidenum">
              <a:rPr lang="en-US" altLang="zh-CN" smtClean="0"/>
              <a:pPr/>
              <a:t>94</a:t>
            </a:fld>
            <a:endParaRPr lang="en-US" altLang="zh-CN"/>
          </a:p>
        </p:txBody>
      </p:sp>
      <p:pic>
        <p:nvPicPr>
          <p:cNvPr id="6" name="图片 5">
            <a:extLst>
              <a:ext uri="{FF2B5EF4-FFF2-40B4-BE49-F238E27FC236}">
                <a16:creationId xmlns:a16="http://schemas.microsoft.com/office/drawing/2014/main" id="{10417D24-AB97-4AD0-B5BF-AE24439FC5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792088"/>
            <a:ext cx="4937372" cy="6237312"/>
          </a:xfrm>
          <a:prstGeom prst="rect">
            <a:avLst/>
          </a:prstGeom>
        </p:spPr>
      </p:pic>
      <p:sp>
        <p:nvSpPr>
          <p:cNvPr id="9" name="矩形 8">
            <a:extLst>
              <a:ext uri="{FF2B5EF4-FFF2-40B4-BE49-F238E27FC236}">
                <a16:creationId xmlns:a16="http://schemas.microsoft.com/office/drawing/2014/main" id="{871A1E4B-5664-4EB4-8BD7-33A636601E9B}"/>
              </a:ext>
            </a:extLst>
          </p:cNvPr>
          <p:cNvSpPr/>
          <p:nvPr/>
        </p:nvSpPr>
        <p:spPr>
          <a:xfrm>
            <a:off x="4860032" y="2391088"/>
            <a:ext cx="4824536" cy="2129878"/>
          </a:xfrm>
          <a:prstGeom prst="rect">
            <a:avLst/>
          </a:prstGeom>
        </p:spPr>
        <p:txBody>
          <a:bodyPr wrap="square">
            <a:spAutoFit/>
          </a:bodyPr>
          <a:lstStyle/>
          <a:p>
            <a:pPr marL="114300" lvl="1" indent="-457200" algn="l">
              <a:lnSpc>
                <a:spcPct val="150000"/>
              </a:lnSpc>
              <a:spcBef>
                <a:spcPts val="600"/>
              </a:spcBef>
              <a:spcAft>
                <a:spcPts val="600"/>
              </a:spcAft>
              <a:buClr>
                <a:srgbClr val="C00000"/>
              </a:buClr>
              <a:buFont typeface="Wingdings" panose="05000000000000000000" pitchFamily="2" charset="2"/>
              <a:buChar char="l"/>
            </a:pPr>
            <a:r>
              <a:rPr lang="zh-CN" altLang="en-US" sz="2600" dirty="0">
                <a:latin typeface="微软雅黑" pitchFamily="34" charset="-122"/>
                <a:ea typeface="微软雅黑" pitchFamily="34" charset="-122"/>
              </a:rPr>
              <a:t>关键步骤：</a:t>
            </a:r>
            <a:endParaRPr lang="en-US" altLang="zh-CN" sz="2600" dirty="0">
              <a:latin typeface="微软雅黑" pitchFamily="34" charset="-122"/>
              <a:ea typeface="微软雅黑" pitchFamily="34" charset="-122"/>
            </a:endParaRPr>
          </a:p>
          <a:p>
            <a:pPr marL="114300" lvl="2" algn="l">
              <a:lnSpc>
                <a:spcPct val="150000"/>
              </a:lnSpc>
              <a:spcBef>
                <a:spcPts val="600"/>
              </a:spcBef>
              <a:spcAft>
                <a:spcPts val="600"/>
              </a:spcAft>
              <a:buClr>
                <a:srgbClr val="C00000"/>
              </a:buClr>
            </a:pPr>
            <a:r>
              <a:rPr lang="zh-CN" altLang="en-US" sz="2600" dirty="0">
                <a:latin typeface="微软雅黑" pitchFamily="34" charset="-122"/>
                <a:ea typeface="微软雅黑" pitchFamily="34" charset="-122"/>
              </a:rPr>
              <a:t>   左右交换</a:t>
            </a:r>
            <a:endParaRPr lang="en-US" altLang="zh-CN" sz="2600" dirty="0">
              <a:latin typeface="微软雅黑" pitchFamily="34" charset="-122"/>
              <a:ea typeface="微软雅黑" pitchFamily="34" charset="-122"/>
            </a:endParaRPr>
          </a:p>
          <a:p>
            <a:pPr marL="114300" lvl="2" algn="l">
              <a:lnSpc>
                <a:spcPct val="150000"/>
              </a:lnSpc>
              <a:spcBef>
                <a:spcPts val="600"/>
              </a:spcBef>
              <a:spcAft>
                <a:spcPts val="600"/>
              </a:spcAft>
              <a:buClr>
                <a:srgbClr val="C00000"/>
              </a:buClr>
            </a:pPr>
            <a:r>
              <a:rPr lang="zh-CN" altLang="en-US" sz="2600" dirty="0">
                <a:latin typeface="微软雅黑" pitchFamily="34" charset="-122"/>
                <a:ea typeface="微软雅黑" pitchFamily="34" charset="-122"/>
              </a:rPr>
              <a:t>   相同元素异或计算后为</a:t>
            </a:r>
            <a:r>
              <a:rPr lang="en-US" altLang="zh-CN" sz="2600" dirty="0">
                <a:latin typeface="微软雅黑" pitchFamily="34" charset="-122"/>
                <a:ea typeface="微软雅黑" pitchFamily="34" charset="-122"/>
              </a:rPr>
              <a:t>0</a:t>
            </a:r>
          </a:p>
        </p:txBody>
      </p:sp>
    </p:spTree>
    <p:extLst>
      <p:ext uri="{BB962C8B-B14F-4D97-AF65-F5344CB8AC3E}">
        <p14:creationId xmlns:p14="http://schemas.microsoft.com/office/powerpoint/2010/main" val="1796314119"/>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611188" y="-27384"/>
            <a:ext cx="7921625" cy="1008062"/>
          </a:xfrm>
        </p:spPr>
        <p:txBody>
          <a:bodyPr/>
          <a:lstStyle/>
          <a:p>
            <a:r>
              <a:rPr lang="en-US" altLang="zh-CN" b="0" dirty="0" err="1">
                <a:solidFill>
                  <a:schemeClr val="bg1"/>
                </a:solidFill>
              </a:rPr>
              <a:t>Feistel</a:t>
            </a:r>
            <a:r>
              <a:rPr lang="zh-CN" altLang="en-US" b="0" dirty="0">
                <a:solidFill>
                  <a:schemeClr val="bg1"/>
                </a:solidFill>
              </a:rPr>
              <a:t>密码结构思想</a:t>
            </a:r>
            <a:endParaRPr lang="zh-CN" altLang="en-US" dirty="0"/>
          </a:p>
        </p:txBody>
      </p:sp>
      <p:sp>
        <p:nvSpPr>
          <p:cNvPr id="4" name="灯片编号占位符 3"/>
          <p:cNvSpPr>
            <a:spLocks noGrp="1"/>
          </p:cNvSpPr>
          <p:nvPr>
            <p:ph type="sldNum" sz="quarter" idx="12"/>
          </p:nvPr>
        </p:nvSpPr>
        <p:spPr/>
        <p:txBody>
          <a:bodyPr/>
          <a:lstStyle/>
          <a:p>
            <a:fld id="{B25D2523-320B-46B9-864B-EA9DC24FC5D1}" type="slidenum">
              <a:rPr lang="en-US" altLang="zh-CN" smtClean="0"/>
              <a:pPr/>
              <a:t>95</a:t>
            </a:fld>
            <a:endParaRPr lang="en-US" altLang="zh-CN"/>
          </a:p>
        </p:txBody>
      </p:sp>
      <p:sp>
        <p:nvSpPr>
          <p:cNvPr id="6" name="矩形 5"/>
          <p:cNvSpPr/>
          <p:nvPr/>
        </p:nvSpPr>
        <p:spPr>
          <a:xfrm>
            <a:off x="539552" y="1556792"/>
            <a:ext cx="7848872" cy="4154984"/>
          </a:xfrm>
          <a:prstGeom prst="rect">
            <a:avLst/>
          </a:prstGeom>
        </p:spPr>
        <p:txBody>
          <a:bodyPr wrap="square">
            <a:spAutoFit/>
          </a:bodyPr>
          <a:lstStyle/>
          <a:p>
            <a:pPr marL="0" lvl="1" indent="-342900" algn="l">
              <a:lnSpc>
                <a:spcPct val="150000"/>
              </a:lnSpc>
              <a:spcBef>
                <a:spcPts val="600"/>
              </a:spcBef>
              <a:spcAft>
                <a:spcPts val="600"/>
              </a:spcAft>
              <a:buClr>
                <a:schemeClr val="accent2"/>
              </a:buClr>
              <a:buBlip>
                <a:blip r:embed="rId2"/>
              </a:buBlip>
            </a:pPr>
            <a:r>
              <a:rPr lang="zh-CN" altLang="en-US" sz="2600" dirty="0">
                <a:latin typeface="微软雅黑" pitchFamily="34" charset="-122"/>
                <a:ea typeface="微软雅黑" pitchFamily="34" charset="-122"/>
              </a:rPr>
              <a:t>基本思想</a:t>
            </a:r>
            <a:r>
              <a:rPr lang="en-US" altLang="zh-CN" sz="2600" dirty="0">
                <a:latin typeface="微软雅黑" pitchFamily="34" charset="-122"/>
                <a:ea typeface="微软雅黑" pitchFamily="34" charset="-122"/>
              </a:rPr>
              <a:t>:</a:t>
            </a:r>
            <a:r>
              <a:rPr lang="zh-CN" altLang="en-US" sz="2600" dirty="0">
                <a:latin typeface="微软雅黑" pitchFamily="34" charset="-122"/>
                <a:ea typeface="微软雅黑" pitchFamily="34" charset="-122"/>
              </a:rPr>
              <a:t>用简单的乘积密码来近似表达大尺寸的替换变换</a:t>
            </a:r>
          </a:p>
          <a:p>
            <a:pPr marL="0" lvl="1" indent="-342900" algn="l">
              <a:lnSpc>
                <a:spcPct val="150000"/>
              </a:lnSpc>
              <a:spcBef>
                <a:spcPts val="600"/>
              </a:spcBef>
              <a:spcAft>
                <a:spcPts val="600"/>
              </a:spcAft>
              <a:buClr>
                <a:schemeClr val="accent2"/>
              </a:buClr>
              <a:buBlip>
                <a:blip r:embed="rId2"/>
              </a:buBlip>
            </a:pPr>
            <a:r>
              <a:rPr lang="zh-CN" altLang="en-US" sz="2600" dirty="0">
                <a:latin typeface="微软雅黑" pitchFamily="34" charset="-122"/>
                <a:ea typeface="微软雅黑" pitchFamily="34" charset="-122"/>
              </a:rPr>
              <a:t>多个简单算法的结合得到的加密算法比任何一个部分算法都要强</a:t>
            </a:r>
          </a:p>
          <a:p>
            <a:pPr marL="0" lvl="1" indent="-342900" algn="l">
              <a:lnSpc>
                <a:spcPct val="150000"/>
              </a:lnSpc>
              <a:spcBef>
                <a:spcPts val="600"/>
              </a:spcBef>
              <a:spcAft>
                <a:spcPts val="600"/>
              </a:spcAft>
              <a:buClr>
                <a:schemeClr val="accent2"/>
              </a:buClr>
              <a:buBlip>
                <a:blip r:embed="rId2"/>
              </a:buBlip>
            </a:pPr>
            <a:r>
              <a:rPr lang="zh-CN" altLang="en-US" sz="2600" dirty="0">
                <a:latin typeface="微软雅黑" pitchFamily="34" charset="-122"/>
                <a:ea typeface="微软雅黑" pitchFamily="34" charset="-122"/>
              </a:rPr>
              <a:t>交替使用替代和置换</a:t>
            </a:r>
            <a:endParaRPr lang="en-US" altLang="zh-CN" sz="2600" dirty="0">
              <a:latin typeface="微软雅黑" pitchFamily="34" charset="-122"/>
              <a:ea typeface="微软雅黑" pitchFamily="34" charset="-122"/>
            </a:endParaRPr>
          </a:p>
          <a:p>
            <a:pPr marL="0" lvl="1" indent="-342900" algn="l">
              <a:lnSpc>
                <a:spcPct val="150000"/>
              </a:lnSpc>
              <a:spcBef>
                <a:spcPts val="600"/>
              </a:spcBef>
              <a:spcAft>
                <a:spcPts val="600"/>
              </a:spcAft>
              <a:buClr>
                <a:schemeClr val="accent2"/>
              </a:buClr>
              <a:buBlip>
                <a:blip r:embed="rId2"/>
              </a:buBlip>
            </a:pPr>
            <a:r>
              <a:rPr lang="zh-CN" altLang="en-US" sz="2600" dirty="0">
                <a:latin typeface="微软雅黑" pitchFamily="34" charset="-122"/>
                <a:ea typeface="微软雅黑" pitchFamily="34" charset="-122"/>
              </a:rPr>
              <a:t>混淆</a:t>
            </a:r>
            <a:r>
              <a:rPr lang="en-US" altLang="zh-CN" sz="2600" dirty="0">
                <a:latin typeface="微软雅黑" pitchFamily="34" charset="-122"/>
                <a:ea typeface="微软雅黑" pitchFamily="34" charset="-122"/>
              </a:rPr>
              <a:t>( confusion) </a:t>
            </a:r>
            <a:r>
              <a:rPr lang="zh-CN" altLang="en-US" sz="2600" dirty="0">
                <a:latin typeface="微软雅黑" pitchFamily="34" charset="-122"/>
                <a:ea typeface="微软雅黑" pitchFamily="34" charset="-122"/>
              </a:rPr>
              <a:t>和发散</a:t>
            </a:r>
            <a:r>
              <a:rPr lang="en-US" altLang="zh-CN" sz="2600" dirty="0">
                <a:latin typeface="微软雅黑" pitchFamily="34" charset="-122"/>
                <a:ea typeface="微软雅黑" pitchFamily="34" charset="-122"/>
              </a:rPr>
              <a:t>(diffusion) </a:t>
            </a:r>
            <a:r>
              <a:rPr lang="zh-CN" altLang="en-US" sz="2600" dirty="0">
                <a:latin typeface="微软雅黑" pitchFamily="34" charset="-122"/>
                <a:ea typeface="微软雅黑" pitchFamily="34" charset="-122"/>
              </a:rPr>
              <a:t>概念的应用</a:t>
            </a:r>
          </a:p>
        </p:txBody>
      </p:sp>
    </p:spTree>
    <p:extLst>
      <p:ext uri="{BB962C8B-B14F-4D97-AF65-F5344CB8AC3E}">
        <p14:creationId xmlns:p14="http://schemas.microsoft.com/office/powerpoint/2010/main" val="262153875"/>
      </p:ext>
    </p:extLst>
  </p:cSld>
  <p:clrMapOvr>
    <a:masterClrMapping/>
  </p:clrMapOvr>
  <p:transition>
    <p:wipe dir="d"/>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37F2E61-75E1-4E22-B7C3-7A96A5DEDED1}" type="slidenum">
              <a:rPr lang="en-US" altLang="zh-CN" smtClean="0"/>
              <a:pPr/>
              <a:t>96</a:t>
            </a:fld>
            <a:endParaRPr lang="en-US" altLang="zh-CN"/>
          </a:p>
        </p:txBody>
      </p:sp>
      <p:sp>
        <p:nvSpPr>
          <p:cNvPr id="5" name="Rectangle 3"/>
          <p:cNvSpPr txBox="1">
            <a:spLocks noChangeArrowheads="1"/>
          </p:cNvSpPr>
          <p:nvPr/>
        </p:nvSpPr>
        <p:spPr>
          <a:xfrm>
            <a:off x="323528" y="1268760"/>
            <a:ext cx="8698232" cy="5256584"/>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marL="0" lvl="1" indent="-342900">
              <a:lnSpc>
                <a:spcPct val="150000"/>
              </a:lnSpc>
              <a:spcBef>
                <a:spcPts val="600"/>
              </a:spcBef>
              <a:spcAft>
                <a:spcPts val="600"/>
              </a:spcAft>
              <a:buClr>
                <a:schemeClr val="accent2"/>
              </a:buClr>
              <a:buBlip>
                <a:blip r:embed="rId3"/>
              </a:buBlip>
            </a:pPr>
            <a:r>
              <a:rPr lang="zh-CN" altLang="en-US" sz="2100" dirty="0">
                <a:latin typeface="微软雅黑" pitchFamily="34" charset="-122"/>
                <a:ea typeface="微软雅黑" pitchFamily="34" charset="-122"/>
              </a:rPr>
              <a:t>分组大小：分组越大安全性越高，但性能下降，广泛用</a:t>
            </a:r>
            <a:r>
              <a:rPr lang="en-US" altLang="zh-CN" sz="2100" dirty="0">
                <a:latin typeface="微软雅黑" pitchFamily="34" charset="-122"/>
                <a:ea typeface="微软雅黑" pitchFamily="34" charset="-122"/>
              </a:rPr>
              <a:t>128</a:t>
            </a:r>
            <a:r>
              <a:rPr lang="zh-CN" altLang="en-US" sz="2100" dirty="0">
                <a:latin typeface="微软雅黑" pitchFamily="34" charset="-122"/>
                <a:ea typeface="微软雅黑" pitchFamily="34" charset="-122"/>
              </a:rPr>
              <a:t>位分组</a:t>
            </a:r>
          </a:p>
          <a:p>
            <a:pPr marL="324000" lvl="1" indent="-342900">
              <a:lnSpc>
                <a:spcPct val="150000"/>
              </a:lnSpc>
              <a:spcBef>
                <a:spcPts val="600"/>
              </a:spcBef>
              <a:spcAft>
                <a:spcPts val="600"/>
              </a:spcAft>
              <a:buClr>
                <a:schemeClr val="accent2"/>
              </a:buClr>
              <a:buBlip>
                <a:blip r:embed="rId3"/>
              </a:buBlip>
            </a:pPr>
            <a:r>
              <a:rPr lang="zh-CN" altLang="en-US" sz="2100" dirty="0">
                <a:latin typeface="微软雅黑" pitchFamily="34" charset="-122"/>
                <a:ea typeface="微软雅黑" pitchFamily="34" charset="-122"/>
              </a:rPr>
              <a:t>密钥位数：密钥越大安全性越高，但性能下降，广泛采用64位的密钥，但现在已经不够用，增加到</a:t>
            </a:r>
            <a:r>
              <a:rPr lang="zh-CN" altLang="en-US" sz="21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128位</a:t>
            </a:r>
          </a:p>
          <a:p>
            <a:pPr marL="0" lvl="1" indent="-342900">
              <a:lnSpc>
                <a:spcPct val="150000"/>
              </a:lnSpc>
              <a:spcBef>
                <a:spcPts val="600"/>
              </a:spcBef>
              <a:spcAft>
                <a:spcPts val="600"/>
              </a:spcAft>
              <a:buClr>
                <a:schemeClr val="accent2"/>
              </a:buClr>
              <a:buBlip>
                <a:blip r:embed="rId3"/>
              </a:buBlip>
            </a:pPr>
            <a:r>
              <a:rPr lang="zh-CN" altLang="en-US" sz="2100" dirty="0">
                <a:latin typeface="微软雅黑" pitchFamily="34" charset="-122"/>
                <a:ea typeface="微软雅黑" pitchFamily="34" charset="-122"/>
              </a:rPr>
              <a:t>迭代轮数：典型16步</a:t>
            </a:r>
          </a:p>
          <a:p>
            <a:pPr marL="0" lvl="1" indent="-342900">
              <a:lnSpc>
                <a:spcPct val="150000"/>
              </a:lnSpc>
              <a:spcBef>
                <a:spcPts val="600"/>
              </a:spcBef>
              <a:spcAft>
                <a:spcPts val="600"/>
              </a:spcAft>
              <a:buClr>
                <a:schemeClr val="accent2"/>
              </a:buClr>
              <a:buBlip>
                <a:blip r:embed="rId3"/>
              </a:buBlip>
            </a:pPr>
            <a:r>
              <a:rPr lang="zh-CN" altLang="en-US" sz="2100" dirty="0">
                <a:latin typeface="微软雅黑" pitchFamily="34" charset="-122"/>
                <a:ea typeface="微软雅黑" pitchFamily="34" charset="-122"/>
              </a:rPr>
              <a:t>子钥产生算法：算法越复杂，就增加密码分析的难度</a:t>
            </a:r>
          </a:p>
          <a:p>
            <a:pPr marL="0" lvl="1" indent="-342900">
              <a:lnSpc>
                <a:spcPct val="150000"/>
              </a:lnSpc>
              <a:spcBef>
                <a:spcPts val="600"/>
              </a:spcBef>
              <a:spcAft>
                <a:spcPts val="600"/>
              </a:spcAft>
              <a:buClr>
                <a:schemeClr val="accent2"/>
              </a:buClr>
              <a:buBlip>
                <a:blip r:embed="rId3"/>
              </a:buBlip>
            </a:pPr>
            <a:r>
              <a:rPr lang="zh-CN" altLang="en-US" sz="2100" dirty="0">
                <a:latin typeface="微软雅黑" pitchFamily="34" charset="-122"/>
                <a:ea typeface="微软雅黑" pitchFamily="34" charset="-122"/>
              </a:rPr>
              <a:t>轮函数。函数越复杂，就增加密码分析的难度</a:t>
            </a:r>
          </a:p>
          <a:p>
            <a:pPr marL="0" lvl="1" indent="-342900">
              <a:lnSpc>
                <a:spcPct val="150000"/>
              </a:lnSpc>
              <a:spcBef>
                <a:spcPts val="600"/>
              </a:spcBef>
              <a:spcAft>
                <a:spcPts val="600"/>
              </a:spcAft>
              <a:buClr>
                <a:schemeClr val="accent2"/>
              </a:buClr>
              <a:buBlip>
                <a:blip r:embed="rId3"/>
              </a:buBlip>
            </a:pPr>
            <a:r>
              <a:rPr lang="zh-CN" altLang="en-US" sz="2100" dirty="0">
                <a:latin typeface="微软雅黑" pitchFamily="34" charset="-122"/>
                <a:ea typeface="微软雅黑" pitchFamily="34" charset="-122"/>
              </a:rPr>
              <a:t>快速软件实现，包括加密和解密算法</a:t>
            </a:r>
          </a:p>
          <a:p>
            <a:pPr marL="0" lvl="1" indent="-342900">
              <a:lnSpc>
                <a:spcPct val="150000"/>
              </a:lnSpc>
              <a:spcBef>
                <a:spcPts val="600"/>
              </a:spcBef>
              <a:spcAft>
                <a:spcPts val="600"/>
              </a:spcAft>
              <a:buClr>
                <a:schemeClr val="accent2"/>
              </a:buClr>
              <a:buBlip>
                <a:blip r:embed="rId3"/>
              </a:buBlip>
            </a:pPr>
            <a:r>
              <a:rPr lang="zh-CN" altLang="en-US" sz="2100" dirty="0">
                <a:solidFill>
                  <a:srgbClr val="C00000"/>
                </a:solidFill>
                <a:latin typeface="微软雅黑" pitchFamily="34" charset="-122"/>
                <a:ea typeface="微软雅黑" pitchFamily="34" charset="-122"/>
              </a:rPr>
              <a:t>结构简单，易于分析，便于掌握算法的安全性</a:t>
            </a:r>
          </a:p>
        </p:txBody>
      </p:sp>
      <p:sp>
        <p:nvSpPr>
          <p:cNvPr id="6" name="Rectangle 5"/>
          <p:cNvSpPr txBox="1">
            <a:spLocks noChangeArrowheads="1"/>
          </p:cNvSpPr>
          <p:nvPr/>
        </p:nvSpPr>
        <p:spPr bwMode="auto">
          <a:xfrm>
            <a:off x="925513" y="260648"/>
            <a:ext cx="77724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000" b="1">
                <a:solidFill>
                  <a:schemeClr val="tx2"/>
                </a:solidFill>
                <a:latin typeface="+mj-lt"/>
                <a:ea typeface="+mj-ea"/>
                <a:cs typeface="+mj-cs"/>
              </a:defRPr>
            </a:lvl1pPr>
            <a:lvl2pPr algn="ctr" rtl="0" fontAlgn="base">
              <a:spcBef>
                <a:spcPct val="0"/>
              </a:spcBef>
              <a:spcAft>
                <a:spcPct val="0"/>
              </a:spcAft>
              <a:defRPr kumimoji="1" sz="4000" b="1">
                <a:solidFill>
                  <a:schemeClr val="tx2"/>
                </a:solidFill>
                <a:latin typeface="Times New Roman" pitchFamily="18" charset="0"/>
                <a:ea typeface="华文中宋" pitchFamily="2" charset="-122"/>
              </a:defRPr>
            </a:lvl2pPr>
            <a:lvl3pPr algn="ctr" rtl="0" fontAlgn="base">
              <a:spcBef>
                <a:spcPct val="0"/>
              </a:spcBef>
              <a:spcAft>
                <a:spcPct val="0"/>
              </a:spcAft>
              <a:defRPr kumimoji="1" sz="4000" b="1">
                <a:solidFill>
                  <a:schemeClr val="tx2"/>
                </a:solidFill>
                <a:latin typeface="Times New Roman" pitchFamily="18" charset="0"/>
                <a:ea typeface="华文中宋" pitchFamily="2" charset="-122"/>
              </a:defRPr>
            </a:lvl3pPr>
            <a:lvl4pPr algn="ctr" rtl="0" fontAlgn="base">
              <a:spcBef>
                <a:spcPct val="0"/>
              </a:spcBef>
              <a:spcAft>
                <a:spcPct val="0"/>
              </a:spcAft>
              <a:defRPr kumimoji="1" sz="4000" b="1">
                <a:solidFill>
                  <a:schemeClr val="tx2"/>
                </a:solidFill>
                <a:latin typeface="Times New Roman" pitchFamily="18" charset="0"/>
                <a:ea typeface="华文中宋" pitchFamily="2" charset="-122"/>
              </a:defRPr>
            </a:lvl4pPr>
            <a:lvl5pPr algn="ctr" rtl="0" fontAlgn="base">
              <a:spcBef>
                <a:spcPct val="0"/>
              </a:spcBef>
              <a:spcAft>
                <a:spcPct val="0"/>
              </a:spcAft>
              <a:defRPr kumimoji="1" sz="4000" b="1">
                <a:solidFill>
                  <a:schemeClr val="tx2"/>
                </a:solidFill>
                <a:latin typeface="Times New Roman" pitchFamily="18" charset="0"/>
                <a:ea typeface="华文中宋" pitchFamily="2" charset="-122"/>
              </a:defRPr>
            </a:lvl5pPr>
            <a:lvl6pPr marL="457200" algn="ctr" rtl="0" fontAlgn="base">
              <a:spcBef>
                <a:spcPct val="0"/>
              </a:spcBef>
              <a:spcAft>
                <a:spcPct val="0"/>
              </a:spcAft>
              <a:defRPr kumimoji="1" sz="4000" b="1">
                <a:solidFill>
                  <a:schemeClr val="tx2"/>
                </a:solidFill>
                <a:latin typeface="Times New Roman" pitchFamily="18" charset="0"/>
                <a:ea typeface="华文中宋" pitchFamily="2" charset="-122"/>
              </a:defRPr>
            </a:lvl6pPr>
            <a:lvl7pPr marL="914400" algn="ctr" rtl="0" fontAlgn="base">
              <a:spcBef>
                <a:spcPct val="0"/>
              </a:spcBef>
              <a:spcAft>
                <a:spcPct val="0"/>
              </a:spcAft>
              <a:defRPr kumimoji="1" sz="4000" b="1">
                <a:solidFill>
                  <a:schemeClr val="tx2"/>
                </a:solidFill>
                <a:latin typeface="Times New Roman" pitchFamily="18" charset="0"/>
                <a:ea typeface="华文中宋" pitchFamily="2" charset="-122"/>
              </a:defRPr>
            </a:lvl7pPr>
            <a:lvl8pPr marL="1371600" algn="ctr" rtl="0" fontAlgn="base">
              <a:spcBef>
                <a:spcPct val="0"/>
              </a:spcBef>
              <a:spcAft>
                <a:spcPct val="0"/>
              </a:spcAft>
              <a:defRPr kumimoji="1" sz="4000" b="1">
                <a:solidFill>
                  <a:schemeClr val="tx2"/>
                </a:solidFill>
                <a:latin typeface="Times New Roman" pitchFamily="18" charset="0"/>
                <a:ea typeface="华文中宋" pitchFamily="2" charset="-122"/>
              </a:defRPr>
            </a:lvl8pPr>
            <a:lvl9pPr marL="1828800" algn="ctr" rtl="0" fontAlgn="base">
              <a:spcBef>
                <a:spcPct val="0"/>
              </a:spcBef>
              <a:spcAft>
                <a:spcPct val="0"/>
              </a:spcAft>
              <a:defRPr kumimoji="1" sz="4000" b="1">
                <a:solidFill>
                  <a:schemeClr val="tx2"/>
                </a:solidFill>
                <a:latin typeface="Times New Roman" pitchFamily="18" charset="0"/>
                <a:ea typeface="华文中宋" pitchFamily="2" charset="-122"/>
              </a:defRPr>
            </a:lvl9pPr>
          </a:lstStyle>
          <a:p>
            <a:r>
              <a:rPr lang="en-US" altLang="zh-CN" b="0" dirty="0" err="1">
                <a:solidFill>
                  <a:schemeClr val="bg1"/>
                </a:solidFill>
                <a:latin typeface="+mj-ea"/>
              </a:rPr>
              <a:t>Feistel</a:t>
            </a:r>
            <a:r>
              <a:rPr lang="zh-CN" altLang="en-US" b="0" dirty="0">
                <a:solidFill>
                  <a:schemeClr val="bg1"/>
                </a:solidFill>
                <a:latin typeface="+mj-ea"/>
              </a:rPr>
              <a:t>加密特点</a:t>
            </a:r>
          </a:p>
        </p:txBody>
      </p:sp>
    </p:spTree>
    <p:extLst>
      <p:ext uri="{BB962C8B-B14F-4D97-AF65-F5344CB8AC3E}">
        <p14:creationId xmlns:p14="http://schemas.microsoft.com/office/powerpoint/2010/main" val="1073362855"/>
      </p:ext>
    </p:extLst>
  </p:cSld>
  <p:clrMapOvr>
    <a:masterClrMapping/>
  </p:clrMapOvr>
  <p:transition>
    <p:wipe dir="d"/>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37F2E61-75E1-4E22-B7C3-7A96A5DEDED1}" type="slidenum">
              <a:rPr lang="en-US" altLang="zh-CN" smtClean="0"/>
              <a:pPr/>
              <a:t>97</a:t>
            </a:fld>
            <a:endParaRPr lang="en-US" altLang="zh-CN"/>
          </a:p>
        </p:txBody>
      </p:sp>
      <p:sp>
        <p:nvSpPr>
          <p:cNvPr id="6" name="Rectangle 5"/>
          <p:cNvSpPr txBox="1">
            <a:spLocks noChangeArrowheads="1"/>
          </p:cNvSpPr>
          <p:nvPr/>
        </p:nvSpPr>
        <p:spPr bwMode="auto">
          <a:xfrm>
            <a:off x="925513" y="260648"/>
            <a:ext cx="7772400" cy="41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000" b="1">
                <a:solidFill>
                  <a:schemeClr val="tx2"/>
                </a:solidFill>
                <a:latin typeface="+mj-lt"/>
                <a:ea typeface="+mj-ea"/>
                <a:cs typeface="+mj-cs"/>
              </a:defRPr>
            </a:lvl1pPr>
            <a:lvl2pPr algn="ctr" rtl="0" fontAlgn="base">
              <a:spcBef>
                <a:spcPct val="0"/>
              </a:spcBef>
              <a:spcAft>
                <a:spcPct val="0"/>
              </a:spcAft>
              <a:defRPr kumimoji="1" sz="4000" b="1">
                <a:solidFill>
                  <a:schemeClr val="tx2"/>
                </a:solidFill>
                <a:latin typeface="Times New Roman" pitchFamily="18" charset="0"/>
                <a:ea typeface="华文中宋" pitchFamily="2" charset="-122"/>
              </a:defRPr>
            </a:lvl2pPr>
            <a:lvl3pPr algn="ctr" rtl="0" fontAlgn="base">
              <a:spcBef>
                <a:spcPct val="0"/>
              </a:spcBef>
              <a:spcAft>
                <a:spcPct val="0"/>
              </a:spcAft>
              <a:defRPr kumimoji="1" sz="4000" b="1">
                <a:solidFill>
                  <a:schemeClr val="tx2"/>
                </a:solidFill>
                <a:latin typeface="Times New Roman" pitchFamily="18" charset="0"/>
                <a:ea typeface="华文中宋" pitchFamily="2" charset="-122"/>
              </a:defRPr>
            </a:lvl3pPr>
            <a:lvl4pPr algn="ctr" rtl="0" fontAlgn="base">
              <a:spcBef>
                <a:spcPct val="0"/>
              </a:spcBef>
              <a:spcAft>
                <a:spcPct val="0"/>
              </a:spcAft>
              <a:defRPr kumimoji="1" sz="4000" b="1">
                <a:solidFill>
                  <a:schemeClr val="tx2"/>
                </a:solidFill>
                <a:latin typeface="Times New Roman" pitchFamily="18" charset="0"/>
                <a:ea typeface="华文中宋" pitchFamily="2" charset="-122"/>
              </a:defRPr>
            </a:lvl4pPr>
            <a:lvl5pPr algn="ctr" rtl="0" fontAlgn="base">
              <a:spcBef>
                <a:spcPct val="0"/>
              </a:spcBef>
              <a:spcAft>
                <a:spcPct val="0"/>
              </a:spcAft>
              <a:defRPr kumimoji="1" sz="4000" b="1">
                <a:solidFill>
                  <a:schemeClr val="tx2"/>
                </a:solidFill>
                <a:latin typeface="Times New Roman" pitchFamily="18" charset="0"/>
                <a:ea typeface="华文中宋" pitchFamily="2" charset="-122"/>
              </a:defRPr>
            </a:lvl5pPr>
            <a:lvl6pPr marL="457200" algn="ctr" rtl="0" fontAlgn="base">
              <a:spcBef>
                <a:spcPct val="0"/>
              </a:spcBef>
              <a:spcAft>
                <a:spcPct val="0"/>
              </a:spcAft>
              <a:defRPr kumimoji="1" sz="4000" b="1">
                <a:solidFill>
                  <a:schemeClr val="tx2"/>
                </a:solidFill>
                <a:latin typeface="Times New Roman" pitchFamily="18" charset="0"/>
                <a:ea typeface="华文中宋" pitchFamily="2" charset="-122"/>
              </a:defRPr>
            </a:lvl6pPr>
            <a:lvl7pPr marL="914400" algn="ctr" rtl="0" fontAlgn="base">
              <a:spcBef>
                <a:spcPct val="0"/>
              </a:spcBef>
              <a:spcAft>
                <a:spcPct val="0"/>
              </a:spcAft>
              <a:defRPr kumimoji="1" sz="4000" b="1">
                <a:solidFill>
                  <a:schemeClr val="tx2"/>
                </a:solidFill>
                <a:latin typeface="Times New Roman" pitchFamily="18" charset="0"/>
                <a:ea typeface="华文中宋" pitchFamily="2" charset="-122"/>
              </a:defRPr>
            </a:lvl7pPr>
            <a:lvl8pPr marL="1371600" algn="ctr" rtl="0" fontAlgn="base">
              <a:spcBef>
                <a:spcPct val="0"/>
              </a:spcBef>
              <a:spcAft>
                <a:spcPct val="0"/>
              </a:spcAft>
              <a:defRPr kumimoji="1" sz="4000" b="1">
                <a:solidFill>
                  <a:schemeClr val="tx2"/>
                </a:solidFill>
                <a:latin typeface="Times New Roman" pitchFamily="18" charset="0"/>
                <a:ea typeface="华文中宋" pitchFamily="2" charset="-122"/>
              </a:defRPr>
            </a:lvl8pPr>
            <a:lvl9pPr marL="1828800" algn="ctr" rtl="0" fontAlgn="base">
              <a:spcBef>
                <a:spcPct val="0"/>
              </a:spcBef>
              <a:spcAft>
                <a:spcPct val="0"/>
              </a:spcAft>
              <a:defRPr kumimoji="1" sz="4000" b="1">
                <a:solidFill>
                  <a:schemeClr val="tx2"/>
                </a:solidFill>
                <a:latin typeface="Times New Roman" pitchFamily="18" charset="0"/>
                <a:ea typeface="华文中宋" pitchFamily="2" charset="-122"/>
              </a:defRPr>
            </a:lvl9pPr>
          </a:lstStyle>
          <a:p>
            <a:r>
              <a:rPr lang="en-US" altLang="zh-CN" b="0" dirty="0">
                <a:solidFill>
                  <a:schemeClr val="bg1"/>
                </a:solidFill>
                <a:latin typeface="+mj-ea"/>
              </a:rPr>
              <a:t>SPN</a:t>
            </a:r>
            <a:r>
              <a:rPr lang="zh-CN" altLang="en-US" b="0" dirty="0">
                <a:solidFill>
                  <a:schemeClr val="bg1"/>
                </a:solidFill>
                <a:latin typeface="+mj-ea"/>
              </a:rPr>
              <a:t>结构</a:t>
            </a:r>
          </a:p>
        </p:txBody>
      </p:sp>
      <p:sp>
        <p:nvSpPr>
          <p:cNvPr id="7" name="Rectangle 3"/>
          <p:cNvSpPr txBox="1">
            <a:spLocks noChangeArrowheads="1"/>
          </p:cNvSpPr>
          <p:nvPr/>
        </p:nvSpPr>
        <p:spPr>
          <a:xfrm>
            <a:off x="179512" y="1268760"/>
            <a:ext cx="8839200" cy="6096000"/>
          </a:xfrm>
          <a:prstGeom prst="rect">
            <a:avLst/>
          </a:prstGeom>
        </p:spPr>
        <p:txBody>
          <a:bodyPr/>
          <a:lstStyle>
            <a:lvl1pPr marL="342900" indent="-342900" algn="l" rtl="0" fontAlgn="base">
              <a:spcBef>
                <a:spcPct val="20000"/>
              </a:spcBef>
              <a:spcAft>
                <a:spcPct val="0"/>
              </a:spcAft>
              <a:buFont typeface="Wingdings" pitchFamily="2" charset="2"/>
              <a:buChar char="Ø"/>
              <a:defRPr kumimoji="1" sz="3200" b="1">
                <a:solidFill>
                  <a:schemeClr val="tx1"/>
                </a:solidFill>
                <a:latin typeface="+mn-lt"/>
                <a:ea typeface="+mn-ea"/>
                <a:cs typeface="+mn-cs"/>
              </a:defRPr>
            </a:lvl1pPr>
            <a:lvl2pPr marL="742950" indent="-285750" algn="l" rtl="0" fontAlgn="base">
              <a:spcBef>
                <a:spcPct val="20000"/>
              </a:spcBef>
              <a:spcAft>
                <a:spcPct val="0"/>
              </a:spcAft>
              <a:buFont typeface="Wingdings" pitchFamily="2" charset="2"/>
              <a:buChar char="ü"/>
              <a:defRPr kumimoji="1" sz="2800">
                <a:solidFill>
                  <a:schemeClr val="tx1"/>
                </a:solidFill>
                <a:latin typeface="+mn-lt"/>
                <a:ea typeface="楷体_GB2312" pitchFamily="49" charset="-122"/>
              </a:defRPr>
            </a:lvl2pPr>
            <a:lvl3pPr marL="1143000" indent="-228600" algn="l" rtl="0" fontAlgn="base">
              <a:spcBef>
                <a:spcPct val="20000"/>
              </a:spcBef>
              <a:spcAft>
                <a:spcPct val="0"/>
              </a:spcAft>
              <a:buFont typeface="Wingdings" pitchFamily="2" charset="2"/>
              <a:buChar char="§"/>
              <a:defRPr kumimoji="1" sz="2400">
                <a:solidFill>
                  <a:schemeClr val="tx1"/>
                </a:solidFill>
                <a:latin typeface="+mn-lt"/>
                <a:ea typeface="楷体_GB2312" pitchFamily="49" charset="-122"/>
              </a:defRPr>
            </a:lvl3pPr>
            <a:lvl4pPr marL="1600200" indent="-228600" algn="l" rtl="0" fontAlgn="base">
              <a:spcBef>
                <a:spcPct val="20000"/>
              </a:spcBef>
              <a:spcAft>
                <a:spcPct val="0"/>
              </a:spcAft>
              <a:buChar char="•"/>
              <a:defRPr kumimoji="1" sz="2000">
                <a:solidFill>
                  <a:schemeClr val="tx1"/>
                </a:solidFill>
                <a:latin typeface="+mn-lt"/>
                <a:ea typeface="楷体_GB2312" pitchFamily="49" charset="-122"/>
              </a:defRPr>
            </a:lvl4pPr>
            <a:lvl5pPr marL="2057400" indent="-228600" algn="l" rtl="0" fontAlgn="base">
              <a:spcBef>
                <a:spcPct val="20000"/>
              </a:spcBef>
              <a:spcAft>
                <a:spcPct val="0"/>
              </a:spcAft>
              <a:buChar char="»"/>
              <a:defRPr kumimoji="1" sz="2000">
                <a:solidFill>
                  <a:schemeClr val="tx1"/>
                </a:solidFill>
                <a:latin typeface="+mn-lt"/>
                <a:ea typeface="宋体" pitchFamily="2" charset="-122"/>
              </a:defRPr>
            </a:lvl5pPr>
            <a:lvl6pPr marL="2514600" indent="-228600" algn="l" rtl="0" fontAlgn="base">
              <a:spcBef>
                <a:spcPct val="20000"/>
              </a:spcBef>
              <a:spcAft>
                <a:spcPct val="0"/>
              </a:spcAft>
              <a:buChar char="»"/>
              <a:defRPr kumimoji="1" sz="2000">
                <a:solidFill>
                  <a:schemeClr val="tx1"/>
                </a:solidFill>
                <a:latin typeface="+mn-lt"/>
                <a:ea typeface="宋体" pitchFamily="2" charset="-122"/>
              </a:defRPr>
            </a:lvl6pPr>
            <a:lvl7pPr marL="2971800" indent="-228600" algn="l" rtl="0" fontAlgn="base">
              <a:spcBef>
                <a:spcPct val="20000"/>
              </a:spcBef>
              <a:spcAft>
                <a:spcPct val="0"/>
              </a:spcAft>
              <a:buChar char="»"/>
              <a:defRPr kumimoji="1" sz="2000">
                <a:solidFill>
                  <a:schemeClr val="tx1"/>
                </a:solidFill>
                <a:latin typeface="+mn-lt"/>
                <a:ea typeface="宋体" pitchFamily="2" charset="-122"/>
              </a:defRPr>
            </a:lvl7pPr>
            <a:lvl8pPr marL="3429000" indent="-228600" algn="l" rtl="0" fontAlgn="base">
              <a:spcBef>
                <a:spcPct val="20000"/>
              </a:spcBef>
              <a:spcAft>
                <a:spcPct val="0"/>
              </a:spcAft>
              <a:buChar char="»"/>
              <a:defRPr kumimoji="1" sz="2000">
                <a:solidFill>
                  <a:schemeClr val="tx1"/>
                </a:solidFill>
                <a:latin typeface="+mn-lt"/>
                <a:ea typeface="宋体" pitchFamily="2" charset="-122"/>
              </a:defRPr>
            </a:lvl8pPr>
            <a:lvl9pPr marL="3886200" indent="-228600" algn="l" rtl="0" fontAlgn="base">
              <a:spcBef>
                <a:spcPct val="20000"/>
              </a:spcBef>
              <a:spcAft>
                <a:spcPct val="0"/>
              </a:spcAft>
              <a:buChar char="»"/>
              <a:defRPr kumimoji="1" sz="2000">
                <a:solidFill>
                  <a:schemeClr val="tx1"/>
                </a:solidFill>
                <a:latin typeface="+mn-lt"/>
                <a:ea typeface="宋体" pitchFamily="2" charset="-122"/>
              </a:defRPr>
            </a:lvl9pPr>
          </a:lstStyle>
          <a:p>
            <a:pPr>
              <a:lnSpc>
                <a:spcPct val="90000"/>
              </a:lnSpc>
            </a:pPr>
            <a:r>
              <a:rPr lang="en-US" altLang="zh-CN" sz="2400" kern="0" dirty="0">
                <a:solidFill>
                  <a:schemeClr val="tx2"/>
                </a:solidFill>
              </a:rPr>
              <a:t>S</a:t>
            </a:r>
            <a:r>
              <a:rPr lang="zh-CN" altLang="en-US" sz="2400" kern="0" dirty="0">
                <a:solidFill>
                  <a:schemeClr val="tx2"/>
                </a:solidFill>
              </a:rPr>
              <a:t>变换起到混淆的作用； </a:t>
            </a:r>
            <a:r>
              <a:rPr lang="en-US" altLang="zh-CN" sz="2400" kern="0" dirty="0">
                <a:solidFill>
                  <a:schemeClr val="tx2"/>
                </a:solidFill>
              </a:rPr>
              <a:t>P</a:t>
            </a:r>
            <a:r>
              <a:rPr lang="zh-CN" altLang="en-US" sz="2400" kern="0" dirty="0">
                <a:solidFill>
                  <a:schemeClr val="tx2"/>
                </a:solidFill>
              </a:rPr>
              <a:t>变换起到扩散的作用</a:t>
            </a:r>
          </a:p>
          <a:p>
            <a:pPr>
              <a:lnSpc>
                <a:spcPct val="90000"/>
              </a:lnSpc>
            </a:pPr>
            <a:endParaRPr lang="zh-CN" altLang="en-US" sz="2400" kern="0" dirty="0"/>
          </a:p>
          <a:p>
            <a:pPr>
              <a:lnSpc>
                <a:spcPct val="90000"/>
              </a:lnSpc>
            </a:pPr>
            <a:endParaRPr lang="zh-CN" altLang="en-US" sz="2400" kern="0" dirty="0"/>
          </a:p>
          <a:p>
            <a:pPr>
              <a:lnSpc>
                <a:spcPct val="90000"/>
              </a:lnSpc>
            </a:pPr>
            <a:endParaRPr lang="zh-CN" altLang="en-US" sz="2400" kern="0" dirty="0"/>
          </a:p>
          <a:p>
            <a:pPr>
              <a:lnSpc>
                <a:spcPct val="90000"/>
              </a:lnSpc>
            </a:pPr>
            <a:endParaRPr lang="zh-CN" altLang="en-US" sz="2400" kern="0" dirty="0"/>
          </a:p>
          <a:p>
            <a:pPr>
              <a:lnSpc>
                <a:spcPct val="90000"/>
              </a:lnSpc>
            </a:pPr>
            <a:endParaRPr lang="zh-CN" altLang="en-US" sz="2400" kern="0" dirty="0"/>
          </a:p>
          <a:p>
            <a:pPr>
              <a:lnSpc>
                <a:spcPct val="90000"/>
              </a:lnSpc>
            </a:pPr>
            <a:endParaRPr lang="zh-CN" altLang="en-US" sz="2400" kern="0" dirty="0"/>
          </a:p>
          <a:p>
            <a:pPr>
              <a:lnSpc>
                <a:spcPct val="90000"/>
              </a:lnSpc>
            </a:pPr>
            <a:endParaRPr lang="zh-CN" altLang="en-US" sz="2400" kern="0" dirty="0"/>
          </a:p>
          <a:p>
            <a:pPr>
              <a:lnSpc>
                <a:spcPct val="90000"/>
              </a:lnSpc>
              <a:spcBef>
                <a:spcPct val="0"/>
              </a:spcBef>
              <a:buFontTx/>
              <a:buNone/>
            </a:pPr>
            <a:endParaRPr lang="en-US" altLang="zh-CN" sz="2400" kern="0" dirty="0">
              <a:latin typeface="Arial" panose="020B0604020202020204" pitchFamily="34" charset="0"/>
              <a:ea typeface="宋体" panose="02010600030101010101" pitchFamily="2" charset="-122"/>
            </a:endParaRPr>
          </a:p>
          <a:p>
            <a:pPr>
              <a:lnSpc>
                <a:spcPct val="90000"/>
              </a:lnSpc>
              <a:spcBef>
                <a:spcPct val="0"/>
              </a:spcBef>
              <a:buFontTx/>
              <a:buNone/>
            </a:pPr>
            <a:r>
              <a:rPr lang="en-US" altLang="zh-CN" sz="2400" kern="0" dirty="0">
                <a:latin typeface="Arial" panose="020B0604020202020204" pitchFamily="34" charset="0"/>
                <a:ea typeface="宋体" panose="02010600030101010101" pitchFamily="2" charset="-122"/>
              </a:rPr>
              <a:t>    </a:t>
            </a:r>
          </a:p>
          <a:p>
            <a:pPr>
              <a:lnSpc>
                <a:spcPct val="90000"/>
              </a:lnSpc>
              <a:spcBef>
                <a:spcPct val="0"/>
              </a:spcBef>
              <a:buFontTx/>
              <a:buNone/>
            </a:pPr>
            <a:endParaRPr lang="en-US" altLang="zh-CN" sz="2400" kern="0" dirty="0">
              <a:latin typeface="Arial" panose="020B0604020202020204" pitchFamily="34" charset="0"/>
              <a:ea typeface="宋体" panose="02010600030101010101" pitchFamily="2" charset="-122"/>
            </a:endParaRPr>
          </a:p>
          <a:p>
            <a:pPr>
              <a:lnSpc>
                <a:spcPct val="90000"/>
              </a:lnSpc>
              <a:spcBef>
                <a:spcPct val="0"/>
              </a:spcBef>
              <a:buFontTx/>
              <a:buNone/>
            </a:pPr>
            <a:r>
              <a:rPr lang="en-US" altLang="zh-CN" sz="2400" kern="0" dirty="0">
                <a:latin typeface="Arial" panose="020B0604020202020204" pitchFamily="34" charset="0"/>
                <a:ea typeface="宋体" panose="02010600030101010101" pitchFamily="2" charset="-122"/>
              </a:rPr>
              <a:t>    SPN</a:t>
            </a:r>
            <a:r>
              <a:rPr lang="zh-CN" altLang="en-US" sz="2400" kern="0" dirty="0">
                <a:latin typeface="Arial" panose="020B0604020202020204" pitchFamily="34" charset="0"/>
                <a:ea typeface="宋体" panose="02010600030101010101" pitchFamily="2" charset="-122"/>
              </a:rPr>
              <a:t>结构也是一种特殊的迭代密码 。</a:t>
            </a:r>
            <a:r>
              <a:rPr lang="en-US" altLang="zh-CN" sz="2400" kern="0" dirty="0">
                <a:latin typeface="Arial" panose="020B0604020202020204" pitchFamily="34" charset="0"/>
                <a:ea typeface="宋体" panose="02010600030101010101" pitchFamily="2" charset="-122"/>
              </a:rPr>
              <a:t>SPN</a:t>
            </a:r>
            <a:r>
              <a:rPr lang="zh-CN" altLang="en-US" sz="2400" kern="0" dirty="0">
                <a:latin typeface="Arial" panose="020B0604020202020204" pitchFamily="34" charset="0"/>
                <a:ea typeface="宋体" panose="02010600030101010101" pitchFamily="2" charset="-122"/>
              </a:rPr>
              <a:t>结构和</a:t>
            </a:r>
            <a:r>
              <a:rPr lang="en-US" altLang="zh-CN" sz="2400" kern="0" dirty="0" err="1">
                <a:latin typeface="Arial" panose="020B0604020202020204" pitchFamily="34" charset="0"/>
                <a:ea typeface="宋体" panose="02010600030101010101" pitchFamily="2" charset="-122"/>
              </a:rPr>
              <a:t>Feistel</a:t>
            </a:r>
            <a:r>
              <a:rPr lang="zh-CN" altLang="en-US" sz="2400" kern="0" dirty="0">
                <a:latin typeface="Arial" panose="020B0604020202020204" pitchFamily="34" charset="0"/>
                <a:ea typeface="宋体" panose="02010600030101010101" pitchFamily="2" charset="-122"/>
              </a:rPr>
              <a:t>结构相比，可以得到更快速的扩散，但是</a:t>
            </a:r>
            <a:r>
              <a:rPr lang="en-US" altLang="zh-CN" sz="2400" kern="0" dirty="0">
                <a:latin typeface="Arial" panose="020B0604020202020204" pitchFamily="34" charset="0"/>
                <a:ea typeface="宋体" panose="02010600030101010101" pitchFamily="2" charset="-122"/>
              </a:rPr>
              <a:t>SPN</a:t>
            </a:r>
            <a:r>
              <a:rPr lang="zh-CN" altLang="en-US" sz="2400" kern="0" dirty="0">
                <a:latin typeface="Arial" panose="020B0604020202020204" pitchFamily="34" charset="0"/>
                <a:ea typeface="宋体" panose="02010600030101010101" pitchFamily="2" charset="-122"/>
              </a:rPr>
              <a:t>密码的加解密通常不相似。 </a:t>
            </a:r>
            <a:endParaRPr lang="zh-CN" altLang="en-US" sz="2400" kern="0" dirty="0"/>
          </a:p>
        </p:txBody>
      </p:sp>
      <p:graphicFrame>
        <p:nvGraphicFramePr>
          <p:cNvPr id="8" name="Object 4"/>
          <p:cNvGraphicFramePr>
            <a:graphicFrameLocks noChangeAspect="1"/>
          </p:cNvGraphicFramePr>
          <p:nvPr/>
        </p:nvGraphicFramePr>
        <p:xfrm>
          <a:off x="2555776" y="1846262"/>
          <a:ext cx="3368675" cy="3470275"/>
        </p:xfrm>
        <a:graphic>
          <a:graphicData uri="http://schemas.openxmlformats.org/presentationml/2006/ole">
            <mc:AlternateContent xmlns:mc="http://schemas.openxmlformats.org/markup-compatibility/2006">
              <mc:Choice xmlns:v="urn:schemas-microsoft-com:vml" Requires="v">
                <p:oleObj spid="_x0000_s21974" name="Visio" r:id="rId4" imgW="3368954" imgH="3469538" progId="Visio.Drawing.11">
                  <p:embed/>
                </p:oleObj>
              </mc:Choice>
              <mc:Fallback>
                <p:oleObj name="Visio" r:id="rId4" imgW="3368954" imgH="3469538" progId="Visio.Drawing.11">
                  <p:embed/>
                  <p:pic>
                    <p:nvPicPr>
                      <p:cNvPr id="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776" y="1846262"/>
                        <a:ext cx="3368675" cy="347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21119584"/>
      </p:ext>
    </p:extLst>
  </p:cSld>
  <p:clrMapOvr>
    <a:masterClrMapping/>
  </p:clrMapOvr>
  <p:transition>
    <p:wipe dir="d"/>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737F2E61-75E1-4E22-B7C3-7A96A5DEDED1}" type="slidenum">
              <a:rPr lang="en-US" altLang="zh-CN" smtClean="0"/>
              <a:pPr/>
              <a:t>98</a:t>
            </a:fld>
            <a:endParaRPr lang="en-US" altLang="zh-CN"/>
          </a:p>
        </p:txBody>
      </p:sp>
      <p:sp>
        <p:nvSpPr>
          <p:cNvPr id="6" name="Text Box 10"/>
          <p:cNvSpPr txBox="1">
            <a:spLocks noGrp="1" noChangeArrowheads="1"/>
          </p:cNvSpPr>
          <p:nvPr>
            <p:ph type="title"/>
          </p:nvPr>
        </p:nvSpPr>
        <p:spPr bwMode="auto">
          <a:xfrm>
            <a:off x="2339752" y="122729"/>
            <a:ext cx="5472608" cy="707886"/>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spcBef>
                <a:spcPct val="50000"/>
              </a:spcBef>
            </a:pPr>
            <a:r>
              <a:rPr lang="zh-CN" altLang="en-US" b="0" dirty="0">
                <a:solidFill>
                  <a:schemeClr val="bg1"/>
                </a:solidFill>
              </a:rPr>
              <a:t>数据加密标准 </a:t>
            </a:r>
            <a:r>
              <a:rPr lang="en-US" altLang="zh-CN" b="0" dirty="0">
                <a:solidFill>
                  <a:schemeClr val="bg1"/>
                </a:solidFill>
                <a:latin typeface="微软雅黑" pitchFamily="34" charset="-122"/>
                <a:ea typeface="微软雅黑" pitchFamily="34" charset="-122"/>
              </a:rPr>
              <a:t>DES</a:t>
            </a:r>
            <a:endParaRPr kumimoji="0" lang="en-US" altLang="zh-CN" b="0" dirty="0">
              <a:solidFill>
                <a:schemeClr val="bg1"/>
              </a:solidFill>
              <a:latin typeface="微软雅黑" pitchFamily="34" charset="-122"/>
              <a:ea typeface="微软雅黑" pitchFamily="34" charset="-122"/>
            </a:endParaRPr>
          </a:p>
        </p:txBody>
      </p:sp>
      <p:sp>
        <p:nvSpPr>
          <p:cNvPr id="7" name="矩形 6"/>
          <p:cNvSpPr/>
          <p:nvPr/>
        </p:nvSpPr>
        <p:spPr>
          <a:xfrm>
            <a:off x="460584" y="591071"/>
            <a:ext cx="1005403" cy="461665"/>
          </a:xfrm>
          <a:prstGeom prst="rect">
            <a:avLst/>
          </a:prstGeom>
        </p:spPr>
        <p:txBody>
          <a:bodyPr wrap="none">
            <a:spAutoFit/>
          </a:bodyPr>
          <a:lstStyle/>
          <a:p>
            <a:r>
              <a:rPr kumimoji="0" lang="en-US" altLang="zh-CN" sz="2400" b="1" dirty="0">
                <a:solidFill>
                  <a:schemeClr val="bg1"/>
                </a:solidFill>
                <a:latin typeface="Arial Black" pitchFamily="34" charset="0"/>
              </a:rPr>
              <a:t>2.2.1</a:t>
            </a:r>
            <a:endParaRPr lang="zh-CN" altLang="en-US" sz="2400" dirty="0"/>
          </a:p>
        </p:txBody>
      </p:sp>
      <p:sp>
        <p:nvSpPr>
          <p:cNvPr id="9" name="矩形 8"/>
          <p:cNvSpPr/>
          <p:nvPr/>
        </p:nvSpPr>
        <p:spPr>
          <a:xfrm>
            <a:off x="254253" y="1469162"/>
            <a:ext cx="8640960" cy="4801314"/>
          </a:xfrm>
          <a:prstGeom prst="rect">
            <a:avLst/>
          </a:prstGeom>
        </p:spPr>
        <p:txBody>
          <a:bodyPr wrap="square">
            <a:spAutoFit/>
          </a:bodyPr>
          <a:lstStyle/>
          <a:p>
            <a:pPr marL="324000" lvl="1" indent="-342900" algn="l">
              <a:lnSpc>
                <a:spcPct val="150000"/>
              </a:lnSpc>
              <a:spcBef>
                <a:spcPts val="600"/>
              </a:spcBef>
              <a:spcAft>
                <a:spcPts val="600"/>
              </a:spcAft>
              <a:buClr>
                <a:schemeClr val="accent2"/>
              </a:buClr>
              <a:buBlip>
                <a:blip r:embed="rId3"/>
              </a:buBlip>
            </a:pPr>
            <a:r>
              <a:rPr lang="zh-CN" altLang="en-US" sz="2300" dirty="0">
                <a:latin typeface="微软雅黑" pitchFamily="34" charset="-122"/>
                <a:ea typeface="微软雅黑" pitchFamily="34" charset="-122"/>
              </a:rPr>
              <a:t>美国</a:t>
            </a:r>
            <a:r>
              <a:rPr lang="en-US" altLang="zh-CN" sz="2300" dirty="0">
                <a:latin typeface="微软雅黑" pitchFamily="34" charset="-122"/>
                <a:ea typeface="微软雅黑" pitchFamily="34" charset="-122"/>
              </a:rPr>
              <a:t>IBM</a:t>
            </a:r>
            <a:r>
              <a:rPr lang="zh-CN" altLang="en-US" sz="2300" dirty="0">
                <a:latin typeface="微软雅黑" pitchFamily="34" charset="-122"/>
                <a:ea typeface="微软雅黑" pitchFamily="34" charset="-122"/>
              </a:rPr>
              <a:t>公司的沃尔特</a:t>
            </a:r>
            <a:r>
              <a:rPr lang="en-US" altLang="zh-CN" sz="2300" dirty="0">
                <a:latin typeface="微软雅黑" pitchFamily="34" charset="-122"/>
                <a:ea typeface="微软雅黑" pitchFamily="34" charset="-122"/>
              </a:rPr>
              <a:t>.</a:t>
            </a:r>
            <a:r>
              <a:rPr lang="zh-CN" altLang="en-US" sz="2300" dirty="0">
                <a:latin typeface="微软雅黑" pitchFamily="34" charset="-122"/>
                <a:ea typeface="微软雅黑" pitchFamily="34" charset="-122"/>
              </a:rPr>
              <a:t>塔奇曼和卡尔</a:t>
            </a:r>
            <a:r>
              <a:rPr lang="en-US" altLang="zh-CN" sz="2300" dirty="0">
                <a:latin typeface="微软雅黑" pitchFamily="34" charset="-122"/>
                <a:ea typeface="微软雅黑" pitchFamily="34" charset="-122"/>
              </a:rPr>
              <a:t>.</a:t>
            </a:r>
            <a:r>
              <a:rPr lang="zh-CN" altLang="en-US" sz="2300" dirty="0">
                <a:latin typeface="微软雅黑" pitchFamily="34" charset="-122"/>
                <a:ea typeface="微软雅黑" pitchFamily="34" charset="-122"/>
              </a:rPr>
              <a:t>迈歇尔</a:t>
            </a:r>
            <a:r>
              <a:rPr lang="en-US" altLang="zh-CN" sz="2300" dirty="0">
                <a:latin typeface="微软雅黑" pitchFamily="34" charset="-122"/>
                <a:ea typeface="微软雅黑" pitchFamily="34" charset="-122"/>
              </a:rPr>
              <a:t>1971-1972</a:t>
            </a:r>
            <a:r>
              <a:rPr lang="zh-CN" altLang="en-US" sz="2300" dirty="0">
                <a:latin typeface="微软雅黑" pitchFamily="34" charset="-122"/>
                <a:ea typeface="微软雅黑" pitchFamily="34" charset="-122"/>
              </a:rPr>
              <a:t>年研制成功</a:t>
            </a:r>
          </a:p>
          <a:p>
            <a:pPr marL="324000" lvl="1" indent="-342900" algn="l">
              <a:lnSpc>
                <a:spcPct val="150000"/>
              </a:lnSpc>
              <a:spcBef>
                <a:spcPts val="600"/>
              </a:spcBef>
              <a:spcAft>
                <a:spcPts val="600"/>
              </a:spcAft>
              <a:buClr>
                <a:schemeClr val="accent2"/>
              </a:buClr>
              <a:buBlip>
                <a:blip r:embed="rId3"/>
              </a:buBlip>
            </a:pPr>
            <a:r>
              <a:rPr lang="en-US" altLang="zh-CN" sz="2300" dirty="0">
                <a:latin typeface="微软雅黑" pitchFamily="34" charset="-122"/>
                <a:ea typeface="微软雅黑" pitchFamily="34" charset="-122"/>
              </a:rPr>
              <a:t>1975</a:t>
            </a:r>
            <a:r>
              <a:rPr lang="zh-CN" altLang="en-US" sz="2300" dirty="0">
                <a:latin typeface="微软雅黑" pitchFamily="34" charset="-122"/>
                <a:ea typeface="微软雅黑" pitchFamily="34" charset="-122"/>
              </a:rPr>
              <a:t>年</a:t>
            </a:r>
            <a:r>
              <a:rPr lang="en-US" altLang="zh-CN" sz="2300" dirty="0">
                <a:latin typeface="微软雅黑" pitchFamily="34" charset="-122"/>
                <a:ea typeface="微软雅黑" pitchFamily="34" charset="-122"/>
              </a:rPr>
              <a:t>3</a:t>
            </a:r>
            <a:r>
              <a:rPr lang="zh-CN" altLang="en-US" sz="2300" dirty="0">
                <a:latin typeface="微软雅黑" pitchFamily="34" charset="-122"/>
                <a:ea typeface="微软雅黑" pitchFamily="34" charset="-122"/>
              </a:rPr>
              <a:t>月公开发表，</a:t>
            </a:r>
            <a:r>
              <a:rPr lang="en-US" altLang="zh-CN" sz="2300" dirty="0">
                <a:latin typeface="微软雅黑" pitchFamily="34" charset="-122"/>
                <a:ea typeface="微软雅黑" pitchFamily="34" charset="-122"/>
              </a:rPr>
              <a:t>1977</a:t>
            </a:r>
            <a:r>
              <a:rPr lang="zh-CN" altLang="en-US" sz="2300" dirty="0">
                <a:latin typeface="微软雅黑" pitchFamily="34" charset="-122"/>
                <a:ea typeface="微软雅黑" pitchFamily="34" charset="-122"/>
              </a:rPr>
              <a:t>年</a:t>
            </a:r>
            <a:r>
              <a:rPr lang="en-US" altLang="zh-CN" sz="2300" dirty="0">
                <a:latin typeface="微软雅黑" pitchFamily="34" charset="-122"/>
                <a:ea typeface="微软雅黑" pitchFamily="34" charset="-122"/>
              </a:rPr>
              <a:t>1</a:t>
            </a:r>
            <a:r>
              <a:rPr lang="zh-CN" altLang="en-US" sz="2300" dirty="0">
                <a:latin typeface="微软雅黑" pitchFamily="34" charset="-122"/>
                <a:ea typeface="微软雅黑" pitchFamily="34" charset="-122"/>
              </a:rPr>
              <a:t>月</a:t>
            </a:r>
            <a:r>
              <a:rPr lang="en-US" altLang="zh-CN" sz="2300" dirty="0">
                <a:latin typeface="微软雅黑" pitchFamily="34" charset="-122"/>
                <a:ea typeface="微软雅黑" pitchFamily="34" charset="-122"/>
              </a:rPr>
              <a:t>15</a:t>
            </a:r>
            <a:r>
              <a:rPr lang="zh-CN" altLang="en-US" sz="2300" dirty="0">
                <a:latin typeface="微软雅黑" pitchFamily="34" charset="-122"/>
                <a:ea typeface="微软雅黑" pitchFamily="34" charset="-122"/>
              </a:rPr>
              <a:t>日由美国国家标准局颁布为联邦数据加密标准（</a:t>
            </a:r>
            <a:r>
              <a:rPr lang="en-US" altLang="zh-CN" sz="2300" dirty="0">
                <a:latin typeface="微软雅黑" pitchFamily="34" charset="-122"/>
                <a:ea typeface="微软雅黑" pitchFamily="34" charset="-122"/>
              </a:rPr>
              <a:t>Data  Encryption Standard</a:t>
            </a:r>
            <a:r>
              <a:rPr lang="zh-CN" altLang="en-US" sz="2300" dirty="0">
                <a:latin typeface="微软雅黑" pitchFamily="34" charset="-122"/>
                <a:ea typeface="微软雅黑" pitchFamily="34" charset="-122"/>
              </a:rPr>
              <a:t>），于</a:t>
            </a:r>
            <a:r>
              <a:rPr lang="en-US" altLang="zh-CN" sz="2300" dirty="0">
                <a:latin typeface="微软雅黑" pitchFamily="34" charset="-122"/>
                <a:ea typeface="微软雅黑" pitchFamily="34" charset="-122"/>
              </a:rPr>
              <a:t>1977</a:t>
            </a:r>
            <a:r>
              <a:rPr lang="zh-CN" altLang="en-US" sz="2300" dirty="0">
                <a:latin typeface="微软雅黑" pitchFamily="34" charset="-122"/>
                <a:ea typeface="微软雅黑" pitchFamily="34" charset="-122"/>
              </a:rPr>
              <a:t>年</a:t>
            </a:r>
            <a:r>
              <a:rPr lang="en-US" altLang="zh-CN" sz="2300" dirty="0">
                <a:latin typeface="微软雅黑" pitchFamily="34" charset="-122"/>
                <a:ea typeface="微软雅黑" pitchFamily="34" charset="-122"/>
              </a:rPr>
              <a:t>7</a:t>
            </a:r>
            <a:r>
              <a:rPr lang="zh-CN" altLang="en-US" sz="2300" dirty="0">
                <a:latin typeface="微软雅黑" pitchFamily="34" charset="-122"/>
                <a:ea typeface="微软雅黑" pitchFamily="34" charset="-122"/>
              </a:rPr>
              <a:t>月</a:t>
            </a:r>
            <a:r>
              <a:rPr lang="en-US" altLang="zh-CN" sz="2300" dirty="0">
                <a:latin typeface="微软雅黑" pitchFamily="34" charset="-122"/>
                <a:ea typeface="微软雅黑" pitchFamily="34" charset="-122"/>
              </a:rPr>
              <a:t>15</a:t>
            </a:r>
            <a:r>
              <a:rPr lang="zh-CN" altLang="en-US" sz="2300" dirty="0">
                <a:latin typeface="微软雅黑" pitchFamily="34" charset="-122"/>
                <a:ea typeface="微软雅黑" pitchFamily="34" charset="-122"/>
              </a:rPr>
              <a:t>日生效</a:t>
            </a:r>
          </a:p>
          <a:p>
            <a:pPr marL="324000" lvl="1" indent="-342900" algn="l">
              <a:lnSpc>
                <a:spcPct val="150000"/>
              </a:lnSpc>
              <a:spcBef>
                <a:spcPts val="600"/>
              </a:spcBef>
              <a:spcAft>
                <a:spcPts val="600"/>
              </a:spcAft>
              <a:buClr>
                <a:schemeClr val="accent2"/>
              </a:buClr>
              <a:buBlip>
                <a:blip r:embed="rId3"/>
              </a:buBlip>
            </a:pPr>
            <a:r>
              <a:rPr lang="zh-CN" altLang="en-US" sz="2300" dirty="0">
                <a:latin typeface="微软雅黑" pitchFamily="34" charset="-122"/>
                <a:ea typeface="微软雅黑" pitchFamily="34" charset="-122"/>
              </a:rPr>
              <a:t>主要应用领域：商用和计算机通信</a:t>
            </a:r>
            <a:endParaRPr lang="en-US" altLang="zh-CN" sz="2300" dirty="0">
              <a:latin typeface="微软雅黑" pitchFamily="34" charset="-122"/>
              <a:ea typeface="微软雅黑" pitchFamily="34" charset="-122"/>
            </a:endParaRPr>
          </a:p>
          <a:p>
            <a:pPr marL="324000" lvl="1" indent="-342900" algn="l">
              <a:lnSpc>
                <a:spcPct val="150000"/>
              </a:lnSpc>
              <a:spcBef>
                <a:spcPts val="600"/>
              </a:spcBef>
              <a:spcAft>
                <a:spcPts val="600"/>
              </a:spcAft>
              <a:buClr>
                <a:schemeClr val="accent2"/>
              </a:buClr>
              <a:buBlip>
                <a:blip r:embed="rId3"/>
              </a:buBlip>
            </a:pPr>
            <a:r>
              <a:rPr lang="en-US" altLang="zh-CN" sz="23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DES</a:t>
            </a:r>
            <a:r>
              <a:rPr lang="zh-CN" altLang="en-US" sz="2300" dirty="0">
                <a:latin typeface="微软雅黑" pitchFamily="34" charset="-122"/>
                <a:ea typeface="微软雅黑" pitchFamily="34" charset="-122"/>
              </a:rPr>
              <a:t>的出现是密码史上的一个创举，是</a:t>
            </a:r>
            <a:r>
              <a:rPr lang="zh-CN" altLang="en-US" sz="23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第一个公开发表的算法</a:t>
            </a:r>
            <a:r>
              <a:rPr lang="zh-CN" altLang="en-US" sz="2300" dirty="0">
                <a:latin typeface="微软雅黑" pitchFamily="34" charset="-122"/>
                <a:ea typeface="微软雅黑" pitchFamily="34" charset="-122"/>
              </a:rPr>
              <a:t>，任人测试、研究和分析，安全性完全依赖于密钥的保密</a:t>
            </a:r>
            <a:endParaRPr lang="en-US" altLang="zh-CN" sz="2300" dirty="0">
              <a:latin typeface="微软雅黑" pitchFamily="34" charset="-122"/>
              <a:ea typeface="微软雅黑" pitchFamily="34" charset="-122"/>
            </a:endParaRPr>
          </a:p>
        </p:txBody>
      </p:sp>
    </p:spTree>
    <p:extLst>
      <p:ext uri="{BB962C8B-B14F-4D97-AF65-F5344CB8AC3E}">
        <p14:creationId xmlns:p14="http://schemas.microsoft.com/office/powerpoint/2010/main" val="2043560050"/>
      </p:ext>
    </p:extLst>
  </p:cSld>
  <p:clrMapOvr>
    <a:masterClrMapping/>
  </p:clrMapOvr>
  <p:transition>
    <p:wipe dir="d"/>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0"/>
          <p:cNvSpPr txBox="1">
            <a:spLocks noGrp="1" noChangeArrowheads="1"/>
          </p:cNvSpPr>
          <p:nvPr>
            <p:ph type="title"/>
          </p:nvPr>
        </p:nvSpPr>
        <p:spPr bwMode="auto">
          <a:xfrm>
            <a:off x="611188" y="116632"/>
            <a:ext cx="7921625" cy="707886"/>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spcBef>
                <a:spcPct val="50000"/>
              </a:spcBef>
            </a:pPr>
            <a:r>
              <a:rPr lang="zh-CN" altLang="en-US" b="0" dirty="0">
                <a:solidFill>
                  <a:schemeClr val="bg1"/>
                </a:solidFill>
              </a:rPr>
              <a:t>数据加密标准 </a:t>
            </a:r>
            <a:r>
              <a:rPr lang="en-US" altLang="zh-CN" b="0" dirty="0">
                <a:solidFill>
                  <a:schemeClr val="bg1"/>
                </a:solidFill>
              </a:rPr>
              <a:t>DES</a:t>
            </a:r>
          </a:p>
        </p:txBody>
      </p:sp>
      <p:sp>
        <p:nvSpPr>
          <p:cNvPr id="4" name="灯片编号占位符 3"/>
          <p:cNvSpPr>
            <a:spLocks noGrp="1"/>
          </p:cNvSpPr>
          <p:nvPr>
            <p:ph type="sldNum" sz="quarter" idx="12"/>
          </p:nvPr>
        </p:nvSpPr>
        <p:spPr/>
        <p:txBody>
          <a:bodyPr/>
          <a:lstStyle/>
          <a:p>
            <a:fld id="{737F2E61-75E1-4E22-B7C3-7A96A5DEDED1}" type="slidenum">
              <a:rPr lang="en-US" altLang="zh-CN" smtClean="0"/>
              <a:pPr/>
              <a:t>99</a:t>
            </a:fld>
            <a:endParaRPr lang="en-US" altLang="zh-CN"/>
          </a:p>
        </p:txBody>
      </p:sp>
      <p:sp>
        <p:nvSpPr>
          <p:cNvPr id="9" name="矩形 8"/>
          <p:cNvSpPr/>
          <p:nvPr/>
        </p:nvSpPr>
        <p:spPr>
          <a:xfrm>
            <a:off x="236318" y="1268760"/>
            <a:ext cx="8640960" cy="5170646"/>
          </a:xfrm>
          <a:prstGeom prst="rect">
            <a:avLst/>
          </a:prstGeom>
        </p:spPr>
        <p:txBody>
          <a:bodyPr wrap="square">
            <a:spAutoFit/>
          </a:bodyPr>
          <a:lstStyle/>
          <a:p>
            <a:pPr marL="324000" lvl="1" indent="-342900" algn="l">
              <a:lnSpc>
                <a:spcPct val="150000"/>
              </a:lnSpc>
              <a:spcBef>
                <a:spcPts val="0"/>
              </a:spcBef>
              <a:spcAft>
                <a:spcPts val="0"/>
              </a:spcAft>
              <a:buClr>
                <a:schemeClr val="accent2"/>
              </a:buClr>
              <a:buBlip>
                <a:blip r:embed="rId3"/>
              </a:buBlip>
            </a:pPr>
            <a:r>
              <a:rPr lang="zh-CN" altLang="en-US" sz="2000" dirty="0">
                <a:latin typeface="微软雅黑" pitchFamily="34" charset="-122"/>
                <a:ea typeface="微软雅黑" pitchFamily="34" charset="-122"/>
              </a:rPr>
              <a:t>数据加密标准 </a:t>
            </a:r>
            <a:r>
              <a:rPr lang="en-US" altLang="zh-CN" sz="2000" dirty="0">
                <a:latin typeface="微软雅黑" pitchFamily="34" charset="-122"/>
                <a:ea typeface="微软雅黑" pitchFamily="34" charset="-122"/>
              </a:rPr>
              <a:t>DES </a:t>
            </a:r>
            <a:r>
              <a:rPr lang="zh-CN" altLang="en-US" sz="2000" dirty="0">
                <a:latin typeface="微软雅黑" pitchFamily="34" charset="-122"/>
                <a:ea typeface="微软雅黑" pitchFamily="34" charset="-122"/>
              </a:rPr>
              <a:t>属于常规密钥密码体制，是一种分组加密算法，是针对二进制编码数据设计的。</a:t>
            </a:r>
          </a:p>
          <a:p>
            <a:pPr marL="781200" lvl="2" indent="-342900" algn="l">
              <a:lnSpc>
                <a:spcPct val="150000"/>
              </a:lnSpc>
              <a:spcBef>
                <a:spcPts val="0"/>
              </a:spcBef>
              <a:spcAft>
                <a:spcPts val="0"/>
              </a:spcAft>
              <a:buClr>
                <a:schemeClr val="accent2"/>
              </a:buClr>
              <a:buFont typeface="Wingdings" pitchFamily="2" charset="2"/>
              <a:buChar char="ü"/>
            </a:pPr>
            <a:r>
              <a:rPr lang="zh-CN" altLang="en-US" sz="2000" dirty="0">
                <a:latin typeface="微软雅黑" pitchFamily="34" charset="-122"/>
                <a:ea typeface="微软雅黑" pitchFamily="34" charset="-122"/>
              </a:rPr>
              <a:t>在加密前，先对整个明文进行分组。每一个组长</a:t>
            </a:r>
            <a:r>
              <a:rPr lang="zh-CN" altLang="en-US" sz="20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为 </a:t>
            </a:r>
            <a:r>
              <a:rPr lang="en-US" altLang="zh-CN" sz="20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64 bit</a:t>
            </a:r>
            <a:r>
              <a:rPr lang="zh-CN" altLang="en-US" sz="2000" dirty="0">
                <a:latin typeface="微软雅黑" pitchFamily="34" charset="-122"/>
                <a:ea typeface="微软雅黑" pitchFamily="34" charset="-122"/>
              </a:rPr>
              <a:t>。</a:t>
            </a:r>
          </a:p>
          <a:p>
            <a:pPr marL="781200" lvl="2" indent="-342900" algn="l">
              <a:lnSpc>
                <a:spcPct val="150000"/>
              </a:lnSpc>
              <a:spcBef>
                <a:spcPts val="0"/>
              </a:spcBef>
              <a:spcAft>
                <a:spcPts val="0"/>
              </a:spcAft>
              <a:buClr>
                <a:schemeClr val="accent2"/>
              </a:buClr>
              <a:buFont typeface="Wingdings" pitchFamily="2" charset="2"/>
              <a:buChar char="ü"/>
            </a:pPr>
            <a:r>
              <a:rPr lang="zh-CN" altLang="en-US" sz="2000" dirty="0">
                <a:latin typeface="微软雅黑" pitchFamily="34" charset="-122"/>
                <a:ea typeface="微软雅黑" pitchFamily="34" charset="-122"/>
              </a:rPr>
              <a:t>然后对每一个 </a:t>
            </a:r>
            <a:r>
              <a:rPr lang="en-US" altLang="zh-CN" sz="2000" dirty="0">
                <a:latin typeface="微软雅黑" pitchFamily="34" charset="-122"/>
                <a:ea typeface="微软雅黑" pitchFamily="34" charset="-122"/>
              </a:rPr>
              <a:t>64 bit </a:t>
            </a:r>
            <a:r>
              <a:rPr lang="zh-CN" altLang="en-US" sz="2000" dirty="0">
                <a:latin typeface="微软雅黑" pitchFamily="34" charset="-122"/>
                <a:ea typeface="微软雅黑" pitchFamily="34" charset="-122"/>
              </a:rPr>
              <a:t>二进制数据进行加密处理，产生一组 </a:t>
            </a:r>
            <a:r>
              <a:rPr lang="en-US" altLang="zh-CN" sz="20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64 bit </a:t>
            </a:r>
            <a:r>
              <a:rPr lang="zh-CN" altLang="en-US" sz="2000" dirty="0">
                <a:latin typeface="微软雅黑" pitchFamily="34" charset="-122"/>
                <a:ea typeface="微软雅黑" pitchFamily="34" charset="-122"/>
              </a:rPr>
              <a:t>密文数据。</a:t>
            </a:r>
          </a:p>
          <a:p>
            <a:pPr marL="781200" lvl="2" indent="-342900" algn="l">
              <a:lnSpc>
                <a:spcPct val="150000"/>
              </a:lnSpc>
              <a:spcBef>
                <a:spcPts val="0"/>
              </a:spcBef>
              <a:spcAft>
                <a:spcPts val="0"/>
              </a:spcAft>
              <a:buClr>
                <a:schemeClr val="accent2"/>
              </a:buClr>
              <a:buFont typeface="Wingdings" pitchFamily="2" charset="2"/>
              <a:buChar char="ü"/>
            </a:pPr>
            <a:r>
              <a:rPr lang="zh-CN" altLang="en-US" sz="2000" dirty="0">
                <a:latin typeface="微软雅黑" pitchFamily="34" charset="-122"/>
                <a:ea typeface="微软雅黑" pitchFamily="34" charset="-122"/>
              </a:rPr>
              <a:t>最后将各组密文串接起来，即得出整个的密文。</a:t>
            </a:r>
          </a:p>
          <a:p>
            <a:pPr marL="324000" lvl="1" indent="-342900" algn="l">
              <a:lnSpc>
                <a:spcPct val="150000"/>
              </a:lnSpc>
              <a:spcBef>
                <a:spcPts val="0"/>
              </a:spcBef>
              <a:spcAft>
                <a:spcPts val="0"/>
              </a:spcAft>
              <a:buClr>
                <a:schemeClr val="accent2"/>
              </a:buClr>
              <a:buBlip>
                <a:blip r:embed="rId3"/>
              </a:buBlip>
            </a:pPr>
            <a:r>
              <a:rPr lang="zh-CN" altLang="en-US" sz="2000" dirty="0">
                <a:latin typeface="微软雅黑" pitchFamily="34" charset="-122"/>
                <a:ea typeface="微软雅黑" pitchFamily="34" charset="-122"/>
              </a:rPr>
              <a:t>使用的密钥为 </a:t>
            </a:r>
            <a:r>
              <a:rPr lang="en-US" altLang="zh-CN" sz="2000" dirty="0">
                <a:latin typeface="微软雅黑" pitchFamily="34" charset="-122"/>
                <a:ea typeface="微软雅黑" pitchFamily="34" charset="-122"/>
              </a:rPr>
              <a:t>64 bit</a:t>
            </a:r>
            <a:r>
              <a:rPr lang="zh-CN" altLang="en-US" sz="2000" dirty="0">
                <a:latin typeface="微软雅黑" pitchFamily="34" charset="-122"/>
                <a:ea typeface="微软雅黑" pitchFamily="34" charset="-122"/>
              </a:rPr>
              <a:t>（实际密钥长度为 </a:t>
            </a:r>
            <a:r>
              <a:rPr lang="en-US" altLang="zh-CN" sz="2000" dirty="0">
                <a:latin typeface="微软雅黑" pitchFamily="34" charset="-122"/>
                <a:ea typeface="微软雅黑" pitchFamily="34" charset="-122"/>
              </a:rPr>
              <a:t>56 bit</a:t>
            </a:r>
            <a:r>
              <a:rPr lang="zh-CN" altLang="en-US" sz="2000" dirty="0">
                <a:latin typeface="微软雅黑" pitchFamily="34" charset="-122"/>
                <a:ea typeface="微软雅黑" pitchFamily="34" charset="-122"/>
              </a:rPr>
              <a:t>，有 </a:t>
            </a:r>
            <a:r>
              <a:rPr lang="en-US" altLang="zh-CN" sz="2000" dirty="0">
                <a:latin typeface="微软雅黑" pitchFamily="34" charset="-122"/>
                <a:ea typeface="微软雅黑" pitchFamily="34" charset="-122"/>
              </a:rPr>
              <a:t>8 bit </a:t>
            </a:r>
            <a:r>
              <a:rPr lang="zh-CN" altLang="en-US" sz="2000" dirty="0">
                <a:latin typeface="微软雅黑" pitchFamily="34" charset="-122"/>
                <a:ea typeface="微软雅黑" pitchFamily="34" charset="-122"/>
              </a:rPr>
              <a:t>用于奇偶校验</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，密钥可以是任意的</a:t>
            </a:r>
            <a:r>
              <a:rPr lang="en-US" altLang="zh-CN" sz="2000" dirty="0">
                <a:latin typeface="微软雅黑" pitchFamily="34" charset="-122"/>
                <a:ea typeface="微软雅黑" pitchFamily="34" charset="-122"/>
              </a:rPr>
              <a:t>56</a:t>
            </a:r>
            <a:r>
              <a:rPr lang="zh-CN" altLang="en-US" sz="2000" dirty="0">
                <a:latin typeface="微软雅黑" pitchFamily="34" charset="-122"/>
                <a:ea typeface="微软雅黑" pitchFamily="34" charset="-122"/>
              </a:rPr>
              <a:t>位的数，且可在任意的时候改变。</a:t>
            </a:r>
          </a:p>
          <a:p>
            <a:pPr marL="324000" lvl="1" indent="-342900" algn="l">
              <a:lnSpc>
                <a:spcPct val="150000"/>
              </a:lnSpc>
              <a:spcBef>
                <a:spcPts val="0"/>
              </a:spcBef>
              <a:spcAft>
                <a:spcPts val="0"/>
              </a:spcAft>
              <a:buClr>
                <a:schemeClr val="accent2"/>
              </a:buClr>
              <a:buBlip>
                <a:blip r:embed="rId3"/>
              </a:buBlip>
            </a:pPr>
            <a:r>
              <a:rPr lang="zh-CN" altLang="en-US" sz="2000" dirty="0">
                <a:latin typeface="微软雅黑" pitchFamily="34" charset="-122"/>
                <a:ea typeface="微软雅黑" pitchFamily="34" charset="-122"/>
              </a:rPr>
              <a:t>解密和加密过程相似，加密和解密用的是同一算法，只是密钥的顺序正好相反。</a:t>
            </a:r>
          </a:p>
          <a:p>
            <a:pPr marL="324000" lvl="1" indent="-342900" algn="l">
              <a:lnSpc>
                <a:spcPct val="150000"/>
              </a:lnSpc>
              <a:spcBef>
                <a:spcPts val="0"/>
              </a:spcBef>
              <a:spcAft>
                <a:spcPts val="0"/>
              </a:spcAft>
              <a:buClr>
                <a:schemeClr val="accent2"/>
              </a:buClr>
              <a:buBlip>
                <a:blip r:embed="rId3"/>
              </a:buBlip>
            </a:pPr>
            <a:r>
              <a:rPr lang="zh-CN" altLang="en-US" sz="2000" dirty="0">
                <a:latin typeface="微软雅黑" pitchFamily="34" charset="-122"/>
                <a:ea typeface="微软雅黑" pitchFamily="34" charset="-122"/>
              </a:rPr>
              <a:t>所有的保密性依赖于密钥。 </a:t>
            </a:r>
          </a:p>
        </p:txBody>
      </p:sp>
    </p:spTree>
    <p:extLst>
      <p:ext uri="{BB962C8B-B14F-4D97-AF65-F5344CB8AC3E}">
        <p14:creationId xmlns:p14="http://schemas.microsoft.com/office/powerpoint/2010/main" val="3627429897"/>
      </p:ext>
    </p:extLst>
  </p:cSld>
  <p:clrMapOvr>
    <a:masterClrMapping/>
  </p:clrMapOvr>
  <p:transition>
    <p:wipe dir="d"/>
  </p:transition>
</p:sld>
</file>

<file path=ppt/theme/theme1.xml><?xml version="1.0" encoding="utf-8"?>
<a:theme xmlns:a="http://schemas.openxmlformats.org/drawingml/2006/main" name="CERT9">
  <a:themeElements>
    <a:clrScheme name="CERT9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ERT9">
      <a:majorFont>
        <a:latin typeface="Times New Roman"/>
        <a:ea typeface="华文中宋"/>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32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32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CERT9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ERT9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ERT9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ERT9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ERT9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ERT9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ERT9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华文中宋"/>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32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32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cncert</Template>
  <TotalTime>8223</TotalTime>
  <Words>14020</Words>
  <Application>Microsoft Office PowerPoint</Application>
  <PresentationFormat>全屏显示(4:3)</PresentationFormat>
  <Paragraphs>2752</Paragraphs>
  <Slides>256</Slides>
  <Notes>245</Notes>
  <HiddenSlides>54</HiddenSlides>
  <MMClips>0</MMClips>
  <ScaleCrop>false</ScaleCrop>
  <HeadingPairs>
    <vt:vector size="8" baseType="variant">
      <vt:variant>
        <vt:lpstr>已用的字体</vt:lpstr>
      </vt:variant>
      <vt:variant>
        <vt:i4>27</vt:i4>
      </vt:variant>
      <vt:variant>
        <vt:lpstr>主题</vt:lpstr>
      </vt:variant>
      <vt:variant>
        <vt:i4>2</vt:i4>
      </vt:variant>
      <vt:variant>
        <vt:lpstr>嵌入 OLE 服务器</vt:lpstr>
      </vt:variant>
      <vt:variant>
        <vt:i4>3</vt:i4>
      </vt:variant>
      <vt:variant>
        <vt:lpstr>幻灯片标题</vt:lpstr>
      </vt:variant>
      <vt:variant>
        <vt:i4>256</vt:i4>
      </vt:variant>
    </vt:vector>
  </HeadingPairs>
  <TitlesOfParts>
    <vt:vector size="288" baseType="lpstr">
      <vt:lpstr>MHeiSung HKS UltraBold</vt:lpstr>
      <vt:lpstr>PingFang SC</vt:lpstr>
      <vt:lpstr>TimesNewRoman,Bold</vt:lpstr>
      <vt:lpstr>ZapfDingbats</vt:lpstr>
      <vt:lpstr>方正舒体</vt:lpstr>
      <vt:lpstr>黑体</vt:lpstr>
      <vt:lpstr>华文仿宋</vt:lpstr>
      <vt:lpstr>华文楷体</vt:lpstr>
      <vt:lpstr>华文行楷</vt:lpstr>
      <vt:lpstr>华文中宋</vt:lpstr>
      <vt:lpstr>隶书</vt:lpstr>
      <vt:lpstr>宋体</vt:lpstr>
      <vt:lpstr>微软雅黑</vt:lpstr>
      <vt:lpstr>Arial</vt:lpstr>
      <vt:lpstr>Arial Black</vt:lpstr>
      <vt:lpstr>Cambria Math</vt:lpstr>
      <vt:lpstr>Comic Sans MS</vt:lpstr>
      <vt:lpstr>Courier New</vt:lpstr>
      <vt:lpstr>Monotype Corsiva</vt:lpstr>
      <vt:lpstr>Symbol</vt:lpstr>
      <vt:lpstr>Tahoma</vt:lpstr>
      <vt:lpstr>Tiger</vt:lpstr>
      <vt:lpstr>Times</vt:lpstr>
      <vt:lpstr>Times New Roman</vt:lpstr>
      <vt:lpstr>Verdana</vt:lpstr>
      <vt:lpstr>Wingdings</vt:lpstr>
      <vt:lpstr>Wingdings 2</vt:lpstr>
      <vt:lpstr>CERT9</vt:lpstr>
      <vt:lpstr>1_自定义设计方案</vt:lpstr>
      <vt:lpstr>Equation</vt:lpstr>
      <vt:lpstr>公式</vt:lpstr>
      <vt:lpstr>Visio</vt:lpstr>
      <vt:lpstr>     第二章 对称加密和消息机密性</vt:lpstr>
      <vt:lpstr>密码学</vt:lpstr>
      <vt:lpstr>密码学术语</vt:lpstr>
      <vt:lpstr>密码学术语</vt:lpstr>
      <vt:lpstr>     对称加密原理</vt:lpstr>
      <vt:lpstr>     对称加密原理：数学类比</vt:lpstr>
      <vt:lpstr>     对称加密原理</vt:lpstr>
      <vt:lpstr>     对称加密原理</vt:lpstr>
      <vt:lpstr>对称加密原理：初步总结</vt:lpstr>
      <vt:lpstr>对称加密原理：继续深入</vt:lpstr>
      <vt:lpstr>历史：凯 撒 密 码</vt:lpstr>
      <vt:lpstr>历史：凯 撒 密 码（课堂练习）</vt:lpstr>
      <vt:lpstr>历史：凯 撒 密 码</vt:lpstr>
      <vt:lpstr>思考：凯 撒 密 码 破 解</vt:lpstr>
      <vt:lpstr>维吉尼亚密码</vt:lpstr>
      <vt:lpstr>维吉尼亚密码</vt:lpstr>
      <vt:lpstr>维吉尼亚密码</vt:lpstr>
      <vt:lpstr>维吉尼亚密码</vt:lpstr>
      <vt:lpstr>统计分析攻击</vt:lpstr>
      <vt:lpstr>统计分析攻击举例</vt:lpstr>
      <vt:lpstr>思 考</vt:lpstr>
      <vt:lpstr>一次一密密码系统</vt:lpstr>
      <vt:lpstr>一次一密密码系统：例子</vt:lpstr>
      <vt:lpstr>一次一密密码系统：要求</vt:lpstr>
      <vt:lpstr>一次一密密码系统：问题</vt:lpstr>
      <vt:lpstr>一次一密密码系统</vt:lpstr>
      <vt:lpstr>一次一密密码系统</vt:lpstr>
      <vt:lpstr>一次一密密码系统</vt:lpstr>
      <vt:lpstr>凯撒密码等系统</vt:lpstr>
      <vt:lpstr>一次一密密码系统：例子</vt:lpstr>
      <vt:lpstr>数据加密小结</vt:lpstr>
      <vt:lpstr>数据加密小结</vt:lpstr>
      <vt:lpstr>     第二章 对称加密和消息机密性</vt:lpstr>
      <vt:lpstr>随机数和伪随机数</vt:lpstr>
      <vt:lpstr>随机数例子：一次一密</vt:lpstr>
      <vt:lpstr>随机性</vt:lpstr>
      <vt:lpstr>随机数发生器</vt:lpstr>
      <vt:lpstr>随机数发生器：例子</vt:lpstr>
      <vt:lpstr>伪随机数发生器</vt:lpstr>
      <vt:lpstr>伪随机性</vt:lpstr>
      <vt:lpstr>伪随机数发生器：使用案列</vt:lpstr>
      <vt:lpstr>伪随机数发生器：使用案列</vt:lpstr>
      <vt:lpstr>伪随机数发生器：使用案列</vt:lpstr>
      <vt:lpstr>伪随机数发生器：实用性解释</vt:lpstr>
      <vt:lpstr>真伪随机数发生器</vt:lpstr>
      <vt:lpstr>真伪随机数发生器</vt:lpstr>
      <vt:lpstr>真伪随机数发生器</vt:lpstr>
      <vt:lpstr>随机性判定标准</vt:lpstr>
      <vt:lpstr>随机性判定标准</vt:lpstr>
      <vt:lpstr>不可预测性</vt:lpstr>
      <vt:lpstr>随机性测试</vt:lpstr>
      <vt:lpstr>随机性测试</vt:lpstr>
      <vt:lpstr>随机性测试</vt:lpstr>
      <vt:lpstr>PRNG算法设计</vt:lpstr>
      <vt:lpstr>拓展思考</vt:lpstr>
      <vt:lpstr>拓展思考</vt:lpstr>
      <vt:lpstr>拓展思考</vt:lpstr>
      <vt:lpstr>拓展思考</vt:lpstr>
      <vt:lpstr>拓展思考</vt:lpstr>
      <vt:lpstr>     第二章 对称加密和消息机密性</vt:lpstr>
      <vt:lpstr>流密码和RC4</vt:lpstr>
      <vt:lpstr>流密码和RC4</vt:lpstr>
      <vt:lpstr>流密码基本原理</vt:lpstr>
      <vt:lpstr>流密码基本原理</vt:lpstr>
      <vt:lpstr>流密码基本原理</vt:lpstr>
      <vt:lpstr>举 例</vt:lpstr>
      <vt:lpstr>设计流密码原则</vt:lpstr>
      <vt:lpstr>流密码的时变性</vt:lpstr>
      <vt:lpstr>几种常见的流密码算法</vt:lpstr>
      <vt:lpstr>流密码与分组密码比较</vt:lpstr>
      <vt:lpstr>     2.4.2 RC4 算法</vt:lpstr>
      <vt:lpstr>RC4算法</vt:lpstr>
      <vt:lpstr>思考：如何实现一个类似RC4算法</vt:lpstr>
      <vt:lpstr>思考：如何实现一个类似RC4算法</vt:lpstr>
      <vt:lpstr>RC4算法</vt:lpstr>
      <vt:lpstr>RC4算法</vt:lpstr>
      <vt:lpstr>RC4算法 例子</vt:lpstr>
      <vt:lpstr>密钥调度算法KSA</vt:lpstr>
      <vt:lpstr>RC4算法例子</vt:lpstr>
      <vt:lpstr>伪随机数生成算法PRGA</vt:lpstr>
      <vt:lpstr>RC4算法例子</vt:lpstr>
      <vt:lpstr>作业</vt:lpstr>
      <vt:lpstr>对称分组加密算法</vt:lpstr>
      <vt:lpstr>现代对称加密算法</vt:lpstr>
      <vt:lpstr>现代对称加密算法</vt:lpstr>
      <vt:lpstr>对称分组加密算法</vt:lpstr>
      <vt:lpstr>对称分组加密算法</vt:lpstr>
      <vt:lpstr>两种结构的关系</vt:lpstr>
      <vt:lpstr>Feistel结构</vt:lpstr>
      <vt:lpstr>Feistel结构定义</vt:lpstr>
      <vt:lpstr>PowerPoint 演示文稿</vt:lpstr>
      <vt:lpstr>Feistel结构要点</vt:lpstr>
      <vt:lpstr>Feistel单轮加密</vt:lpstr>
      <vt:lpstr>Feistel单轮解密练习</vt:lpstr>
      <vt:lpstr>Feistel密码结构思想</vt:lpstr>
      <vt:lpstr>PowerPoint 演示文稿</vt:lpstr>
      <vt:lpstr>PowerPoint 演示文稿</vt:lpstr>
      <vt:lpstr>数据加密标准 DES</vt:lpstr>
      <vt:lpstr>数据加密标准 DES</vt:lpstr>
      <vt:lpstr>DES 算法结构图</vt:lpstr>
      <vt:lpstr>DES 算法步骤</vt:lpstr>
      <vt:lpstr>PowerPoint 演示文稿</vt:lpstr>
      <vt:lpstr>DES加密过程</vt:lpstr>
      <vt:lpstr>PowerPoint 演示文稿</vt:lpstr>
      <vt:lpstr>PowerPoint 演示文稿</vt:lpstr>
      <vt:lpstr>DES算法练习</vt:lpstr>
      <vt:lpstr>一轮迭代</vt:lpstr>
      <vt:lpstr>扩展置换(E)</vt:lpstr>
      <vt:lpstr>扩展置换(E)</vt:lpstr>
      <vt:lpstr>扩展置换(E)例子</vt:lpstr>
      <vt:lpstr>DES算法练习</vt:lpstr>
      <vt:lpstr>S盒代替</vt:lpstr>
      <vt:lpstr>S盒代替</vt:lpstr>
      <vt:lpstr>S盒代替</vt:lpstr>
      <vt:lpstr>DES算法练习（1）</vt:lpstr>
      <vt:lpstr>S盒代替</vt:lpstr>
      <vt:lpstr>S盒代替</vt:lpstr>
      <vt:lpstr>DES算法练习</vt:lpstr>
      <vt:lpstr>P-盒置换</vt:lpstr>
      <vt:lpstr>DES算法练习</vt:lpstr>
      <vt:lpstr>PowerPoint 演示文稿</vt:lpstr>
      <vt:lpstr>DES算法练习</vt:lpstr>
      <vt:lpstr>子密钥的生成</vt:lpstr>
      <vt:lpstr>PowerPoint 演示文稿</vt:lpstr>
      <vt:lpstr>PowerPoint 演示文稿</vt:lpstr>
      <vt:lpstr>PowerPoint 演示文稿</vt:lpstr>
      <vt:lpstr>DES 的保密性</vt:lpstr>
      <vt:lpstr>DES的雪崩效应</vt:lpstr>
      <vt:lpstr>DES的雪崩效应</vt:lpstr>
      <vt:lpstr>DES的雪崩效应</vt:lpstr>
      <vt:lpstr>DES 的明显缺点 </vt:lpstr>
      <vt:lpstr>DES的安全性分析</vt:lpstr>
      <vt:lpstr>DES: 穷举破译</vt:lpstr>
      <vt:lpstr>DES: 穷举破译（续）</vt:lpstr>
      <vt:lpstr>DES: 穷举破译（续）</vt:lpstr>
      <vt:lpstr>DES: 穷举破译（续）</vt:lpstr>
      <vt:lpstr>Time to break a code (106 decryptions/µs)</vt:lpstr>
      <vt:lpstr>DES: 差分密码分析</vt:lpstr>
      <vt:lpstr>DES: 差分密码分析</vt:lpstr>
      <vt:lpstr>DES: 差分密码分析</vt:lpstr>
      <vt:lpstr>DES: 差分密码分析</vt:lpstr>
      <vt:lpstr>差分分析原理-1</vt:lpstr>
      <vt:lpstr>差分分析原理-2</vt:lpstr>
      <vt:lpstr>S-Box是非差分均匀的</vt:lpstr>
      <vt:lpstr>S1 的差分分布表</vt:lpstr>
      <vt:lpstr>PowerPoint 演示文稿</vt:lpstr>
      <vt:lpstr>PowerPoint 演示文稿</vt:lpstr>
      <vt:lpstr>确定密钥的原理-１</vt:lpstr>
      <vt:lpstr>确定密钥的原理-２</vt:lpstr>
      <vt:lpstr>确定密钥的原理-３</vt:lpstr>
      <vt:lpstr>DES: 线性密码分析</vt:lpstr>
      <vt:lpstr>线性密码分析的基本方法</vt:lpstr>
      <vt:lpstr>线性密码分析的基本方法</vt:lpstr>
      <vt:lpstr>PowerPoint 演示文稿</vt:lpstr>
      <vt:lpstr>DES 例子</vt:lpstr>
      <vt:lpstr>对称加密算法的演化</vt:lpstr>
      <vt:lpstr>PowerPoint 演示文稿</vt:lpstr>
      <vt:lpstr>PowerPoint 演示文稿</vt:lpstr>
      <vt:lpstr>三重DES</vt:lpstr>
      <vt:lpstr>三重DES</vt:lpstr>
      <vt:lpstr>其它加密算法</vt:lpstr>
      <vt:lpstr>IDEA简介</vt:lpstr>
      <vt:lpstr>PowerPoint 演示文稿</vt:lpstr>
      <vt:lpstr>RSA简介</vt:lpstr>
      <vt:lpstr>RSA的缺点</vt:lpstr>
      <vt:lpstr>DES及3DES的缺陷</vt:lpstr>
      <vt:lpstr>高级加密标准AES</vt:lpstr>
      <vt:lpstr>高级加密标准AES</vt:lpstr>
      <vt:lpstr>PowerPoint 演示文稿</vt:lpstr>
      <vt:lpstr>PowerPoint 演示文稿</vt:lpstr>
      <vt:lpstr>PowerPoint 演示文稿</vt:lpstr>
      <vt:lpstr>PowerPoint 演示文稿</vt:lpstr>
      <vt:lpstr>PowerPoint 演示文稿</vt:lpstr>
      <vt:lpstr>  一些相关的的术语定义和表示</vt:lpstr>
      <vt:lpstr>  一些相关的的术语定义和表示</vt:lpstr>
      <vt:lpstr>AES 算法加密部分的实现</vt:lpstr>
      <vt:lpstr>PowerPoint 演示文稿</vt:lpstr>
      <vt:lpstr>当Nb=6时的状态和Nk=4时的密钥布局</vt:lpstr>
      <vt:lpstr>PowerPoint 演示文稿</vt:lpstr>
      <vt:lpstr>用伪代码表示的AES轮变换</vt:lpstr>
      <vt:lpstr>ByteSubstitution(字节替代) S盒</vt:lpstr>
      <vt:lpstr>ByteSubstitution(字节替代) S盒</vt:lpstr>
      <vt:lpstr>ByteSubstitution(字节替代) S盒</vt:lpstr>
      <vt:lpstr>PowerPoint 演示文稿</vt:lpstr>
      <vt:lpstr>ByteSubstitution(字节替代) S盒构造</vt:lpstr>
      <vt:lpstr>PowerPoint 演示文稿</vt:lpstr>
      <vt:lpstr>PowerPoint 演示文稿</vt:lpstr>
      <vt:lpstr>PowerPoint 演示文稿</vt:lpstr>
      <vt:lpstr>PowerPoint 演示文稿</vt:lpstr>
      <vt:lpstr>ByteSubstitution(字节替代) 逆S盒</vt:lpstr>
      <vt:lpstr>PowerPoint 演示文稿</vt:lpstr>
      <vt:lpstr>ShiftRows(行移位)</vt:lpstr>
      <vt:lpstr>ShiftRows(行移位)</vt:lpstr>
      <vt:lpstr>ShiftRows(行移位)</vt:lpstr>
      <vt:lpstr>MixColumn(列混合)</vt:lpstr>
      <vt:lpstr>MixColumn(列混合)</vt:lpstr>
      <vt:lpstr>MixColumn(列混合)</vt:lpstr>
      <vt:lpstr>MixColumn(逆向列混合)</vt:lpstr>
      <vt:lpstr>MixColumn 这一运算作用在每一列上</vt:lpstr>
      <vt:lpstr>AddRoundKey(轮密钥加)</vt:lpstr>
      <vt:lpstr>PowerPoint 演示文稿</vt:lpstr>
      <vt:lpstr>PowerPoint 演示文稿</vt:lpstr>
      <vt:lpstr>AES 的密钥调度</vt:lpstr>
      <vt:lpstr>密钥扩展</vt:lpstr>
      <vt:lpstr>密钥扩展</vt:lpstr>
      <vt:lpstr>Key  expansion</vt:lpstr>
      <vt:lpstr>PowerPoint 演示文稿</vt:lpstr>
      <vt:lpstr>PowerPoint 演示文稿</vt:lpstr>
      <vt:lpstr> 轮密钥选取</vt:lpstr>
      <vt:lpstr>AES的特点</vt:lpstr>
      <vt:lpstr>AES的特点</vt:lpstr>
      <vt:lpstr>AES例子</vt:lpstr>
      <vt:lpstr>思考解答</vt:lpstr>
      <vt:lpstr>流密码与分组密码比较</vt:lpstr>
      <vt:lpstr>背后的数学思路</vt:lpstr>
      <vt:lpstr>背后的数学思路</vt:lpstr>
      <vt:lpstr>背后的数学思路</vt:lpstr>
      <vt:lpstr>背后的数学思路</vt:lpstr>
      <vt:lpstr>背后的数学思路</vt:lpstr>
      <vt:lpstr>背后的数学思路</vt:lpstr>
      <vt:lpstr>背后的数学思路</vt:lpstr>
      <vt:lpstr>背后的数学思路</vt:lpstr>
      <vt:lpstr>     第二章 对称加密和消息机密性</vt:lpstr>
      <vt:lpstr>分组密码工作模式</vt:lpstr>
      <vt:lpstr>分组密码工作模式</vt:lpstr>
      <vt:lpstr>分组密码工作模式</vt:lpstr>
      <vt:lpstr>分组密码工作模式</vt:lpstr>
      <vt:lpstr>电子密码本模式 ECB</vt:lpstr>
      <vt:lpstr>ECB特点</vt:lpstr>
      <vt:lpstr>电子密码本模式 ECB</vt:lpstr>
      <vt:lpstr>分组链接模式 CBC</vt:lpstr>
      <vt:lpstr>分组链接模式 CBC</vt:lpstr>
      <vt:lpstr>CBC模式: IV</vt:lpstr>
      <vt:lpstr>CBC模式特点</vt:lpstr>
      <vt:lpstr>CBC模式的优缺点</vt:lpstr>
      <vt:lpstr>CBC模式的缺点</vt:lpstr>
      <vt:lpstr>密码反馈模式  CFB</vt:lpstr>
      <vt:lpstr>PowerPoint 演示文稿</vt:lpstr>
      <vt:lpstr>PowerPoint 演示文稿</vt:lpstr>
      <vt:lpstr>CFB模式的优点和局限</vt:lpstr>
      <vt:lpstr>计数器模式  CTR </vt:lpstr>
      <vt:lpstr>PowerPoint 演示文稿</vt:lpstr>
      <vt:lpstr>PowerPoint 演示文稿</vt:lpstr>
      <vt:lpstr>PowerPoint 演示文稿</vt:lpstr>
      <vt:lpstr>CTR的优点</vt:lpstr>
      <vt:lpstr>破 译</vt:lpstr>
      <vt:lpstr>PowerPoint 演示文稿</vt:lpstr>
      <vt:lpstr>课后编程练习（不用交作业）</vt:lpstr>
      <vt:lpstr>课后练习（选做）</vt:lpstr>
      <vt:lpstr>PowerPoint 演示文稿</vt:lpstr>
      <vt:lpstr>PowerPoint 演示文稿</vt:lpstr>
      <vt:lpstr>PowerPoint 演示文稿</vt:lpstr>
      <vt:lpstr>OFB特点</vt:lpstr>
      <vt:lpstr>分组密码的操作模式小结</vt:lpstr>
      <vt:lpstr>何谓“计算安全”</vt:lpstr>
      <vt:lpstr>谢  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hegaog</dc:creator>
  <cp:lastModifiedBy>He Gaofeng</cp:lastModifiedBy>
  <cp:revision>1715</cp:revision>
  <dcterms:created xsi:type="dcterms:W3CDTF">2006-02-19T07:43:25Z</dcterms:created>
  <dcterms:modified xsi:type="dcterms:W3CDTF">2025-03-20T06:42:36Z</dcterms:modified>
</cp:coreProperties>
</file>